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78" r:id="rId5"/>
    <p:sldId id="279" r:id="rId6"/>
    <p:sldId id="274" r:id="rId7"/>
    <p:sldId id="271" r:id="rId8"/>
    <p:sldId id="258" r:id="rId9"/>
    <p:sldId id="280" r:id="rId10"/>
    <p:sldId id="259" r:id="rId11"/>
    <p:sldId id="273" r:id="rId12"/>
    <p:sldId id="275" r:id="rId13"/>
    <p:sldId id="276" r:id="rId14"/>
    <p:sldId id="281" r:id="rId15"/>
    <p:sldId id="260" r:id="rId16"/>
    <p:sldId id="261" r:id="rId17"/>
    <p:sldId id="262" r:id="rId18"/>
    <p:sldId id="266" r:id="rId19"/>
    <p:sldId id="267" r:id="rId20"/>
    <p:sldId id="263" r:id="rId21"/>
    <p:sldId id="264" r:id="rId22"/>
    <p:sldId id="265" r:id="rId23"/>
    <p:sldId id="257" r:id="rId24"/>
    <p:sldId id="269" r:id="rId25"/>
    <p:sldId id="270" r:id="rId26"/>
    <p:sldId id="272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31A"/>
    <a:srgbClr val="F2FD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8808-6106-476E-8D7A-EEA744E2135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9D2D-4E6C-4BF6-BF17-DC2069458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IBM MQ OASIS </a:t>
            </a:r>
            <a:br>
              <a:rPr lang="en-US" dirty="0" smtClean="0"/>
            </a:br>
            <a:r>
              <a:rPr lang="en-US" dirty="0" err="1" smtClean="0"/>
              <a:t>LegalXML</a:t>
            </a:r>
            <a:r>
              <a:rPr lang="en-US" dirty="0" smtClean="0"/>
              <a:t> ECF SIP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RecordFilingRequest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0301" y="1676400"/>
          <a:ext cx="7816529" cy="3657600"/>
        </p:xfrm>
        <a:graphic>
          <a:graphicData uri="http://schemas.openxmlformats.org/presentationml/2006/ole">
            <p:oleObj spid="_x0000_s1026" name="Visio" r:id="rId3" imgW="12150000" imgH="567180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AOC MQ Message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831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Message routing is accomplished through the use of the message’s </a:t>
            </a:r>
            <a:r>
              <a:rPr lang="en-US" dirty="0" err="1" smtClean="0"/>
              <a:t>ApplicationID</a:t>
            </a:r>
            <a:r>
              <a:rPr lang="en-US" dirty="0" smtClean="0"/>
              <a:t>. The AOC has a specific format for the </a:t>
            </a:r>
            <a:r>
              <a:rPr lang="en-US" dirty="0" err="1" smtClean="0"/>
              <a:t>ApplicationID</a:t>
            </a:r>
            <a:r>
              <a:rPr lang="en-US" dirty="0" smtClean="0"/>
              <a:t> that must be present in all messages being routed through its queues.</a:t>
            </a:r>
          </a:p>
          <a:p>
            <a:endParaRPr lang="en-US" dirty="0" smtClean="0"/>
          </a:p>
          <a:p>
            <a:r>
              <a:rPr lang="en-US" b="1" dirty="0" err="1" smtClean="0"/>
              <a:t>AppID</a:t>
            </a:r>
            <a:r>
              <a:rPr lang="en-US" dirty="0" smtClean="0"/>
              <a:t>(19) 	= </a:t>
            </a:r>
            <a:r>
              <a:rPr lang="en-US" b="1" dirty="0" err="1" smtClean="0"/>
              <a:t>TargetCd</a:t>
            </a:r>
            <a:r>
              <a:rPr lang="en-US" dirty="0" smtClean="0"/>
              <a:t>(5) + </a:t>
            </a:r>
            <a:r>
              <a:rPr lang="en-US" b="1" dirty="0" err="1" smtClean="0"/>
              <a:t>InterfaceCd</a:t>
            </a:r>
            <a:r>
              <a:rPr lang="en-US" dirty="0" smtClean="0"/>
              <a:t>(5) + </a:t>
            </a:r>
            <a:r>
              <a:rPr lang="en-US" b="1" dirty="0" err="1" smtClean="0"/>
              <a:t>OriginatorCd</a:t>
            </a:r>
            <a:r>
              <a:rPr lang="en-US" dirty="0" smtClean="0"/>
              <a:t>(9)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TargetCd</a:t>
            </a:r>
            <a:r>
              <a:rPr lang="en-US" dirty="0" smtClean="0"/>
              <a:t> 	Identifies where the data is going (i.e. a code that identifies the database that will store the data). Can be negotiated, but should describe the recipient (generally of the form </a:t>
            </a:r>
            <a:r>
              <a:rPr lang="en-US" dirty="0" err="1" smtClean="0"/>
              <a:t>Cxxxx</a:t>
            </a:r>
            <a:r>
              <a:rPr lang="en-US" dirty="0" smtClean="0"/>
              <a:t> where </a:t>
            </a:r>
            <a:r>
              <a:rPr lang="en-US" dirty="0" err="1" smtClean="0"/>
              <a:t>xxxx</a:t>
            </a:r>
            <a:r>
              <a:rPr lang="en-US" dirty="0" smtClean="0"/>
              <a:t> is the CCI court code and C denotes court).</a:t>
            </a:r>
          </a:p>
          <a:p>
            <a:endParaRPr lang="en-US" dirty="0" smtClean="0"/>
          </a:p>
          <a:p>
            <a:r>
              <a:rPr lang="en-US" b="1" dirty="0" err="1" smtClean="0"/>
              <a:t>InterfaceCd</a:t>
            </a:r>
            <a:r>
              <a:rPr lang="en-US" dirty="0" smtClean="0"/>
              <a:t>	Identifies the type of information being passed, which in turn, determines which interface to call, i.e. 00004 = Citation Legacy. Assigned by the integration group and denotes an individual interface or message type.</a:t>
            </a:r>
          </a:p>
          <a:p>
            <a:endParaRPr lang="en-US" dirty="0" smtClean="0"/>
          </a:p>
          <a:p>
            <a:r>
              <a:rPr lang="en-US" b="1" dirty="0" err="1" smtClean="0"/>
              <a:t>OriginatorCd</a:t>
            </a:r>
            <a:r>
              <a:rPr lang="en-US" dirty="0" smtClean="0"/>
              <a:t>	Identifies where the data came from; the first four digits indicate the county, the text portion indicates the type of entity that sent the data (</a:t>
            </a:r>
            <a:r>
              <a:rPr lang="en-US" dirty="0" err="1" smtClean="0"/>
              <a:t>vnd</a:t>
            </a:r>
            <a:r>
              <a:rPr lang="en-US" dirty="0" smtClean="0"/>
              <a:t> = vendor, </a:t>
            </a:r>
            <a:r>
              <a:rPr lang="en-US" dirty="0" err="1" smtClean="0"/>
              <a:t>mun</a:t>
            </a:r>
            <a:r>
              <a:rPr lang="en-US" dirty="0" smtClean="0"/>
              <a:t> = municipal) and the following digits indicate a sequence for that combination. Value is assigned by the MQ group (e.g. Norrie) and is used for their own purposes.</a:t>
            </a:r>
          </a:p>
          <a:p>
            <a:endParaRPr lang="en-US" dirty="0" smtClean="0"/>
          </a:p>
          <a:p>
            <a:r>
              <a:rPr lang="en-US" dirty="0" smtClean="0"/>
              <a:t>The combination of </a:t>
            </a:r>
            <a:r>
              <a:rPr lang="en-US" dirty="0" err="1" smtClean="0"/>
              <a:t>TargetCd</a:t>
            </a:r>
            <a:r>
              <a:rPr lang="en-US" dirty="0" smtClean="0"/>
              <a:t> and </a:t>
            </a:r>
            <a:r>
              <a:rPr lang="en-US" dirty="0" err="1" smtClean="0"/>
              <a:t>InterfaceCd</a:t>
            </a:r>
            <a:r>
              <a:rPr lang="en-US" dirty="0" smtClean="0"/>
              <a:t> must resolve to a unique queue.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1788"/>
            <a:ext cx="82296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 Sequence of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1. Application A, which can be either local or remote to the queue manager, puts a message on the application queue. </a:t>
            </a:r>
          </a:p>
          <a:p>
            <a:pPr>
              <a:buNone/>
            </a:pPr>
            <a:r>
              <a:rPr lang="en-US" dirty="0" smtClean="0"/>
              <a:t>2. The queue manager checks to see if the conditions are met under which it has to generate a trigger event. They are, and a trigger event is generated. Information held within the associated process definition object is used when creating the trigger message.</a:t>
            </a:r>
          </a:p>
          <a:p>
            <a:pPr>
              <a:buNone/>
            </a:pPr>
            <a:r>
              <a:rPr lang="en-US" dirty="0" smtClean="0"/>
              <a:t>3. The queue manager creates a trigger message and puts it on the initiation queue associated with this application queue, but only if an application (trigger monitor) has the initiation queue open for input.</a:t>
            </a:r>
          </a:p>
          <a:p>
            <a:pPr>
              <a:buNone/>
            </a:pPr>
            <a:r>
              <a:rPr lang="en-US" dirty="0" smtClean="0"/>
              <a:t>4. The trigger monitor retrieves the trigger message from the initiation queue.</a:t>
            </a:r>
          </a:p>
          <a:p>
            <a:pPr>
              <a:buNone/>
            </a:pPr>
            <a:r>
              <a:rPr lang="en-US" dirty="0" smtClean="0"/>
              <a:t>5. The trigger monitor issues a command to start application B (the server application).</a:t>
            </a:r>
          </a:p>
          <a:p>
            <a:pPr>
              <a:buNone/>
            </a:pPr>
            <a:r>
              <a:rPr lang="en-US" dirty="0" smtClean="0"/>
              <a:t>6. Application B opens the application queue and retrieves the message.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XSD Replaces  WSDL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TurboCourt-MessageExchangeDefinitions.xsd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&lt;</a:t>
            </a:r>
            <a:r>
              <a:rPr lang="en-US" sz="1400" dirty="0" err="1" smtClean="0"/>
              <a:t>xsd:complexType</a:t>
            </a:r>
            <a:r>
              <a:rPr lang="en-US" sz="1400" dirty="0" smtClean="0"/>
              <a:t> name="</a:t>
            </a:r>
            <a:r>
              <a:rPr lang="en-US" sz="1400" dirty="0" err="1" smtClean="0"/>
              <a:t>RecordFilingRequestType</a:t>
            </a:r>
            <a:r>
              <a:rPr lang="en-US" sz="1400" dirty="0" smtClean="0"/>
              <a:t>"&gt;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xsd:complexContent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xsd:extension</a:t>
            </a:r>
            <a:r>
              <a:rPr lang="en-US" sz="1400" dirty="0" smtClean="0"/>
              <a:t> base="s:ComplexObjectType"&gt;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xsd:sequence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		&lt;</a:t>
            </a:r>
            <a:r>
              <a:rPr lang="en-US" sz="1400" dirty="0" err="1" smtClean="0"/>
              <a:t>xsd:element</a:t>
            </a:r>
            <a:r>
              <a:rPr lang="en-US" sz="1400" dirty="0" smtClean="0"/>
              <a:t> ref="</a:t>
            </a:r>
            <a:r>
              <a:rPr lang="en-US" sz="1400" dirty="0" err="1" smtClean="0"/>
              <a:t>docket:RecordDocketingMessage</a:t>
            </a:r>
            <a:r>
              <a:rPr lang="en-US" sz="1400" dirty="0" smtClean="0"/>
              <a:t>" </a:t>
            </a:r>
            <a:r>
              <a:rPr lang="en-US" sz="1400" dirty="0" err="1" smtClean="0"/>
              <a:t>minOccurs</a:t>
            </a:r>
            <a:r>
              <a:rPr lang="en-US" sz="1400" dirty="0" smtClean="0"/>
              <a:t>="0" </a:t>
            </a:r>
            <a:r>
              <a:rPr lang="en-US" sz="1400" dirty="0" err="1" smtClean="0"/>
              <a:t>maxOccurs</a:t>
            </a:r>
            <a:r>
              <a:rPr lang="en-US" sz="1400" dirty="0" smtClean="0"/>
              <a:t>="unbounded"/&gt;</a:t>
            </a:r>
          </a:p>
          <a:p>
            <a:pPr>
              <a:buNone/>
            </a:pPr>
            <a:r>
              <a:rPr lang="en-US" sz="1400" dirty="0" smtClean="0"/>
              <a:t>			&lt;</a:t>
            </a:r>
            <a:r>
              <a:rPr lang="en-US" sz="1400" dirty="0" err="1" smtClean="0"/>
              <a:t>xsd:element</a:t>
            </a:r>
            <a:r>
              <a:rPr lang="en-US" sz="1400" dirty="0" smtClean="0"/>
              <a:t> ref="</a:t>
            </a:r>
            <a:r>
              <a:rPr lang="en-US" sz="1400" dirty="0" err="1" smtClean="0"/>
              <a:t>core:CoreFilingMessage</a:t>
            </a:r>
            <a:r>
              <a:rPr lang="en-US" sz="1400" dirty="0" smtClean="0"/>
              <a:t>"/&gt;</a:t>
            </a:r>
          </a:p>
          <a:p>
            <a:pPr>
              <a:buNone/>
            </a:pPr>
            <a:r>
              <a:rPr lang="en-US" sz="1400" dirty="0" smtClean="0"/>
              <a:t>			&lt;</a:t>
            </a:r>
            <a:r>
              <a:rPr lang="en-US" sz="1400" dirty="0" err="1" smtClean="0"/>
              <a:t>xsd:element</a:t>
            </a:r>
            <a:r>
              <a:rPr lang="en-US" sz="1400" dirty="0" smtClean="0"/>
              <a:t> ref="</a:t>
            </a:r>
            <a:r>
              <a:rPr lang="en-US" sz="1400" dirty="0" err="1" smtClean="0"/>
              <a:t>payment:PaymentMessage</a:t>
            </a:r>
            <a:r>
              <a:rPr lang="en-US" sz="1400" dirty="0" smtClean="0"/>
              <a:t>"/&gt;</a:t>
            </a:r>
          </a:p>
          <a:p>
            <a:pPr>
              <a:buNone/>
            </a:pPr>
            <a:r>
              <a:rPr lang="en-US" sz="1400" dirty="0" smtClean="0"/>
              <a:t>		&lt;/</a:t>
            </a:r>
            <a:r>
              <a:rPr lang="en-US" sz="1400" dirty="0" err="1" smtClean="0"/>
              <a:t>xsd:sequence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 ECF-</a:t>
            </a:r>
            <a:r>
              <a:rPr lang="en-US" dirty="0" err="1" smtClean="0"/>
              <a:t>WebServicesProfile</a:t>
            </a:r>
            <a:r>
              <a:rPr lang="en-US" dirty="0" smtClean="0"/>
              <a:t>-Definitions v2.1.wsdl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400" dirty="0" smtClean="0"/>
              <a:t>	&lt;</a:t>
            </a:r>
            <a:r>
              <a:rPr lang="en-US" sz="1400" dirty="0" err="1" smtClean="0"/>
              <a:t>xsd:complexType</a:t>
            </a:r>
            <a:r>
              <a:rPr lang="en-US" sz="1400" dirty="0" smtClean="0"/>
              <a:t> name="</a:t>
            </a:r>
            <a:r>
              <a:rPr lang="en-US" sz="1400" dirty="0" err="1" smtClean="0"/>
              <a:t>RecordFilingRequestMessageType</a:t>
            </a:r>
            <a:r>
              <a:rPr lang="en-US" sz="1400" dirty="0" smtClean="0"/>
              <a:t>"&gt;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xsd:complexContent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xsd:extension</a:t>
            </a:r>
            <a:r>
              <a:rPr lang="en-US" sz="1400" dirty="0" smtClean="0"/>
              <a:t> base="</a:t>
            </a:r>
            <a:r>
              <a:rPr lang="en-US" sz="1400" dirty="0" err="1" smtClean="0"/>
              <a:t>ecf:ElectronicFilingMessageType</a:t>
            </a:r>
            <a:r>
              <a:rPr lang="en-US" sz="1400" dirty="0" smtClean="0"/>
              <a:t>"&gt;</a:t>
            </a:r>
          </a:p>
          <a:p>
            <a:pPr>
              <a:buNone/>
            </a:pPr>
            <a:r>
              <a:rPr lang="en-US" sz="1400" dirty="0" smtClean="0"/>
              <a:t>		&lt;</a:t>
            </a:r>
            <a:r>
              <a:rPr lang="en-US" sz="1400" dirty="0" err="1" smtClean="0"/>
              <a:t>xsd:sequence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		&lt;</a:t>
            </a:r>
            <a:r>
              <a:rPr lang="en-US" sz="1400" dirty="0" err="1" smtClean="0"/>
              <a:t>xsd:element</a:t>
            </a:r>
            <a:r>
              <a:rPr lang="en-US" sz="1400" dirty="0" smtClean="0"/>
              <a:t> ref="</a:t>
            </a:r>
            <a:r>
              <a:rPr lang="en-US" sz="1400" dirty="0" err="1" smtClean="0"/>
              <a:t>docket:RecordDocketingMessage</a:t>
            </a:r>
            <a:r>
              <a:rPr lang="en-US" sz="1400" dirty="0" smtClean="0"/>
              <a:t>"/&gt;</a:t>
            </a:r>
          </a:p>
          <a:p>
            <a:pPr>
              <a:buNone/>
            </a:pPr>
            <a:r>
              <a:rPr lang="en-US" sz="1400" dirty="0" smtClean="0"/>
              <a:t>			&lt;</a:t>
            </a:r>
            <a:r>
              <a:rPr lang="en-US" sz="1400" dirty="0" err="1" smtClean="0"/>
              <a:t>xsd:element</a:t>
            </a:r>
            <a:r>
              <a:rPr lang="en-US" sz="1400" dirty="0" smtClean="0"/>
              <a:t> ref="</a:t>
            </a:r>
            <a:r>
              <a:rPr lang="en-US" sz="1400" dirty="0" err="1" smtClean="0"/>
              <a:t>core:CoreFilingMessage</a:t>
            </a:r>
            <a:r>
              <a:rPr lang="en-US" sz="1400" dirty="0" smtClean="0"/>
              <a:t>"/&gt;				&lt;/</a:t>
            </a:r>
            <a:r>
              <a:rPr lang="en-US" sz="1400" dirty="0" err="1" smtClean="0"/>
              <a:t>xsd:sequence</a:t>
            </a:r>
            <a:r>
              <a:rPr lang="en-US" sz="1400" dirty="0" smtClean="0"/>
              <a:t>&gt;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NotifyDocketingComplete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80834" y="1447800"/>
          <a:ext cx="8282167" cy="4613020"/>
        </p:xfrm>
        <a:graphic>
          <a:graphicData uri="http://schemas.openxmlformats.org/presentationml/2006/ole">
            <p:oleObj spid="_x0000_s2049" name="Visio" r:id="rId3" imgW="8224886" imgH="4579965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GetCase</a:t>
            </a:r>
            <a:r>
              <a:rPr lang="en-US" dirty="0" smtClean="0"/>
              <a:t>, </a:t>
            </a:r>
            <a:r>
              <a:rPr lang="en-US" dirty="0" err="1" smtClean="0"/>
              <a:t>GetDocument</a:t>
            </a:r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522271" y="1524000"/>
          <a:ext cx="8191928" cy="3505200"/>
        </p:xfrm>
        <a:graphic>
          <a:graphicData uri="http://schemas.openxmlformats.org/presentationml/2006/ole">
            <p:oleObj spid="_x0000_s18433" name="Visio" r:id="rId3" imgW="8038917" imgH="343977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MDEs</a:t>
            </a:r>
            <a:endParaRPr lang="en-US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838200" y="381001"/>
          <a:ext cx="7391400" cy="6137948"/>
        </p:xfrm>
        <a:graphic>
          <a:graphicData uri="http://schemas.openxmlformats.org/presentationml/2006/ole">
            <p:oleObj spid="_x0000_s19459" name="Visio" r:id="rId3" imgW="10387080" imgH="970200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Collaboration</a:t>
            </a:r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685800" y="533401"/>
          <a:ext cx="7620000" cy="6041491"/>
        </p:xfrm>
        <a:graphic>
          <a:graphicData uri="http://schemas.openxmlformats.org/presentationml/2006/ole">
            <p:oleObj spid="_x0000_s23553" name="Visio" r:id="rId3" imgW="9206484" imgH="729416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Record Filing Request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457200"/>
          <a:ext cx="8182467" cy="6096000"/>
        </p:xfrm>
        <a:graphic>
          <a:graphicData uri="http://schemas.openxmlformats.org/presentationml/2006/ole">
            <p:oleObj spid="_x0000_s24577" name="Visio" r:id="rId3" imgW="9085783" imgH="676899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Transport Protocol - </a:t>
            </a:r>
            <a:r>
              <a:rPr lang="en-US" sz="2000" dirty="0" smtClean="0">
                <a:solidFill>
                  <a:srgbClr val="C00000"/>
                </a:solidFill>
              </a:rPr>
              <a:t>how physically transported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MDE Addressing - </a:t>
            </a:r>
            <a:r>
              <a:rPr lang="en-US" sz="2000" dirty="0" smtClean="0">
                <a:solidFill>
                  <a:srgbClr val="C00000"/>
                </a:solidFill>
              </a:rPr>
              <a:t>convention for unique addresses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Operation Addressing - </a:t>
            </a:r>
            <a:r>
              <a:rPr lang="en-US" sz="2000" dirty="0" smtClean="0">
                <a:solidFill>
                  <a:srgbClr val="C00000"/>
                </a:solidFill>
              </a:rPr>
              <a:t>unique MDE addresses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Synchronous Mode Response </a:t>
            </a:r>
          </a:p>
          <a:p>
            <a:pPr lvl="0"/>
            <a:r>
              <a:rPr lang="en-US" dirty="0" smtClean="0"/>
              <a:t>Asynchronous Mode Response</a:t>
            </a:r>
          </a:p>
          <a:p>
            <a:pPr lvl="0"/>
            <a:r>
              <a:rPr lang="en-US" dirty="0" smtClean="0"/>
              <a:t>Message/Attachment Delimiters - </a:t>
            </a:r>
            <a:r>
              <a:rPr lang="en-US" sz="2000" dirty="0" smtClean="0">
                <a:solidFill>
                  <a:srgbClr val="C00000"/>
                </a:solidFill>
              </a:rPr>
              <a:t>how messages are distinguished from attachments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Message Identifiers - </a:t>
            </a:r>
            <a:r>
              <a:rPr lang="en-US" sz="2000" dirty="0" smtClean="0">
                <a:solidFill>
                  <a:srgbClr val="C00000"/>
                </a:solidFill>
              </a:rPr>
              <a:t>how messages are uniquely identified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81001" y="1371600"/>
          <a:ext cx="8404777" cy="5029200"/>
        </p:xfrm>
        <a:graphic>
          <a:graphicData uri="http://schemas.openxmlformats.org/presentationml/2006/ole">
            <p:oleObj spid="_x0000_s20481" name="Visio" r:id="rId3" imgW="9364370" imgH="700643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Transferring Documents Flow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3162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b="1" dirty="0"/>
              <a:t>AZ Statewide E-Filing using ECF </a:t>
            </a:r>
            <a:r>
              <a:rPr lang="en-US" b="1" dirty="0" smtClean="0"/>
              <a:t>4.0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43000" y="1066801"/>
          <a:ext cx="7086600" cy="5480897"/>
        </p:xfrm>
        <a:graphic>
          <a:graphicData uri="http://schemas.openxmlformats.org/presentationml/2006/ole">
            <p:oleObj spid="_x0000_s22530" name="Visio" r:id="rId3" imgW="11640240" imgH="90010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28600" y="609600"/>
            <a:ext cx="11430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086600" y="685800"/>
            <a:ext cx="1828800" cy="441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371600" y="609600"/>
            <a:ext cx="5638800" cy="457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752600"/>
            <a:ext cx="990600" cy="281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1828800"/>
            <a:ext cx="62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EFSP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438400"/>
            <a:ext cx="8382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Turbo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Court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EFSP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906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2" y="1828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EFM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2438400"/>
            <a:ext cx="838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Turbo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Court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EFM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2057400"/>
            <a:ext cx="2895600" cy="2514600"/>
          </a:xfrm>
          <a:prstGeom prst="roundRect">
            <a:avLst/>
          </a:prstGeom>
          <a:solidFill>
            <a:srgbClr val="F2F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67000" y="2514600"/>
            <a:ext cx="2743200" cy="685800"/>
          </a:xfrm>
          <a:prstGeom prst="roundRect">
            <a:avLst/>
          </a:prstGeom>
          <a:solidFill>
            <a:srgbClr val="F2E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ourt 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ecord </a:t>
            </a:r>
            <a:r>
              <a:rPr lang="en-US" b="1" dirty="0" smtClean="0">
                <a:solidFill>
                  <a:schemeClr val="tx1"/>
                </a:solidFill>
              </a:rPr>
              <a:t>MDE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2" y="2057400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 AOC MDE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95600" y="3429000"/>
            <a:ext cx="914400" cy="914400"/>
          </a:xfrm>
          <a:prstGeom prst="roundRect">
            <a:avLst/>
          </a:prstGeom>
          <a:solidFill>
            <a:srgbClr val="F2E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CCI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429000"/>
            <a:ext cx="914400" cy="914400"/>
          </a:xfrm>
          <a:prstGeom prst="roundRect">
            <a:avLst/>
          </a:prstGeom>
          <a:solidFill>
            <a:srgbClr val="F2E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CDR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1143000"/>
            <a:ext cx="29718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FR/CR MDE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91200" y="2209800"/>
            <a:ext cx="9144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Clerk Review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5200" y="16764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15200" y="3124200"/>
            <a:ext cx="9144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1066800"/>
            <a:ext cx="990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Public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0" y="3581400"/>
            <a:ext cx="838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Turbo Court </a:t>
            </a:r>
            <a:r>
              <a:rPr lang="en-US" sz="1400" dirty="0" smtClean="0">
                <a:solidFill>
                  <a:schemeClr val="tx1"/>
                </a:solidFill>
              </a:rPr>
              <a:t>Clerk Review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1143000" y="2743200"/>
            <a:ext cx="457200" cy="2286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2286000" y="2743200"/>
            <a:ext cx="457200" cy="2286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5334000" y="2743200"/>
            <a:ext cx="533400" cy="2286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1828800" y="3200400"/>
            <a:ext cx="228600" cy="45720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3200400" y="3048000"/>
            <a:ext cx="228600" cy="5334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4495800" y="3048000"/>
            <a:ext cx="228600" cy="5334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7669567" y="2590800"/>
            <a:ext cx="228600" cy="5334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6705600" y="2286000"/>
            <a:ext cx="609600" cy="2286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6705600" y="3276600"/>
            <a:ext cx="609600" cy="2286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00401" y="685800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dirty="0" smtClean="0"/>
              <a:t>iling </a:t>
            </a:r>
            <a:r>
              <a:rPr lang="en-US" b="1" dirty="0" smtClean="0"/>
              <a:t>R</a:t>
            </a:r>
            <a:r>
              <a:rPr lang="en-US" dirty="0" smtClean="0"/>
              <a:t>eview </a:t>
            </a:r>
            <a:r>
              <a:rPr lang="en-US" b="1" dirty="0" smtClean="0"/>
              <a:t>MDE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2" y="685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 MDE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6858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 MDE</a:t>
            </a:r>
            <a:endParaRPr lang="en-US" b="1" dirty="0"/>
          </a:p>
        </p:txBody>
      </p:sp>
      <p:sp>
        <p:nvSpPr>
          <p:cNvPr id="38" name="Left-Up Arrow 37"/>
          <p:cNvSpPr/>
          <p:nvPr/>
        </p:nvSpPr>
        <p:spPr>
          <a:xfrm rot="16200000">
            <a:off x="2286000" y="152400"/>
            <a:ext cx="914400" cy="2895600"/>
          </a:xfrm>
          <a:prstGeom prst="lef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5105400" y="3886200"/>
            <a:ext cx="2209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RecordFilingRequest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2" y="1285875"/>
            <a:ext cx="5638799" cy="5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NotifyDocketingCompleteRequest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53" y="1828800"/>
            <a:ext cx="834189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39115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spec (1.0) limited interoperability.</a:t>
            </a:r>
          </a:p>
          <a:p>
            <a:r>
              <a:rPr lang="en-US" dirty="0" smtClean="0"/>
              <a:t>Courts using different architectures.</a:t>
            </a:r>
          </a:p>
          <a:p>
            <a:r>
              <a:rPr lang="en-US" dirty="0" smtClean="0"/>
              <a:t>Layered interoperability.</a:t>
            </a:r>
          </a:p>
          <a:p>
            <a:r>
              <a:rPr lang="en-US" dirty="0" smtClean="0"/>
              <a:t>SIP defines messaging infrastructure for how messages get from sender to receiver.</a:t>
            </a:r>
          </a:p>
          <a:p>
            <a:r>
              <a:rPr lang="en-US" dirty="0" smtClean="0"/>
              <a:t>Core Spec only defines the messages.</a:t>
            </a:r>
          </a:p>
          <a:p>
            <a:r>
              <a:rPr lang="en-US" dirty="0" smtClean="0"/>
              <a:t>Implementers not limited to published SIPs.</a:t>
            </a:r>
          </a:p>
          <a:p>
            <a:r>
              <a:rPr lang="en-US" dirty="0" smtClean="0"/>
              <a:t>JRA SIPs based on ECF SIPs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Message non-repudiation</a:t>
            </a:r>
          </a:p>
          <a:p>
            <a:pPr lvl="0"/>
            <a:r>
              <a:rPr lang="en-US" dirty="0" smtClean="0"/>
              <a:t>Message Integrity</a:t>
            </a:r>
          </a:p>
          <a:p>
            <a:pPr lvl="0"/>
            <a:r>
              <a:rPr lang="en-US" dirty="0" smtClean="0"/>
              <a:t>Message Confidentiality</a:t>
            </a:r>
          </a:p>
          <a:p>
            <a:pPr lvl="0"/>
            <a:r>
              <a:rPr lang="en-US" dirty="0" smtClean="0"/>
              <a:t>Message Authentication</a:t>
            </a:r>
          </a:p>
          <a:p>
            <a:pPr lvl="0"/>
            <a:r>
              <a:rPr lang="en-US" dirty="0" smtClean="0"/>
              <a:t>Message Transmission Reliability</a:t>
            </a:r>
          </a:p>
          <a:p>
            <a:pPr lvl="0"/>
            <a:r>
              <a:rPr lang="en-US" dirty="0" smtClean="0"/>
              <a:t>Message Splitting and Assembly</a:t>
            </a:r>
          </a:p>
          <a:p>
            <a:pPr lvl="0"/>
            <a:r>
              <a:rPr lang="en-US" dirty="0" smtClean="0"/>
              <a:t>Transmission Auditing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Asynchronous program to program communication.</a:t>
            </a:r>
          </a:p>
          <a:p>
            <a:pPr lvl="0"/>
            <a:r>
              <a:rPr lang="en-US" dirty="0" smtClean="0"/>
              <a:t>Messages consist of two parts; a message header, and the payload.</a:t>
            </a:r>
          </a:p>
          <a:p>
            <a:pPr lvl="0"/>
            <a:r>
              <a:rPr lang="en-US" dirty="0" smtClean="0"/>
              <a:t>Messages can be grouped. Order is preserved.</a:t>
            </a:r>
          </a:p>
          <a:p>
            <a:pPr lvl="0"/>
            <a:r>
              <a:rPr lang="en-US" dirty="0" smtClean="0"/>
              <a:t>Message size up to 100MB per message.</a:t>
            </a:r>
          </a:p>
          <a:p>
            <a:pPr lvl="0"/>
            <a:r>
              <a:rPr lang="en-US" dirty="0" smtClean="0"/>
              <a:t>Messages can be segmented. Segmentation can be invisible to the applications, or can be segmented by the sending application.</a:t>
            </a:r>
          </a:p>
          <a:p>
            <a:pPr lvl="0"/>
            <a:r>
              <a:rPr lang="en-US" dirty="0" smtClean="0"/>
              <a:t>Messages can be persistent – delivery is assured, and messages survive system failures.</a:t>
            </a:r>
          </a:p>
          <a:p>
            <a:pPr lvl="0"/>
            <a:r>
              <a:rPr lang="en-US" dirty="0" smtClean="0"/>
              <a:t>Provides a programmable interface (API).</a:t>
            </a:r>
          </a:p>
          <a:p>
            <a:pPr lvl="0"/>
            <a:r>
              <a:rPr lang="en-US" dirty="0" err="1" smtClean="0"/>
              <a:t>Synchpoint</a:t>
            </a:r>
            <a:r>
              <a:rPr lang="en-US" dirty="0" smtClean="0"/>
              <a:t> control – transactional commit and </a:t>
            </a:r>
            <a:r>
              <a:rPr lang="en-US" dirty="0" err="1" smtClean="0"/>
              <a:t>backout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CorrelationID</a:t>
            </a:r>
            <a:r>
              <a:rPr lang="en-US" dirty="0" smtClean="0"/>
              <a:t> to link Reply message to Request message.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 Message Anatomy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10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57200" y="246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0548"/>
            <a:ext cx="3657600" cy="6400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14400" y="6372749"/>
            <a:ext cx="2446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Electronic Court Filing 4.0 Message Stream</a:t>
            </a:r>
            <a:endParaRPr lang="en-US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352948"/>
            <a:ext cx="3352800" cy="42672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1066802" y="4391549"/>
            <a:ext cx="2382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Electronic Court Filing 4.0 Message (XML)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429148"/>
            <a:ext cx="3048000" cy="6096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7"/>
          <p:cNvSpPr txBox="1"/>
          <p:nvPr/>
        </p:nvSpPr>
        <p:spPr>
          <a:xfrm>
            <a:off x="1524000" y="810149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Message Information</a:t>
            </a:r>
            <a:endParaRPr lang="en-US" sz="1000" b="1" dirty="0"/>
          </a:p>
        </p:txBody>
      </p:sp>
      <p:sp>
        <p:nvSpPr>
          <p:cNvPr id="10" name="Rectangle 9"/>
          <p:cNvSpPr/>
          <p:nvPr/>
        </p:nvSpPr>
        <p:spPr>
          <a:xfrm>
            <a:off x="762000" y="1114948"/>
            <a:ext cx="3048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953148"/>
            <a:ext cx="3048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791348"/>
            <a:ext cx="3048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3629548"/>
            <a:ext cx="3048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2"/>
          <p:cNvSpPr txBox="1"/>
          <p:nvPr/>
        </p:nvSpPr>
        <p:spPr>
          <a:xfrm>
            <a:off x="1524000" y="1678493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FilingLeadDocument1</a:t>
            </a:r>
            <a:endParaRPr lang="en-US" sz="1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2201" y="1191148"/>
            <a:ext cx="1371601" cy="489576"/>
            <a:chOff x="2362200" y="1219200"/>
            <a:chExt cx="1371600" cy="489576"/>
          </a:xfrm>
        </p:grpSpPr>
        <p:sp>
          <p:nvSpPr>
            <p:cNvPr id="81" name="Rectangle 80"/>
            <p:cNvSpPr/>
            <p:nvPr/>
          </p:nvSpPr>
          <p:spPr>
            <a:xfrm>
              <a:off x="2362200" y="1219200"/>
              <a:ext cx="13716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TextBox 14"/>
            <p:cNvSpPr txBox="1"/>
            <p:nvPr/>
          </p:nvSpPr>
          <p:spPr>
            <a:xfrm>
              <a:off x="2438400" y="1477944"/>
              <a:ext cx="11576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/>
                <a:t>Document Rendition</a:t>
              </a:r>
              <a:endParaRPr lang="en-US" sz="9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38400" y="1275304"/>
              <a:ext cx="1219200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TextBox 16"/>
            <p:cNvSpPr txBox="1"/>
            <p:nvPr/>
          </p:nvSpPr>
          <p:spPr>
            <a:xfrm>
              <a:off x="2514600" y="1295400"/>
              <a:ext cx="11160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 smtClean="0"/>
                <a:t>DocumentAttachment</a:t>
              </a:r>
              <a:endParaRPr lang="en-US" sz="8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09600" y="4696348"/>
            <a:ext cx="335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5133452"/>
            <a:ext cx="335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5580604"/>
            <a:ext cx="335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6017708"/>
            <a:ext cx="335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21"/>
          <p:cNvSpPr txBox="1"/>
          <p:nvPr/>
        </p:nvSpPr>
        <p:spPr>
          <a:xfrm>
            <a:off x="1828800" y="4904852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Attachment 1</a:t>
            </a:r>
            <a:endParaRPr lang="en-US" sz="800" dirty="0"/>
          </a:p>
        </p:txBody>
      </p:sp>
      <p:sp>
        <p:nvSpPr>
          <p:cNvPr id="21" name="TextBox 22"/>
          <p:cNvSpPr txBox="1"/>
          <p:nvPr/>
        </p:nvSpPr>
        <p:spPr>
          <a:xfrm>
            <a:off x="1524000" y="248654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FilingLeadDocument2</a:t>
            </a:r>
            <a:endParaRPr lang="en-US" sz="1000" b="1" dirty="0"/>
          </a:p>
        </p:txBody>
      </p:sp>
      <p:sp>
        <p:nvSpPr>
          <p:cNvPr id="22" name="TextBox 23"/>
          <p:cNvSpPr txBox="1"/>
          <p:nvPr/>
        </p:nvSpPr>
        <p:spPr>
          <a:xfrm>
            <a:off x="1371600" y="3324749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FilingConnectedDocument1</a:t>
            </a:r>
            <a:endParaRPr lang="en-US" sz="1000" b="1" dirty="0"/>
          </a:p>
        </p:txBody>
      </p:sp>
      <p:sp>
        <p:nvSpPr>
          <p:cNvPr id="23" name="TextBox 24"/>
          <p:cNvSpPr txBox="1"/>
          <p:nvPr/>
        </p:nvSpPr>
        <p:spPr>
          <a:xfrm>
            <a:off x="1371600" y="4162949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FilingConnectedDocument2</a:t>
            </a:r>
            <a:endParaRPr lang="en-US" sz="1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62201" y="1996972"/>
            <a:ext cx="1371600" cy="489576"/>
            <a:chOff x="2362200" y="1219200"/>
            <a:chExt cx="1371600" cy="489576"/>
          </a:xfrm>
        </p:grpSpPr>
        <p:sp>
          <p:nvSpPr>
            <p:cNvPr id="77" name="Rectangle 76"/>
            <p:cNvSpPr/>
            <p:nvPr/>
          </p:nvSpPr>
          <p:spPr>
            <a:xfrm>
              <a:off x="2362200" y="1219200"/>
              <a:ext cx="13716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TextBox 28"/>
            <p:cNvSpPr txBox="1"/>
            <p:nvPr/>
          </p:nvSpPr>
          <p:spPr>
            <a:xfrm>
              <a:off x="2438400" y="1477944"/>
              <a:ext cx="113204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 smtClean="0"/>
                <a:t>DocumentRendition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438400" y="1275304"/>
              <a:ext cx="1219200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TextBox 30"/>
            <p:cNvSpPr txBox="1"/>
            <p:nvPr/>
          </p:nvSpPr>
          <p:spPr>
            <a:xfrm>
              <a:off x="2514600" y="1295400"/>
              <a:ext cx="11160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 smtClean="0"/>
                <a:t>DocumentAttachment</a:t>
              </a:r>
              <a:endParaRPr lang="en-US" sz="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62201" y="2835172"/>
            <a:ext cx="1371600" cy="489576"/>
            <a:chOff x="2362200" y="1219200"/>
            <a:chExt cx="1371600" cy="489576"/>
          </a:xfrm>
        </p:grpSpPr>
        <p:sp>
          <p:nvSpPr>
            <p:cNvPr id="73" name="Rectangle 72"/>
            <p:cNvSpPr/>
            <p:nvPr/>
          </p:nvSpPr>
          <p:spPr>
            <a:xfrm>
              <a:off x="2362200" y="1219200"/>
              <a:ext cx="13716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TextBox 33"/>
            <p:cNvSpPr txBox="1"/>
            <p:nvPr/>
          </p:nvSpPr>
          <p:spPr>
            <a:xfrm>
              <a:off x="2438400" y="1477944"/>
              <a:ext cx="113204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 smtClean="0"/>
                <a:t>DocumentRendition</a:t>
              </a:r>
              <a:endParaRPr lang="en-US" sz="9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38400" y="1275304"/>
              <a:ext cx="1219200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TextBox 35"/>
            <p:cNvSpPr txBox="1"/>
            <p:nvPr/>
          </p:nvSpPr>
          <p:spPr>
            <a:xfrm>
              <a:off x="2514600" y="1295400"/>
              <a:ext cx="11160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 smtClean="0"/>
                <a:t>DocumentAttachment</a:t>
              </a:r>
              <a:endParaRPr lang="en-US" sz="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62201" y="3673372"/>
            <a:ext cx="1371600" cy="489576"/>
            <a:chOff x="2362200" y="1219200"/>
            <a:chExt cx="1371600" cy="489576"/>
          </a:xfrm>
        </p:grpSpPr>
        <p:sp>
          <p:nvSpPr>
            <p:cNvPr id="69" name="Rectangle 68"/>
            <p:cNvSpPr/>
            <p:nvPr/>
          </p:nvSpPr>
          <p:spPr>
            <a:xfrm>
              <a:off x="2362200" y="1219200"/>
              <a:ext cx="13716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TextBox 38"/>
            <p:cNvSpPr txBox="1"/>
            <p:nvPr/>
          </p:nvSpPr>
          <p:spPr>
            <a:xfrm>
              <a:off x="2438400" y="1477944"/>
              <a:ext cx="113204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 smtClean="0"/>
                <a:t>DocumentRendition</a:t>
              </a:r>
              <a:endParaRPr lang="en-US" sz="9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38400" y="1275304"/>
              <a:ext cx="1219200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TextBox 40"/>
            <p:cNvSpPr txBox="1"/>
            <p:nvPr/>
          </p:nvSpPr>
          <p:spPr>
            <a:xfrm>
              <a:off x="2514600" y="1295400"/>
              <a:ext cx="11160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 smtClean="0"/>
                <a:t>DocumentAttachment</a:t>
              </a:r>
              <a:endParaRPr lang="en-US" sz="800" dirty="0"/>
            </a:p>
          </p:txBody>
        </p:sp>
      </p:grpSp>
      <p:sp>
        <p:nvSpPr>
          <p:cNvPr id="27" name="TextBox 41"/>
          <p:cNvSpPr txBox="1"/>
          <p:nvPr/>
        </p:nvSpPr>
        <p:spPr>
          <a:xfrm>
            <a:off x="1828800" y="5339200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Attachment 2</a:t>
            </a:r>
            <a:endParaRPr lang="en-US" sz="800" dirty="0"/>
          </a:p>
        </p:txBody>
      </p:sp>
      <p:sp>
        <p:nvSpPr>
          <p:cNvPr id="28" name="TextBox 42"/>
          <p:cNvSpPr txBox="1"/>
          <p:nvPr/>
        </p:nvSpPr>
        <p:spPr>
          <a:xfrm>
            <a:off x="1827020" y="5783244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Attachment 3</a:t>
            </a:r>
            <a:endParaRPr lang="en-US" sz="800" dirty="0"/>
          </a:p>
        </p:txBody>
      </p:sp>
      <p:sp>
        <p:nvSpPr>
          <p:cNvPr id="29" name="TextBox 43"/>
          <p:cNvSpPr txBox="1"/>
          <p:nvPr/>
        </p:nvSpPr>
        <p:spPr>
          <a:xfrm>
            <a:off x="1792792" y="6223456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Attachment 4</a:t>
            </a:r>
            <a:endParaRPr lang="en-US" sz="800" dirty="0"/>
          </a:p>
        </p:txBody>
      </p:sp>
      <p:sp>
        <p:nvSpPr>
          <p:cNvPr id="30" name="Rectangle 29"/>
          <p:cNvSpPr/>
          <p:nvPr/>
        </p:nvSpPr>
        <p:spPr>
          <a:xfrm>
            <a:off x="5867400" y="180453"/>
            <a:ext cx="2819400" cy="64970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45"/>
          <p:cNvSpPr txBox="1"/>
          <p:nvPr/>
        </p:nvSpPr>
        <p:spPr>
          <a:xfrm>
            <a:off x="6629400" y="6402893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MQ Message Group</a:t>
            </a:r>
            <a:endParaRPr lang="en-US" sz="1000" b="1" dirty="0"/>
          </a:p>
        </p:txBody>
      </p:sp>
      <p:sp>
        <p:nvSpPr>
          <p:cNvPr id="32" name="TextBox 49"/>
          <p:cNvSpPr txBox="1"/>
          <p:nvPr/>
        </p:nvSpPr>
        <p:spPr>
          <a:xfrm>
            <a:off x="6858002" y="4219052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MQ Payload</a:t>
            </a:r>
            <a:endParaRPr lang="en-US" sz="11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6019800" y="302708"/>
            <a:ext cx="2514600" cy="4267200"/>
            <a:chOff x="6019800" y="381000"/>
            <a:chExt cx="2514600" cy="4267200"/>
          </a:xfrm>
        </p:grpSpPr>
        <p:sp>
          <p:nvSpPr>
            <p:cNvPr id="65" name="Rectangle 64"/>
            <p:cNvSpPr/>
            <p:nvPr/>
          </p:nvSpPr>
          <p:spPr>
            <a:xfrm>
              <a:off x="6019800" y="381000"/>
              <a:ext cx="2514600" cy="426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2200" y="533400"/>
              <a:ext cx="2209800" cy="533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MQMD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72200" y="1143000"/>
              <a:ext cx="2209800" cy="3352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24600" y="1219200"/>
              <a:ext cx="1905000" cy="2971800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ECF XML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4568952" y="429148"/>
            <a:ext cx="612648" cy="4114800"/>
          </a:xfrm>
          <a:prstGeom prst="rightBrace">
            <a:avLst>
              <a:gd name="adj1" fmla="val 8333"/>
              <a:gd name="adj2" fmla="val 502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57800" y="2486549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019800" y="4620149"/>
            <a:ext cx="2514600" cy="437104"/>
            <a:chOff x="6019800" y="4688392"/>
            <a:chExt cx="2514600" cy="437104"/>
          </a:xfrm>
        </p:grpSpPr>
        <p:sp>
          <p:nvSpPr>
            <p:cNvPr id="62" name="Rectangle 61"/>
            <p:cNvSpPr/>
            <p:nvPr/>
          </p:nvSpPr>
          <p:spPr>
            <a:xfrm>
              <a:off x="6019800" y="4724400"/>
              <a:ext cx="2514600" cy="4010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96000" y="4856704"/>
              <a:ext cx="2362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Document Binary (PDF)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2"/>
            <p:cNvSpPr txBox="1"/>
            <p:nvPr/>
          </p:nvSpPr>
          <p:spPr>
            <a:xfrm>
              <a:off x="7030496" y="468839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MQMD</a:t>
              </a:r>
              <a:endParaRPr lang="en-US" sz="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19800" y="5077349"/>
            <a:ext cx="2514600" cy="437104"/>
            <a:chOff x="6019800" y="4688392"/>
            <a:chExt cx="2514600" cy="437104"/>
          </a:xfrm>
        </p:grpSpPr>
        <p:sp>
          <p:nvSpPr>
            <p:cNvPr id="59" name="Rectangle 58"/>
            <p:cNvSpPr/>
            <p:nvPr/>
          </p:nvSpPr>
          <p:spPr>
            <a:xfrm>
              <a:off x="6019800" y="4724400"/>
              <a:ext cx="2514600" cy="4010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96000" y="4856704"/>
              <a:ext cx="2362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Document Binary (PDF)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8"/>
            <p:cNvSpPr txBox="1"/>
            <p:nvPr/>
          </p:nvSpPr>
          <p:spPr>
            <a:xfrm>
              <a:off x="7030496" y="468839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MQMD</a:t>
              </a:r>
              <a:endParaRPr lang="en-US" sz="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19800" y="5544597"/>
            <a:ext cx="2514600" cy="437104"/>
            <a:chOff x="6019800" y="4688392"/>
            <a:chExt cx="2514600" cy="437104"/>
          </a:xfrm>
        </p:grpSpPr>
        <p:sp>
          <p:nvSpPr>
            <p:cNvPr id="56" name="Rectangle 55"/>
            <p:cNvSpPr/>
            <p:nvPr/>
          </p:nvSpPr>
          <p:spPr>
            <a:xfrm>
              <a:off x="6019800" y="4724400"/>
              <a:ext cx="2514600" cy="4010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96000" y="4856704"/>
              <a:ext cx="2362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Document Binary (PDF)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72"/>
            <p:cNvSpPr txBox="1"/>
            <p:nvPr/>
          </p:nvSpPr>
          <p:spPr>
            <a:xfrm>
              <a:off x="7030496" y="468839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MQMD</a:t>
              </a:r>
              <a:endParaRPr lang="en-US" sz="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19800" y="6001797"/>
            <a:ext cx="2514600" cy="437104"/>
            <a:chOff x="6019800" y="4688392"/>
            <a:chExt cx="2514600" cy="437104"/>
          </a:xfrm>
        </p:grpSpPr>
        <p:sp>
          <p:nvSpPr>
            <p:cNvPr id="53" name="Rectangle 52"/>
            <p:cNvSpPr/>
            <p:nvPr/>
          </p:nvSpPr>
          <p:spPr>
            <a:xfrm>
              <a:off x="6019800" y="4724400"/>
              <a:ext cx="2514600" cy="4010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96000" y="4856704"/>
              <a:ext cx="2362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Document Binary (PDF)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76"/>
            <p:cNvSpPr txBox="1"/>
            <p:nvPr/>
          </p:nvSpPr>
          <p:spPr>
            <a:xfrm>
              <a:off x="7030496" y="468839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MQMD</a:t>
              </a:r>
              <a:endParaRPr lang="en-US" sz="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0" y="4696348"/>
            <a:ext cx="1163096" cy="381000"/>
            <a:chOff x="4572000" y="4724400"/>
            <a:chExt cx="1163096" cy="381000"/>
          </a:xfrm>
        </p:grpSpPr>
        <p:sp>
          <p:nvSpPr>
            <p:cNvPr id="51" name="Right Brace 50"/>
            <p:cNvSpPr/>
            <p:nvPr/>
          </p:nvSpPr>
          <p:spPr>
            <a:xfrm>
              <a:off x="4572000" y="4724400"/>
              <a:ext cx="457200" cy="381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25496" y="49169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72000" y="5153548"/>
            <a:ext cx="1163096" cy="381000"/>
            <a:chOff x="4572000" y="4724400"/>
            <a:chExt cx="1163096" cy="381000"/>
          </a:xfrm>
        </p:grpSpPr>
        <p:sp>
          <p:nvSpPr>
            <p:cNvPr id="49" name="Right Brace 48"/>
            <p:cNvSpPr/>
            <p:nvPr/>
          </p:nvSpPr>
          <p:spPr>
            <a:xfrm>
              <a:off x="4572000" y="4724400"/>
              <a:ext cx="457200" cy="381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125496" y="49169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572000" y="5610748"/>
            <a:ext cx="1163096" cy="381000"/>
            <a:chOff x="4572000" y="4724400"/>
            <a:chExt cx="1163096" cy="381000"/>
          </a:xfrm>
        </p:grpSpPr>
        <p:sp>
          <p:nvSpPr>
            <p:cNvPr id="47" name="Right Brace 46"/>
            <p:cNvSpPr/>
            <p:nvPr/>
          </p:nvSpPr>
          <p:spPr>
            <a:xfrm>
              <a:off x="4572000" y="4724400"/>
              <a:ext cx="457200" cy="381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125496" y="49169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72000" y="6067948"/>
            <a:ext cx="1163096" cy="381000"/>
            <a:chOff x="4572000" y="4724400"/>
            <a:chExt cx="1163096" cy="381000"/>
          </a:xfrm>
        </p:grpSpPr>
        <p:sp>
          <p:nvSpPr>
            <p:cNvPr id="45" name="Right Brace 44"/>
            <p:cNvSpPr/>
            <p:nvPr/>
          </p:nvSpPr>
          <p:spPr>
            <a:xfrm>
              <a:off x="4572000" y="4724400"/>
              <a:ext cx="457200" cy="381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125496" y="49169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99"/>
          <p:cNvSpPr txBox="1"/>
          <p:nvPr/>
        </p:nvSpPr>
        <p:spPr>
          <a:xfrm>
            <a:off x="6858002" y="4162949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MQ Payload</a:t>
            </a:r>
            <a:endParaRPr lang="en-US" sz="1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Basic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6" y="1962150"/>
            <a:ext cx="5086351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 Addressing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Hostname - </a:t>
            </a:r>
            <a:r>
              <a:rPr lang="en-US" sz="2600" b="1" dirty="0" smtClean="0"/>
              <a:t>192.168.96.117</a:t>
            </a:r>
            <a:endParaRPr lang="en-US" sz="2600" dirty="0" smtClean="0"/>
          </a:p>
          <a:p>
            <a:pPr lvl="1"/>
            <a:r>
              <a:rPr lang="en-US" sz="2600" dirty="0" smtClean="0"/>
              <a:t>Port - </a:t>
            </a:r>
            <a:r>
              <a:rPr lang="en-US" sz="2600" b="1" dirty="0" smtClean="0"/>
              <a:t>1414</a:t>
            </a:r>
            <a:endParaRPr lang="en-US" sz="2600" dirty="0" smtClean="0"/>
          </a:p>
          <a:p>
            <a:pPr lvl="1"/>
            <a:r>
              <a:rPr lang="en-US" sz="2600" dirty="0" smtClean="0"/>
              <a:t>Channel - </a:t>
            </a:r>
            <a:r>
              <a:rPr lang="en-US" sz="2600" b="1" dirty="0" smtClean="0"/>
              <a:t>DEV.TURBOCOURT</a:t>
            </a:r>
            <a:endParaRPr lang="en-US" sz="2600" dirty="0" smtClean="0"/>
          </a:p>
          <a:p>
            <a:pPr lvl="1"/>
            <a:r>
              <a:rPr lang="en-US" sz="2600" dirty="0" smtClean="0"/>
              <a:t>MQ Manager - </a:t>
            </a:r>
            <a:r>
              <a:rPr lang="en-US" sz="2600" b="1" dirty="0" smtClean="0"/>
              <a:t>AOC_DEV01</a:t>
            </a:r>
            <a:endParaRPr lang="en-US" sz="2600" dirty="0" smtClean="0"/>
          </a:p>
          <a:p>
            <a:pPr lvl="1"/>
            <a:r>
              <a:rPr lang="en-US" sz="2600" dirty="0" smtClean="0"/>
              <a:t>Queue Names</a:t>
            </a:r>
          </a:p>
          <a:p>
            <a:pPr lvl="2"/>
            <a:r>
              <a:rPr lang="en-US" sz="2000" dirty="0" smtClean="0"/>
              <a:t>Request (</a:t>
            </a:r>
            <a:r>
              <a:rPr lang="en-US" sz="2000" dirty="0" err="1" smtClean="0"/>
              <a:t>RecordFiling</a:t>
            </a:r>
            <a:r>
              <a:rPr lang="en-US" sz="2000" dirty="0" smtClean="0"/>
              <a:t>) - </a:t>
            </a:r>
            <a:r>
              <a:rPr lang="en-US" sz="2000" b="1" dirty="0" smtClean="0"/>
              <a:t>DEV.EFILE.SUBMIT.AZTC.INPUT</a:t>
            </a:r>
            <a:endParaRPr lang="en-US" sz="2000" dirty="0" smtClean="0"/>
          </a:p>
          <a:p>
            <a:pPr lvl="2"/>
            <a:r>
              <a:rPr lang="en-US" sz="2000" dirty="0" smtClean="0"/>
              <a:t>Response (</a:t>
            </a:r>
            <a:r>
              <a:rPr lang="en-US" sz="2000" dirty="0" err="1" smtClean="0"/>
              <a:t>NotifyDocketingComplete</a:t>
            </a:r>
            <a:r>
              <a:rPr lang="en-US" sz="2000" dirty="0" smtClean="0"/>
              <a:t>) - </a:t>
            </a:r>
            <a:r>
              <a:rPr lang="en-US" sz="2000" b="1" dirty="0" smtClean="0"/>
              <a:t>DEV.EFILE.NOTIFY.AZTC.REPLY</a:t>
            </a:r>
            <a:endParaRPr lang="en-US" sz="2000" dirty="0" smtClean="0"/>
          </a:p>
          <a:p>
            <a:pPr lvl="2"/>
            <a:r>
              <a:rPr lang="en-US" sz="2000" dirty="0" smtClean="0"/>
              <a:t>Request (</a:t>
            </a:r>
            <a:r>
              <a:rPr lang="en-US" sz="2000" dirty="0" err="1" smtClean="0"/>
              <a:t>GetCaseList</a:t>
            </a:r>
            <a:r>
              <a:rPr lang="en-US" sz="2000" dirty="0" smtClean="0"/>
              <a:t>, </a:t>
            </a:r>
            <a:r>
              <a:rPr lang="en-US" sz="2000" dirty="0" err="1" smtClean="0"/>
              <a:t>GetCase</a:t>
            </a:r>
            <a:r>
              <a:rPr lang="en-US" sz="2000" dirty="0" smtClean="0"/>
              <a:t>) – </a:t>
            </a:r>
            <a:r>
              <a:rPr lang="en-US" sz="2000" b="1" dirty="0" smtClean="0"/>
              <a:t>DEV.EFILE.QUERY.AZTC.INPUT</a:t>
            </a:r>
            <a:endParaRPr lang="en-US" sz="2000" dirty="0" smtClean="0"/>
          </a:p>
          <a:p>
            <a:pPr lvl="2"/>
            <a:r>
              <a:rPr lang="en-US" sz="2000" dirty="0" smtClean="0"/>
              <a:t>Request (</a:t>
            </a:r>
            <a:r>
              <a:rPr lang="en-US" sz="2000" dirty="0" err="1" smtClean="0"/>
              <a:t>GetCaseList</a:t>
            </a:r>
            <a:r>
              <a:rPr lang="en-US" sz="2000" dirty="0" smtClean="0"/>
              <a:t>, </a:t>
            </a:r>
            <a:r>
              <a:rPr lang="en-US" sz="2000" dirty="0" err="1" smtClean="0"/>
              <a:t>GetCase</a:t>
            </a:r>
            <a:r>
              <a:rPr lang="en-US" sz="2000" dirty="0" smtClean="0"/>
              <a:t>) – </a:t>
            </a:r>
            <a:r>
              <a:rPr lang="en-US" sz="2000" b="1" dirty="0" smtClean="0"/>
              <a:t>DEV.EFILE.QUERY.AZTC.REPLY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603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Visio</vt:lpstr>
      <vt:lpstr>IBM MQ OASIS  LegalXML ECF SIP</vt:lpstr>
      <vt:lpstr>SIP Requirements</vt:lpstr>
      <vt:lpstr>SIP History</vt:lpstr>
      <vt:lpstr>Other SIP Issues</vt:lpstr>
      <vt:lpstr>MQ Basics</vt:lpstr>
      <vt:lpstr>MQ Message Anatomy</vt:lpstr>
      <vt:lpstr>Slide 7</vt:lpstr>
      <vt:lpstr>Most Basic</vt:lpstr>
      <vt:lpstr>MQ Addressing</vt:lpstr>
      <vt:lpstr>RecordFilingRequest</vt:lpstr>
      <vt:lpstr>AOC MQ Message Routing</vt:lpstr>
      <vt:lpstr>Slide 12</vt:lpstr>
      <vt:lpstr>TP Sequence of Events</vt:lpstr>
      <vt:lpstr>XSD Replaces  WSDL</vt:lpstr>
      <vt:lpstr>NotifyDocketingComplete</vt:lpstr>
      <vt:lpstr>GetCase, GetDocument</vt:lpstr>
      <vt:lpstr>MDEs</vt:lpstr>
      <vt:lpstr>Components Collaboration</vt:lpstr>
      <vt:lpstr>Record Filing Request</vt:lpstr>
      <vt:lpstr>Topology</vt:lpstr>
      <vt:lpstr>Transferring Documents Flow </vt:lpstr>
      <vt:lpstr>AZ Statewide E-Filing using ECF 4.0</vt:lpstr>
      <vt:lpstr>Slide 23</vt:lpstr>
      <vt:lpstr>RecordFilingRequest</vt:lpstr>
      <vt:lpstr>NotifyDocketingCompleteRequest</vt:lpstr>
      <vt:lpstr>Slide 26</vt:lpstr>
    </vt:vector>
  </TitlesOfParts>
  <Company>Arizona Supreme Court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Arizona Supreme Court</dc:creator>
  <cp:lastModifiedBy>Arizona Supreme Court</cp:lastModifiedBy>
  <cp:revision>110</cp:revision>
  <dcterms:created xsi:type="dcterms:W3CDTF">2009-07-27T18:16:09Z</dcterms:created>
  <dcterms:modified xsi:type="dcterms:W3CDTF">2010-10-01T22:55:10Z</dcterms:modified>
</cp:coreProperties>
</file>