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2" r:id="rId5"/>
    <p:sldId id="265" r:id="rId6"/>
    <p:sldId id="257" r:id="rId7"/>
    <p:sldId id="258" r:id="rId8"/>
    <p:sldId id="263" r:id="rId9"/>
    <p:sldId id="260" r:id="rId10"/>
    <p:sldId id="264" r:id="rId11"/>
    <p:sldId id="270" r:id="rId12"/>
    <p:sldId id="261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10286-AA23-4F83-A2E4-78F3AB2CF530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F68B81-B498-4DF4-A962-0B06CCCDADBC}">
      <dgm:prSet phldrT="[Text]"/>
      <dgm:spPr/>
      <dgm:t>
        <a:bodyPr/>
        <a:lstStyle/>
        <a:p>
          <a:r>
            <a:rPr lang="en-US" dirty="0" smtClean="0"/>
            <a:t>Business Needs</a:t>
          </a:r>
          <a:endParaRPr lang="en-US" dirty="0"/>
        </a:p>
      </dgm:t>
    </dgm:pt>
    <dgm:pt modelId="{2977E5EA-706C-4449-84D3-A801010254CA}" type="parTrans" cxnId="{5AC39507-414A-42D6-B0DF-4AB27EE1F91B}">
      <dgm:prSet/>
      <dgm:spPr/>
      <dgm:t>
        <a:bodyPr/>
        <a:lstStyle/>
        <a:p>
          <a:endParaRPr lang="en-US"/>
        </a:p>
      </dgm:t>
    </dgm:pt>
    <dgm:pt modelId="{7BE4F096-8DED-4D8F-9AB8-8AF2A263DB61}" type="sibTrans" cxnId="{5AC39507-414A-42D6-B0DF-4AB27EE1F91B}">
      <dgm:prSet/>
      <dgm:spPr/>
      <dgm:t>
        <a:bodyPr/>
        <a:lstStyle/>
        <a:p>
          <a:endParaRPr lang="en-US"/>
        </a:p>
      </dgm:t>
    </dgm:pt>
    <dgm:pt modelId="{0EF7A5B5-CA43-4A7D-912B-DA8E2D3C631B}">
      <dgm:prSet phldrT="[Text]"/>
      <dgm:spPr/>
      <dgm:t>
        <a:bodyPr/>
        <a:lstStyle/>
        <a:p>
          <a:r>
            <a:rPr lang="en-US" dirty="0" smtClean="0"/>
            <a:t>ECF Capabilities</a:t>
          </a:r>
          <a:endParaRPr lang="en-US" dirty="0"/>
        </a:p>
      </dgm:t>
    </dgm:pt>
    <dgm:pt modelId="{9B76D22B-5026-4B09-ADA8-636472125DE9}" type="parTrans" cxnId="{536FD364-06CA-46CA-BF57-9ABB2C8CF3F1}">
      <dgm:prSet/>
      <dgm:spPr/>
      <dgm:t>
        <a:bodyPr/>
        <a:lstStyle/>
        <a:p>
          <a:endParaRPr lang="en-US"/>
        </a:p>
      </dgm:t>
    </dgm:pt>
    <dgm:pt modelId="{B507113F-8DCC-4A51-87AA-5F1926FFFF4E}" type="sibTrans" cxnId="{536FD364-06CA-46CA-BF57-9ABB2C8CF3F1}">
      <dgm:prSet/>
      <dgm:spPr/>
      <dgm:t>
        <a:bodyPr/>
        <a:lstStyle/>
        <a:p>
          <a:endParaRPr lang="en-US"/>
        </a:p>
      </dgm:t>
    </dgm:pt>
    <dgm:pt modelId="{DE60A551-AF95-4EF4-BF9F-14ECAA782BDC}">
      <dgm:prSet phldrT="[Text]"/>
      <dgm:spPr/>
      <dgm:t>
        <a:bodyPr/>
        <a:lstStyle/>
        <a:p>
          <a:r>
            <a:rPr lang="en-US" dirty="0" smtClean="0"/>
            <a:t>FAMDE Capabilities</a:t>
          </a:r>
          <a:endParaRPr lang="en-US" dirty="0"/>
        </a:p>
      </dgm:t>
    </dgm:pt>
    <dgm:pt modelId="{1CF127D8-D7BF-4D3D-94E5-9E703D465A5E}" type="parTrans" cxnId="{F2E4B207-8352-4C04-8D94-C04AA21338DF}">
      <dgm:prSet/>
      <dgm:spPr/>
      <dgm:t>
        <a:bodyPr/>
        <a:lstStyle/>
        <a:p>
          <a:endParaRPr lang="en-US"/>
        </a:p>
      </dgm:t>
    </dgm:pt>
    <dgm:pt modelId="{3374A606-4D7E-480D-9528-66D5373EA65C}" type="sibTrans" cxnId="{F2E4B207-8352-4C04-8D94-C04AA21338DF}">
      <dgm:prSet/>
      <dgm:spPr/>
      <dgm:t>
        <a:bodyPr/>
        <a:lstStyle/>
        <a:p>
          <a:endParaRPr lang="en-US"/>
        </a:p>
      </dgm:t>
    </dgm:pt>
    <dgm:pt modelId="{664DDFF0-E3AD-428F-92D5-98EE9470E0CA}">
      <dgm:prSet phldrT="[Text]"/>
      <dgm:spPr/>
      <dgm:t>
        <a:bodyPr/>
        <a:lstStyle/>
        <a:p>
          <a:r>
            <a:rPr lang="en-US" dirty="0" smtClean="0"/>
            <a:t>CRMDE Capabilities</a:t>
          </a:r>
          <a:endParaRPr lang="en-US" dirty="0"/>
        </a:p>
      </dgm:t>
    </dgm:pt>
    <dgm:pt modelId="{B6E1EAAE-47C1-4D52-AAC3-6AA223DEE3BE}" type="parTrans" cxnId="{0A4D7C19-8A68-4ADE-B99F-AD6B524B1E28}">
      <dgm:prSet/>
      <dgm:spPr/>
      <dgm:t>
        <a:bodyPr/>
        <a:lstStyle/>
        <a:p>
          <a:endParaRPr lang="en-US"/>
        </a:p>
      </dgm:t>
    </dgm:pt>
    <dgm:pt modelId="{2AEEEAD8-EAA0-403B-BF82-31C96F617313}" type="sibTrans" cxnId="{0A4D7C19-8A68-4ADE-B99F-AD6B524B1E28}">
      <dgm:prSet/>
      <dgm:spPr/>
      <dgm:t>
        <a:bodyPr/>
        <a:lstStyle/>
        <a:p>
          <a:endParaRPr lang="en-US"/>
        </a:p>
      </dgm:t>
    </dgm:pt>
    <dgm:pt modelId="{48FD285A-3FF9-4589-9E50-375D4CE4CB2F}">
      <dgm:prSet phldrT="[Text]"/>
      <dgm:spPr/>
      <dgm:t>
        <a:bodyPr/>
        <a:lstStyle/>
        <a:p>
          <a:r>
            <a:rPr lang="en-US" dirty="0" smtClean="0"/>
            <a:t>FRMDE Capabilities</a:t>
          </a:r>
          <a:endParaRPr lang="en-US" dirty="0"/>
        </a:p>
      </dgm:t>
    </dgm:pt>
    <dgm:pt modelId="{7FAFD63C-1043-49B9-B4A0-B2B37CEAEF6D}" type="sibTrans" cxnId="{10858A62-1286-48C5-BC16-1AA4F228B32E}">
      <dgm:prSet/>
      <dgm:spPr/>
      <dgm:t>
        <a:bodyPr/>
        <a:lstStyle/>
        <a:p>
          <a:endParaRPr lang="en-US"/>
        </a:p>
      </dgm:t>
    </dgm:pt>
    <dgm:pt modelId="{8974A74D-CC2C-4F9C-A84C-8ACC29111D7A}" type="parTrans" cxnId="{10858A62-1286-48C5-BC16-1AA4F228B32E}">
      <dgm:prSet/>
      <dgm:spPr/>
      <dgm:t>
        <a:bodyPr/>
        <a:lstStyle/>
        <a:p>
          <a:endParaRPr lang="en-US"/>
        </a:p>
      </dgm:t>
    </dgm:pt>
    <dgm:pt modelId="{53FE592A-42C9-43AC-9878-DC9A00732D97}" type="pres">
      <dgm:prSet presAssocID="{72D10286-AA23-4F83-A2E4-78F3AB2CF5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908B48-EAE4-4467-88B7-618B62BF9894}" type="pres">
      <dgm:prSet presAssocID="{24F68B81-B498-4DF4-A962-0B06CCCDAD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7FE11-76BC-4755-85D0-D2B0B74E0E00}" type="pres">
      <dgm:prSet presAssocID="{24F68B81-B498-4DF4-A962-0B06CCCDADBC}" presName="spNode" presStyleCnt="0"/>
      <dgm:spPr/>
    </dgm:pt>
    <dgm:pt modelId="{101A2F61-2AE2-4306-A88F-6537F0575D60}" type="pres">
      <dgm:prSet presAssocID="{7BE4F096-8DED-4D8F-9AB8-8AF2A263DB6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90957FC-F940-4779-8032-7AA99756043D}" type="pres">
      <dgm:prSet presAssocID="{0EF7A5B5-CA43-4A7D-912B-DA8E2D3C631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EED2A-F276-4573-993B-C146FEC7B69C}" type="pres">
      <dgm:prSet presAssocID="{0EF7A5B5-CA43-4A7D-912B-DA8E2D3C631B}" presName="spNode" presStyleCnt="0"/>
      <dgm:spPr/>
    </dgm:pt>
    <dgm:pt modelId="{AC979758-522D-42DE-A7F0-6D0DC29380FD}" type="pres">
      <dgm:prSet presAssocID="{B507113F-8DCC-4A51-87AA-5F1926FFFF4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EF3A8CC-58EA-40A9-B67B-FC71253E9BAB}" type="pres">
      <dgm:prSet presAssocID="{48FD285A-3FF9-4589-9E50-375D4CE4CB2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7F95B-198A-4824-954D-C2D5E73AD718}" type="pres">
      <dgm:prSet presAssocID="{48FD285A-3FF9-4589-9E50-375D4CE4CB2F}" presName="spNode" presStyleCnt="0"/>
      <dgm:spPr/>
    </dgm:pt>
    <dgm:pt modelId="{97705D10-6A50-46CC-85EA-AD6F847DE196}" type="pres">
      <dgm:prSet presAssocID="{7FAFD63C-1043-49B9-B4A0-B2B37CEAEF6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95FC377-92B8-47E6-A7D2-194F58A01997}" type="pres">
      <dgm:prSet presAssocID="{DE60A551-AF95-4EF4-BF9F-14ECAA782B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268FE-DEB2-4B2F-8482-CFFB18514C22}" type="pres">
      <dgm:prSet presAssocID="{DE60A551-AF95-4EF4-BF9F-14ECAA782BDC}" presName="spNode" presStyleCnt="0"/>
      <dgm:spPr/>
    </dgm:pt>
    <dgm:pt modelId="{511EFE86-FF24-4BC2-9DFA-059A620FA328}" type="pres">
      <dgm:prSet presAssocID="{3374A606-4D7E-480D-9528-66D5373EA65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AEA8662-86FE-4669-AFEA-1E995BE775D1}" type="pres">
      <dgm:prSet presAssocID="{664DDFF0-E3AD-428F-92D5-98EE9470E0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DEDDE-4C28-4223-B43B-92B9C924DA49}" type="pres">
      <dgm:prSet presAssocID="{664DDFF0-E3AD-428F-92D5-98EE9470E0CA}" presName="spNode" presStyleCnt="0"/>
      <dgm:spPr/>
    </dgm:pt>
    <dgm:pt modelId="{1FE85EE4-CFBE-415E-B9A7-34188C8C90DC}" type="pres">
      <dgm:prSet presAssocID="{2AEEEAD8-EAA0-403B-BF82-31C96F617313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36FD364-06CA-46CA-BF57-9ABB2C8CF3F1}" srcId="{72D10286-AA23-4F83-A2E4-78F3AB2CF530}" destId="{0EF7A5B5-CA43-4A7D-912B-DA8E2D3C631B}" srcOrd="1" destOrd="0" parTransId="{9B76D22B-5026-4B09-ADA8-636472125DE9}" sibTransId="{B507113F-8DCC-4A51-87AA-5F1926FFFF4E}"/>
    <dgm:cxn modelId="{9A8EFC06-675C-42CA-BD85-8050ABB8ECF4}" type="presOf" srcId="{664DDFF0-E3AD-428F-92D5-98EE9470E0CA}" destId="{9AEA8662-86FE-4669-AFEA-1E995BE775D1}" srcOrd="0" destOrd="0" presId="urn:microsoft.com/office/officeart/2005/8/layout/cycle6"/>
    <dgm:cxn modelId="{84E997AF-642F-431A-8FB2-7DBA2DDD80CD}" type="presOf" srcId="{48FD285A-3FF9-4589-9E50-375D4CE4CB2F}" destId="{5EF3A8CC-58EA-40A9-B67B-FC71253E9BAB}" srcOrd="0" destOrd="0" presId="urn:microsoft.com/office/officeart/2005/8/layout/cycle6"/>
    <dgm:cxn modelId="{51D9A4BE-9C46-4EF1-8BCD-F99E27F66340}" type="presOf" srcId="{0EF7A5B5-CA43-4A7D-912B-DA8E2D3C631B}" destId="{D90957FC-F940-4779-8032-7AA99756043D}" srcOrd="0" destOrd="0" presId="urn:microsoft.com/office/officeart/2005/8/layout/cycle6"/>
    <dgm:cxn modelId="{44564B99-A493-4492-A4D6-05EAD8144D2B}" type="presOf" srcId="{7FAFD63C-1043-49B9-B4A0-B2B37CEAEF6D}" destId="{97705D10-6A50-46CC-85EA-AD6F847DE196}" srcOrd="0" destOrd="0" presId="urn:microsoft.com/office/officeart/2005/8/layout/cycle6"/>
    <dgm:cxn modelId="{85D0A778-D5FF-4732-85E5-9EDF5DE739EE}" type="presOf" srcId="{DE60A551-AF95-4EF4-BF9F-14ECAA782BDC}" destId="{095FC377-92B8-47E6-A7D2-194F58A01997}" srcOrd="0" destOrd="0" presId="urn:microsoft.com/office/officeart/2005/8/layout/cycle6"/>
    <dgm:cxn modelId="{AAB68E92-ECBF-4499-8418-A31BB696D498}" type="presOf" srcId="{3374A606-4D7E-480D-9528-66D5373EA65C}" destId="{511EFE86-FF24-4BC2-9DFA-059A620FA328}" srcOrd="0" destOrd="0" presId="urn:microsoft.com/office/officeart/2005/8/layout/cycle6"/>
    <dgm:cxn modelId="{43E532F3-5CDE-46AB-815B-3794126DF066}" type="presOf" srcId="{7BE4F096-8DED-4D8F-9AB8-8AF2A263DB61}" destId="{101A2F61-2AE2-4306-A88F-6537F0575D60}" srcOrd="0" destOrd="0" presId="urn:microsoft.com/office/officeart/2005/8/layout/cycle6"/>
    <dgm:cxn modelId="{E6A484CF-3F0B-4AAD-A4ED-30CE58FE097C}" type="presOf" srcId="{72D10286-AA23-4F83-A2E4-78F3AB2CF530}" destId="{53FE592A-42C9-43AC-9878-DC9A00732D97}" srcOrd="0" destOrd="0" presId="urn:microsoft.com/office/officeart/2005/8/layout/cycle6"/>
    <dgm:cxn modelId="{0A4D7C19-8A68-4ADE-B99F-AD6B524B1E28}" srcId="{72D10286-AA23-4F83-A2E4-78F3AB2CF530}" destId="{664DDFF0-E3AD-428F-92D5-98EE9470E0CA}" srcOrd="4" destOrd="0" parTransId="{B6E1EAAE-47C1-4D52-AAC3-6AA223DEE3BE}" sibTransId="{2AEEEAD8-EAA0-403B-BF82-31C96F617313}"/>
    <dgm:cxn modelId="{10858A62-1286-48C5-BC16-1AA4F228B32E}" srcId="{72D10286-AA23-4F83-A2E4-78F3AB2CF530}" destId="{48FD285A-3FF9-4589-9E50-375D4CE4CB2F}" srcOrd="2" destOrd="0" parTransId="{8974A74D-CC2C-4F9C-A84C-8ACC29111D7A}" sibTransId="{7FAFD63C-1043-49B9-B4A0-B2B37CEAEF6D}"/>
    <dgm:cxn modelId="{33F7924C-9EBC-4524-B4AB-3D959BE4423F}" type="presOf" srcId="{B507113F-8DCC-4A51-87AA-5F1926FFFF4E}" destId="{AC979758-522D-42DE-A7F0-6D0DC29380FD}" srcOrd="0" destOrd="0" presId="urn:microsoft.com/office/officeart/2005/8/layout/cycle6"/>
    <dgm:cxn modelId="{F2E4B207-8352-4C04-8D94-C04AA21338DF}" srcId="{72D10286-AA23-4F83-A2E4-78F3AB2CF530}" destId="{DE60A551-AF95-4EF4-BF9F-14ECAA782BDC}" srcOrd="3" destOrd="0" parTransId="{1CF127D8-D7BF-4D3D-94E5-9E703D465A5E}" sibTransId="{3374A606-4D7E-480D-9528-66D5373EA65C}"/>
    <dgm:cxn modelId="{9772800A-5575-4F6E-819F-6B682D892A82}" type="presOf" srcId="{24F68B81-B498-4DF4-A962-0B06CCCDADBC}" destId="{CD908B48-EAE4-4467-88B7-618B62BF9894}" srcOrd="0" destOrd="0" presId="urn:microsoft.com/office/officeart/2005/8/layout/cycle6"/>
    <dgm:cxn modelId="{5AC39507-414A-42D6-B0DF-4AB27EE1F91B}" srcId="{72D10286-AA23-4F83-A2E4-78F3AB2CF530}" destId="{24F68B81-B498-4DF4-A962-0B06CCCDADBC}" srcOrd="0" destOrd="0" parTransId="{2977E5EA-706C-4449-84D3-A801010254CA}" sibTransId="{7BE4F096-8DED-4D8F-9AB8-8AF2A263DB61}"/>
    <dgm:cxn modelId="{EAB240E9-154F-450B-BBC1-31200E4BB73B}" type="presOf" srcId="{2AEEEAD8-EAA0-403B-BF82-31C96F617313}" destId="{1FE85EE4-CFBE-415E-B9A7-34188C8C90DC}" srcOrd="0" destOrd="0" presId="urn:microsoft.com/office/officeart/2005/8/layout/cycle6"/>
    <dgm:cxn modelId="{7F45FADF-D4ED-4052-8996-CCFA0E16CE38}" type="presParOf" srcId="{53FE592A-42C9-43AC-9878-DC9A00732D97}" destId="{CD908B48-EAE4-4467-88B7-618B62BF9894}" srcOrd="0" destOrd="0" presId="urn:microsoft.com/office/officeart/2005/8/layout/cycle6"/>
    <dgm:cxn modelId="{8CCBE394-1185-4A4F-A462-9832F544A31A}" type="presParOf" srcId="{53FE592A-42C9-43AC-9878-DC9A00732D97}" destId="{7507FE11-76BC-4755-85D0-D2B0B74E0E00}" srcOrd="1" destOrd="0" presId="urn:microsoft.com/office/officeart/2005/8/layout/cycle6"/>
    <dgm:cxn modelId="{F832006D-BEDE-4276-B958-F91C49D37842}" type="presParOf" srcId="{53FE592A-42C9-43AC-9878-DC9A00732D97}" destId="{101A2F61-2AE2-4306-A88F-6537F0575D60}" srcOrd="2" destOrd="0" presId="urn:microsoft.com/office/officeart/2005/8/layout/cycle6"/>
    <dgm:cxn modelId="{F64722FF-0C0E-469F-8F0A-C525E0D110CA}" type="presParOf" srcId="{53FE592A-42C9-43AC-9878-DC9A00732D97}" destId="{D90957FC-F940-4779-8032-7AA99756043D}" srcOrd="3" destOrd="0" presId="urn:microsoft.com/office/officeart/2005/8/layout/cycle6"/>
    <dgm:cxn modelId="{686E4AF9-2C3D-4CDF-BB31-0BB135CA1D9E}" type="presParOf" srcId="{53FE592A-42C9-43AC-9878-DC9A00732D97}" destId="{6F6EED2A-F276-4573-993B-C146FEC7B69C}" srcOrd="4" destOrd="0" presId="urn:microsoft.com/office/officeart/2005/8/layout/cycle6"/>
    <dgm:cxn modelId="{40C4767A-CF78-4487-8ED6-CDD5606B99E2}" type="presParOf" srcId="{53FE592A-42C9-43AC-9878-DC9A00732D97}" destId="{AC979758-522D-42DE-A7F0-6D0DC29380FD}" srcOrd="5" destOrd="0" presId="urn:microsoft.com/office/officeart/2005/8/layout/cycle6"/>
    <dgm:cxn modelId="{AAC36E13-6835-4D7D-8618-32F3633C17ED}" type="presParOf" srcId="{53FE592A-42C9-43AC-9878-DC9A00732D97}" destId="{5EF3A8CC-58EA-40A9-B67B-FC71253E9BAB}" srcOrd="6" destOrd="0" presId="urn:microsoft.com/office/officeart/2005/8/layout/cycle6"/>
    <dgm:cxn modelId="{A5E50596-2E90-48A5-8F05-0CE72C9811A3}" type="presParOf" srcId="{53FE592A-42C9-43AC-9878-DC9A00732D97}" destId="{AA17F95B-198A-4824-954D-C2D5E73AD718}" srcOrd="7" destOrd="0" presId="urn:microsoft.com/office/officeart/2005/8/layout/cycle6"/>
    <dgm:cxn modelId="{A334AD1F-ADA5-4F00-B350-9266BB1C3EFE}" type="presParOf" srcId="{53FE592A-42C9-43AC-9878-DC9A00732D97}" destId="{97705D10-6A50-46CC-85EA-AD6F847DE196}" srcOrd="8" destOrd="0" presId="urn:microsoft.com/office/officeart/2005/8/layout/cycle6"/>
    <dgm:cxn modelId="{AC001D76-04DB-4DB8-8D21-BE5FD7E21454}" type="presParOf" srcId="{53FE592A-42C9-43AC-9878-DC9A00732D97}" destId="{095FC377-92B8-47E6-A7D2-194F58A01997}" srcOrd="9" destOrd="0" presId="urn:microsoft.com/office/officeart/2005/8/layout/cycle6"/>
    <dgm:cxn modelId="{971376D3-79FD-4E34-9A08-99D0E1A1DC37}" type="presParOf" srcId="{53FE592A-42C9-43AC-9878-DC9A00732D97}" destId="{341268FE-DEB2-4B2F-8482-CFFB18514C22}" srcOrd="10" destOrd="0" presId="urn:microsoft.com/office/officeart/2005/8/layout/cycle6"/>
    <dgm:cxn modelId="{19BC087F-B3A5-42C6-8082-3BB995F8CA7F}" type="presParOf" srcId="{53FE592A-42C9-43AC-9878-DC9A00732D97}" destId="{511EFE86-FF24-4BC2-9DFA-059A620FA328}" srcOrd="11" destOrd="0" presId="urn:microsoft.com/office/officeart/2005/8/layout/cycle6"/>
    <dgm:cxn modelId="{9688C7AF-3414-4F92-B94E-3522133C7DBD}" type="presParOf" srcId="{53FE592A-42C9-43AC-9878-DC9A00732D97}" destId="{9AEA8662-86FE-4669-AFEA-1E995BE775D1}" srcOrd="12" destOrd="0" presId="urn:microsoft.com/office/officeart/2005/8/layout/cycle6"/>
    <dgm:cxn modelId="{4B837D64-5905-478A-AD4F-668F94380C45}" type="presParOf" srcId="{53FE592A-42C9-43AC-9878-DC9A00732D97}" destId="{547DEDDE-4C28-4223-B43B-92B9C924DA49}" srcOrd="13" destOrd="0" presId="urn:microsoft.com/office/officeart/2005/8/layout/cycle6"/>
    <dgm:cxn modelId="{88AAD310-1418-478F-8E08-9D3F029BFF80}" type="presParOf" srcId="{53FE592A-42C9-43AC-9878-DC9A00732D97}" destId="{1FE85EE4-CFBE-415E-B9A7-34188C8C90D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C79-801B-4BFE-AE67-14E0ED6F3DB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601-5B27-4CE0-99F8-CB147401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6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C79-801B-4BFE-AE67-14E0ED6F3DB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601-5B27-4CE0-99F8-CB147401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7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C79-801B-4BFE-AE67-14E0ED6F3DB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601-5B27-4CE0-99F8-CB147401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4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C79-801B-4BFE-AE67-14E0ED6F3DB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601-5B27-4CE0-99F8-CB147401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C79-801B-4BFE-AE67-14E0ED6F3DB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601-5B27-4CE0-99F8-CB147401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7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C79-801B-4BFE-AE67-14E0ED6F3DB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601-5B27-4CE0-99F8-CB147401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3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C79-801B-4BFE-AE67-14E0ED6F3DB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601-5B27-4CE0-99F8-CB147401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2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C79-801B-4BFE-AE67-14E0ED6F3DB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601-5B27-4CE0-99F8-CB147401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2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C79-801B-4BFE-AE67-14E0ED6F3DB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601-5B27-4CE0-99F8-CB147401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9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C79-801B-4BFE-AE67-14E0ED6F3DB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601-5B27-4CE0-99F8-CB147401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C79-801B-4BFE-AE67-14E0ED6F3DB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601-5B27-4CE0-99F8-CB147401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FDC79-801B-4BFE-AE67-14E0ED6F3DB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4A601-5B27-4CE0-99F8-CB147401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tc2015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tc2015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c2015.org/" TargetMode="External"/><Relationship Id="rId2" Type="http://schemas.openxmlformats.org/officeDocument/2006/relationships/hyperlink" Target="https://twitter.com/Mark_Britt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Arrested Development: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i="1" dirty="0" smtClean="0">
                <a:solidFill>
                  <a:schemeClr val="bg2"/>
                </a:solidFill>
              </a:rPr>
              <a:t>The Cardinality Effect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ECF TC Position Paper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dlesslightandlove.files.wordpress.com/2015/03/breaking-the-chains1.jpg?w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38" y="2339415"/>
            <a:ext cx="6117995" cy="451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 Should We Be Solving?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can vendors and courts freely innovate, using LegalXML ECF as </a:t>
            </a:r>
            <a:r>
              <a:rPr lang="en-US" i="1" u="sng" dirty="0" smtClean="0"/>
              <a:t>the</a:t>
            </a:r>
            <a:r>
              <a:rPr lang="en-US" dirty="0" smtClean="0"/>
              <a:t> framework for inter-system communications, in the most effective and efficient manner possible?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Alternatives and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Leave element constraints unbounded</a:t>
            </a:r>
          </a:p>
          <a:p>
            <a:r>
              <a:rPr lang="en-US" dirty="0" smtClean="0"/>
              <a:t>Constrain all elements</a:t>
            </a:r>
          </a:p>
          <a:p>
            <a:r>
              <a:rPr lang="en-US" dirty="0" smtClean="0"/>
              <a:t>Constrain elements ONLY based on an agreed upon set of rules; and when we don’t know, leave element unbounded</a:t>
            </a:r>
          </a:p>
          <a:p>
            <a:r>
              <a:rPr lang="en-US" dirty="0" smtClean="0"/>
              <a:t>Implement inter-MDE cardinality “contracts” via Court Policy</a:t>
            </a:r>
          </a:p>
          <a:p>
            <a:r>
              <a:rPr lang="en-US" dirty="0" smtClean="0"/>
              <a:t>Incorporate element cardinality reference models in ECF specification:</a:t>
            </a:r>
          </a:p>
          <a:p>
            <a:pPr lvl="1"/>
            <a:r>
              <a:rPr lang="en-US" dirty="0" smtClean="0"/>
              <a:t>Minimal/simple implementation model</a:t>
            </a:r>
          </a:p>
          <a:p>
            <a:pPr lvl="1"/>
            <a:r>
              <a:rPr lang="en-US" dirty="0" smtClean="0"/>
              <a:t>Typical mainstream implementation model</a:t>
            </a:r>
          </a:p>
          <a:p>
            <a:pPr lvl="1"/>
            <a:r>
              <a:rPr lang="en-US" dirty="0" smtClean="0"/>
              <a:t>Freedom to innovate implementation model</a:t>
            </a:r>
          </a:p>
          <a:p>
            <a:r>
              <a:rPr lang="en-US" dirty="0" smtClean="0"/>
              <a:t>Others…?</a:t>
            </a:r>
          </a:p>
          <a:p>
            <a:r>
              <a:rPr lang="en-US" dirty="0" smtClean="0"/>
              <a:t>Do </a:t>
            </a:r>
            <a:r>
              <a:rPr lang="en-US" dirty="0" smtClean="0"/>
              <a:t>nothing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Adopt one or more of the Alternative Approaches outlined, e.g.,</a:t>
            </a:r>
          </a:p>
          <a:p>
            <a:pPr lvl="1"/>
            <a:r>
              <a:rPr lang="en-US" dirty="0" smtClean="0"/>
              <a:t>Enable </a:t>
            </a:r>
            <a:r>
              <a:rPr lang="en-US" dirty="0"/>
              <a:t>implementers to adapt their respective technologies to meet customer needs “on demand</a:t>
            </a:r>
            <a:r>
              <a:rPr lang="en-US" dirty="0" smtClean="0"/>
              <a:t>” (</a:t>
            </a:r>
            <a:r>
              <a:rPr lang="en-US" i="1" dirty="0" smtClean="0"/>
              <a:t>suggests unboundedness and/or Court Policy </a:t>
            </a:r>
            <a:r>
              <a:rPr lang="en-US" i="1" dirty="0" smtClean="0"/>
              <a:t>“contracts”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Incorporate reference models in ECF specifications that illustrate how ECF can be used for various types of </a:t>
            </a:r>
            <a:r>
              <a:rPr lang="en-US" dirty="0" smtClean="0"/>
              <a:t>implementations</a:t>
            </a:r>
          </a:p>
          <a:p>
            <a:pPr lvl="1"/>
            <a:r>
              <a:rPr lang="en-US" dirty="0" smtClean="0"/>
              <a:t>Others…?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Discussion?</a:t>
            </a:r>
            <a:endParaRPr lang="en-US" dirty="0" smtClean="0"/>
          </a:p>
          <a:p>
            <a:r>
              <a:rPr lang="en-US" dirty="0" smtClean="0"/>
              <a:t>Motion?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CTC 2015 Keynote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Britton, Keynote Speaker on “The </a:t>
            </a:r>
            <a:r>
              <a:rPr lang="en-US" dirty="0"/>
              <a:t>Innovative Imperative”</a:t>
            </a:r>
          </a:p>
          <a:p>
            <a:pPr lvl="1"/>
            <a:r>
              <a:rPr lang="en-US" dirty="0"/>
              <a:t>Courts treat judicial services as though it were a monopoly, devoid of competition</a:t>
            </a:r>
          </a:p>
          <a:p>
            <a:pPr lvl="1"/>
            <a:r>
              <a:rPr lang="en-US" dirty="0"/>
              <a:t>Private sector is competing with Judiciary to improve Access to Justice, provide affordable arbitration services, reduce costs typically associated with court backlogs, and offer DYI services</a:t>
            </a:r>
          </a:p>
          <a:p>
            <a:pPr lvl="1"/>
            <a:r>
              <a:rPr lang="en-US" dirty="0"/>
              <a:t>Courts accused of not innovating and embracing change to improve the customer experience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dirty="0" smtClean="0"/>
          </a:p>
          <a:p>
            <a:pPr marL="0" lvl="1" indent="0">
              <a:spcBef>
                <a:spcPts val="1000"/>
              </a:spcBef>
              <a:buNone/>
            </a:pPr>
            <a:endParaRPr lang="en-US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http://www.ctc2015.org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142" y="4397071"/>
            <a:ext cx="3139501" cy="21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CTC 2015 Endnote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Laurie </a:t>
            </a:r>
            <a:r>
              <a:rPr lang="en-US" dirty="0"/>
              <a:t>Dudgeon and Heather </a:t>
            </a:r>
            <a:r>
              <a:rPr lang="en-US" dirty="0" smtClean="0"/>
              <a:t>Petit, Endnote Speakers on “Tying it All Together”</a:t>
            </a:r>
            <a:endParaRPr lang="en-US" dirty="0"/>
          </a:p>
          <a:p>
            <a:pPr lvl="1"/>
            <a:r>
              <a:rPr lang="en-US" dirty="0"/>
              <a:t>Exploit opportunities that focus on improving the customer experience, e.g., DYI kiosks and online services, online judge support information systems, mobile technology </a:t>
            </a:r>
          </a:p>
          <a:p>
            <a:pPr lvl="1"/>
            <a:r>
              <a:rPr lang="en-US" dirty="0"/>
              <a:t>Don’t automate current processes</a:t>
            </a:r>
          </a:p>
          <a:p>
            <a:pPr lvl="1"/>
            <a:r>
              <a:rPr lang="en-US" dirty="0"/>
              <a:t>Chase technology and overcome fear of </a:t>
            </a:r>
            <a:r>
              <a:rPr lang="en-US" dirty="0" smtClean="0"/>
              <a:t>change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http://www.ctc2015.org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432" y="3601940"/>
            <a:ext cx="2520936" cy="2342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095" y="4083050"/>
            <a:ext cx="1869319" cy="25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CTC 2015 What’s Happening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Happening</a:t>
            </a:r>
          </a:p>
          <a:p>
            <a:pPr lvl="1"/>
            <a:r>
              <a:rPr lang="en-US" dirty="0" smtClean="0"/>
              <a:t>Lots </a:t>
            </a:r>
            <a:r>
              <a:rPr lang="en-US" dirty="0"/>
              <a:t>of judges and clerks are rethinking social media. Some had written it off as a fad but it's clearly not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hlinkClick r:id="rId2"/>
              </a:rPr>
              <a:t>@</a:t>
            </a:r>
            <a:r>
              <a:rPr lang="en-US" b="1" dirty="0" err="1" smtClean="0">
                <a:hlinkClick r:id="rId2"/>
              </a:rPr>
              <a:t>Mark_Britton</a:t>
            </a:r>
            <a:r>
              <a:rPr lang="en-US" dirty="0" smtClean="0"/>
              <a:t> </a:t>
            </a:r>
            <a:r>
              <a:rPr lang="en-US" dirty="0"/>
              <a:t>keynote made us uncomfortable - that was a good thing. Really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en-US" dirty="0" smtClean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http://www.ctc2015.org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023" y="3888768"/>
            <a:ext cx="1726146" cy="24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Bounded element cardinality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34" y="2982132"/>
            <a:ext cx="4814743" cy="38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Cardinality Has on Flexibility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56841" y="1690688"/>
            <a:ext cx="6698547" cy="5167312"/>
          </a:xfrm>
        </p:spPr>
        <p:txBody>
          <a:bodyPr>
            <a:normAutofit/>
          </a:bodyPr>
          <a:lstStyle/>
          <a:p>
            <a:r>
              <a:rPr lang="en-US" dirty="0"/>
              <a:t>Constrained XML elements</a:t>
            </a:r>
          </a:p>
          <a:p>
            <a:pPr lvl="1"/>
            <a:r>
              <a:rPr lang="en-US" dirty="0"/>
              <a:t>Cannot be controlled by constraint schema</a:t>
            </a:r>
          </a:p>
          <a:p>
            <a:pPr lvl="1"/>
            <a:r>
              <a:rPr lang="en-US" dirty="0"/>
              <a:t>Cannot be extended</a:t>
            </a:r>
          </a:p>
          <a:p>
            <a:pPr lvl="1"/>
            <a:r>
              <a:rPr lang="en-US" dirty="0"/>
              <a:t>Must be replaced if extension is needed</a:t>
            </a:r>
          </a:p>
          <a:p>
            <a:pPr lvl="1"/>
            <a:r>
              <a:rPr lang="en-US" dirty="0"/>
              <a:t>Are costly to develop and maintain</a:t>
            </a:r>
          </a:p>
          <a:p>
            <a:pPr lvl="1"/>
            <a:r>
              <a:rPr lang="en-US" dirty="0"/>
              <a:t>Are unnecessary (if unbounded)</a:t>
            </a:r>
          </a:p>
          <a:p>
            <a:pPr lvl="1"/>
            <a:r>
              <a:rPr lang="en-US" dirty="0"/>
              <a:t>Should be considered a last resort</a:t>
            </a:r>
          </a:p>
          <a:p>
            <a:r>
              <a:rPr lang="en-US" dirty="0"/>
              <a:t>Unbounded XML elements</a:t>
            </a:r>
          </a:p>
          <a:p>
            <a:pPr lvl="1"/>
            <a:r>
              <a:rPr lang="en-US" dirty="0"/>
              <a:t>Can be locally controlled by constraint schema</a:t>
            </a:r>
          </a:p>
          <a:p>
            <a:pPr lvl="1"/>
            <a:r>
              <a:rPr lang="en-US" dirty="0"/>
              <a:t>Can be extended</a:t>
            </a:r>
          </a:p>
          <a:p>
            <a:pPr lvl="1"/>
            <a:r>
              <a:rPr lang="en-US" dirty="0"/>
              <a:t>Are cost-effective to extend and maintain</a:t>
            </a:r>
          </a:p>
          <a:p>
            <a:pPr lvl="1"/>
            <a:r>
              <a:rPr lang="en-US" dirty="0"/>
              <a:t>Should be considered the first option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186"/>
            <a:ext cx="4377179" cy="29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5257800" cy="1325563"/>
          </a:xfrm>
        </p:spPr>
        <p:txBody>
          <a:bodyPr/>
          <a:lstStyle/>
          <a:p>
            <a:r>
              <a:rPr lang="en-US" dirty="0" smtClean="0"/>
              <a:t>Elephant in the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07812" y="1690688"/>
            <a:ext cx="6334011" cy="516731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Reality Check: FAMDEs, FRMDEs (EFM, Clerk Review), CRMDEs, and middleware are developed by both vendors and </a:t>
            </a:r>
            <a:r>
              <a:rPr lang="en-US" sz="2400" dirty="0"/>
              <a:t>c</a:t>
            </a:r>
            <a:r>
              <a:rPr lang="en-US" sz="2400" dirty="0" smtClean="0"/>
              <a:t>ourts</a:t>
            </a:r>
          </a:p>
          <a:p>
            <a:r>
              <a:rPr lang="en-US" sz="2400" dirty="0" smtClean="0"/>
              <a:t>FAMDEs, FRMDEs, CRMDEs, and middleware have different support capabilities, but must work together</a:t>
            </a:r>
          </a:p>
          <a:p>
            <a:r>
              <a:rPr lang="en-US" sz="2400" dirty="0" smtClean="0"/>
              <a:t>Courts </a:t>
            </a:r>
            <a:r>
              <a:rPr lang="en-US" sz="2400" dirty="0"/>
              <a:t>have ever-changing business </a:t>
            </a:r>
            <a:r>
              <a:rPr lang="en-US" sz="2400" dirty="0" smtClean="0"/>
              <a:t>needs</a:t>
            </a:r>
          </a:p>
          <a:p>
            <a:r>
              <a:rPr lang="en-US" sz="2400" dirty="0" smtClean="0"/>
              <a:t>No two courts are the same</a:t>
            </a:r>
          </a:p>
          <a:p>
            <a:r>
              <a:rPr lang="en-US" sz="2400" dirty="0" smtClean="0"/>
              <a:t>Vendors must adapt their solutions to meet varying court needs</a:t>
            </a:r>
          </a:p>
          <a:p>
            <a:r>
              <a:rPr lang="en-US" sz="2400" dirty="0" smtClean="0"/>
              <a:t>Vendors and courts must control costs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66" y="2485532"/>
            <a:ext cx="5308735" cy="43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ECF Readily…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 features and functions that satisfy a Court’s changing business conditions?</a:t>
            </a:r>
          </a:p>
          <a:p>
            <a:r>
              <a:rPr lang="en-US" dirty="0" smtClean="0"/>
              <a:t>Adapt to the differences in MDE capabilities?</a:t>
            </a:r>
          </a:p>
          <a:p>
            <a:r>
              <a:rPr lang="en-US" dirty="0" smtClean="0"/>
              <a:t>Improve service delivery and time-to-market?</a:t>
            </a:r>
          </a:p>
          <a:p>
            <a:r>
              <a:rPr lang="en-US" dirty="0" smtClean="0"/>
              <a:t>Provide upward </a:t>
            </a:r>
            <a:r>
              <a:rPr lang="en-US" u="sng" dirty="0" smtClean="0"/>
              <a:t>and</a:t>
            </a:r>
            <a:r>
              <a:rPr lang="en-US" dirty="0" smtClean="0"/>
              <a:t> downward scalability?</a:t>
            </a:r>
          </a:p>
          <a:p>
            <a:r>
              <a:rPr lang="en-US" dirty="0" smtClean="0"/>
              <a:t>Provide a means to control development and maintenance costs?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In a constrained cardinality model, one size cannot possible fit all</a:t>
            </a:r>
          </a:p>
        </p:txBody>
      </p:sp>
    </p:spTree>
    <p:extLst>
      <p:ext uri="{BB962C8B-B14F-4D97-AF65-F5344CB8AC3E}">
        <p14:creationId xmlns:p14="http://schemas.microsoft.com/office/powerpoint/2010/main" val="17119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ECF to Succeed, Synergy and Compromise are Required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5500003"/>
              </p:ext>
            </p:extLst>
          </p:nvPr>
        </p:nvGraphicFramePr>
        <p:xfrm>
          <a:off x="2032000" y="1873333"/>
          <a:ext cx="7112000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69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583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Arrested Development:  The Cardinality Effect</vt:lpstr>
      <vt:lpstr>CTC 2015 Keynote</vt:lpstr>
      <vt:lpstr>CTC 2015 Endnote</vt:lpstr>
      <vt:lpstr>CTC 2015 What’s Happening</vt:lpstr>
      <vt:lpstr>The Issue</vt:lpstr>
      <vt:lpstr>Effects Cardinality Has on Flexibility</vt:lpstr>
      <vt:lpstr>Elephant in the Room</vt:lpstr>
      <vt:lpstr>Does ECF Readily…</vt:lpstr>
      <vt:lpstr>For ECF to Succeed, Synergy and Compromise are Required</vt:lpstr>
      <vt:lpstr>What Problem Should We Be Solving?</vt:lpstr>
      <vt:lpstr>What Can be Done?</vt:lpstr>
      <vt:lpstr>Alternative Approaches</vt:lpstr>
      <vt:lpstr>Recommendation</vt:lpstr>
      <vt:lpstr>What’s Next?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Schema Cardinality</dc:title>
  <dc:creator>Jim Price</dc:creator>
  <cp:lastModifiedBy>Jim Price</cp:lastModifiedBy>
  <cp:revision>139</cp:revision>
  <dcterms:created xsi:type="dcterms:W3CDTF">2015-09-28T21:59:14Z</dcterms:created>
  <dcterms:modified xsi:type="dcterms:W3CDTF">2015-11-10T00:24:06Z</dcterms:modified>
</cp:coreProperties>
</file>