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8" r:id="rId3"/>
    <p:sldMasterId id="2147483712" r:id="rId4"/>
    <p:sldMasterId id="2147483877" r:id="rId5"/>
    <p:sldMasterId id="2147484051" r:id="rId6"/>
    <p:sldMasterId id="2147484074" r:id="rId7"/>
    <p:sldMasterId id="2147484077" r:id="rId8"/>
  </p:sldMasterIdLst>
  <p:notesMasterIdLst>
    <p:notesMasterId r:id="rId37"/>
  </p:notesMasterIdLst>
  <p:sldIdLst>
    <p:sldId id="256" r:id="rId9"/>
    <p:sldId id="931" r:id="rId10"/>
    <p:sldId id="933" r:id="rId11"/>
    <p:sldId id="935" r:id="rId12"/>
    <p:sldId id="936" r:id="rId13"/>
    <p:sldId id="934" r:id="rId14"/>
    <p:sldId id="937" r:id="rId15"/>
    <p:sldId id="771" r:id="rId16"/>
    <p:sldId id="673" r:id="rId17"/>
    <p:sldId id="364" r:id="rId18"/>
    <p:sldId id="884" r:id="rId19"/>
    <p:sldId id="885" r:id="rId20"/>
    <p:sldId id="891" r:id="rId21"/>
    <p:sldId id="893" r:id="rId22"/>
    <p:sldId id="929" r:id="rId23"/>
    <p:sldId id="949" r:id="rId24"/>
    <p:sldId id="948" r:id="rId25"/>
    <p:sldId id="930" r:id="rId26"/>
    <p:sldId id="939" r:id="rId27"/>
    <p:sldId id="942" r:id="rId28"/>
    <p:sldId id="938" r:id="rId29"/>
    <p:sldId id="943" r:id="rId30"/>
    <p:sldId id="944" r:id="rId31"/>
    <p:sldId id="945" r:id="rId32"/>
    <p:sldId id="946" r:id="rId33"/>
    <p:sldId id="947" r:id="rId34"/>
    <p:sldId id="951" r:id="rId35"/>
    <p:sldId id="95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94671" autoAdjust="0"/>
  </p:normalViewPr>
  <p:slideViewPr>
    <p:cSldViewPr>
      <p:cViewPr>
        <p:scale>
          <a:sx n="62" d="100"/>
          <a:sy n="62" d="100"/>
        </p:scale>
        <p:origin x="-678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6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6AF9F-49FA-403B-BBD6-23139A728233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3653E-E475-4A15-8651-52CD1C80A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19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4936CF-BA22-47DC-9643-A9B39AE50B03}" type="slidenum">
              <a:rPr lang="en-GB" altLang="en-US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1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10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F455A8-BF30-41A9-BC60-786E17CCFDC0}" type="slidenum">
              <a:rPr lang="en-US" altLang="en-US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9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9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CE77C00-21B2-4C36-B56E-477BD58B325F}" type="slidenum">
              <a:rPr lang="en-US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C1C84ED-6A47-4DA1-81BB-0006984A274B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In the following discussion: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Classes are in upper case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mtClean="0"/>
              <a:t>‘</a:t>
            </a:r>
            <a:r>
              <a:rPr lang="en-US" altLang="en-US" i="1" smtClean="0"/>
              <a:t>A</a:t>
            </a:r>
            <a:r>
              <a:rPr lang="en-US" altLang="en-US" smtClean="0"/>
              <a:t>’ is the class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Instances are in lower case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mtClean="0"/>
              <a:t>‘</a:t>
            </a:r>
            <a:r>
              <a:rPr lang="en-US" altLang="en-US" i="1" smtClean="0"/>
              <a:t>a</a:t>
            </a:r>
            <a:r>
              <a:rPr lang="en-US" altLang="en-US" smtClean="0"/>
              <a:t>’ is a particular instance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1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1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0070A4-1184-4387-B5A9-4A2971BC070E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4A19-58F1-4559-8AEC-C3392E71DF3A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885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4FE4-0B6E-4BCA-8319-37BE6BC60296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296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5D3C-942B-4036-9352-42FCAF1F6771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901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ERDEC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3716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ERDEC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054350"/>
            <a:ext cx="35687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I2WD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0"/>
            <a:ext cx="1951037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6400800"/>
            <a:ext cx="6400800" cy="215444"/>
          </a:xfrm>
        </p:spPr>
        <p:txBody>
          <a:bodyPr/>
          <a:lstStyle>
            <a:lvl1pPr marL="0" indent="0" algn="ctr">
              <a:buFontTx/>
              <a:buNone/>
              <a:defRPr sz="1400"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5105400"/>
            <a:ext cx="8458200" cy="533400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657623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5792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460518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52578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2992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33800" cy="2992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358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7694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52578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4265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22691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5321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18D8-557C-410A-AA79-AE11B35E41E7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36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466871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52578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6308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0"/>
            <a:ext cx="1905000" cy="45926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0"/>
            <a:ext cx="5562600" cy="4592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1051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834-2BDC-4EAF-9941-805FA9E626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0579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5D97-9E3E-4C0D-84D3-4C83F1D4A4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4672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675A-B6FC-4415-999B-B4EDDFCC33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7142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9A-FA08-40DD-B070-D94E54DC53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2575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A4E5-497C-4C7F-9ECE-720042D08D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17233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96F-92BE-449A-BB18-1DBA8AD074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6048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8796-E505-40DD-AAD9-DE6C1501EA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45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72479-13F2-4166-8FCC-643A506450E3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2701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DD04-C2A3-4EA1-A8A3-AA2242111B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1852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DD4-858E-43E4-8068-B86AFDEFFA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87041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729C-10A1-4488-AA4F-1CAEA93A98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65348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CB06-E2BE-43AA-A6AB-FA2E0247E7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67820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D8701045-D2CB-4DEC-8FB8-871970D1FC68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2590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1543E1D7-8BA1-4E62-A1B2-9BAEFFF540CB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06831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DDDAB698-115C-4AC6-AF4C-3F80E6014FFB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3890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4152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057400"/>
            <a:ext cx="4152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C7055701-F405-4D4E-A4E8-A9B4D2C238A9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55614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02AEADFE-E328-4717-BAAA-E0F9A6A617FC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682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9B9717AD-F2DF-4609-8876-CD8B4465C477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464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2D20-F1D2-4EF3-B8CA-DD28003A463E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97226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F461567C-F3A3-425F-9E25-4EF0E2072445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60080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71363264-BB91-435B-9FD8-0962466F7B9F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78001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61C388B5-7E79-4994-9D01-12460621242E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53424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495493E3-6126-4805-972E-9A3A32228749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15337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914400"/>
            <a:ext cx="2114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14400"/>
            <a:ext cx="6191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C160FC23-5FAA-413F-8933-8A78954EF937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34351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2057400"/>
            <a:ext cx="41529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305300"/>
            <a:ext cx="41529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97E28537-2931-4C95-9F4C-B4DA769F99D0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12392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0574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0574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59C8E85F-3F35-4FAB-8424-E10CEFAA997C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86535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914400"/>
            <a:ext cx="84582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28F06047-CB81-486D-9C64-D8243BE7AA45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24332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81000" y="2057400"/>
            <a:ext cx="41529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20574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2B91C459-E1D2-435D-9D4E-5AC2186FC524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56682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2057400"/>
            <a:ext cx="84582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7DEEE7A9-E322-4E91-B2C1-3BD35C7DF971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087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4172-97B3-46E7-AE7D-BA30E58A3E91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7025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7ECA9-D7C3-4F96-ADC7-C21827411EF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8746-0F53-45B1-8D1A-570B0CDE3FE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77748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3681-111A-48B2-8F2B-0DE7F2529D8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7B0C-DECE-4D1B-B4C1-8954E6EFDA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3675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4CF1-FFA6-4524-8E02-3BC9B541BF7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D21B2-E915-4708-BEF6-C5DB5F1C1E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3903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E71C1-B013-4C40-9AE5-D8D13C27F9C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46B2F-A7A6-4BF1-961D-27D1C29D01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75003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8CEAE-4106-478E-9C6E-12A4D05726B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A9C1E-18F1-4E8F-B439-058C2673636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87901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00A5-50CB-479D-ACA0-C748F89143F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A1EB1-CD07-4BB6-92D7-0A3FA6C621D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46318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B9BC-DF66-446A-B010-46E1705E3BD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D3FAA-5899-4B18-98C5-7FC23410CF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1134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F0E44-C1C7-43EE-AA41-93AEB0D98CF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32176-F00D-40E7-A13B-3D981F58986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75369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A4AAF-DDF1-40CA-98FE-D8FEC5CDB3C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37AD-58BE-43CE-9996-D4BBEB272B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06422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87B3F-B001-4466-8268-C3C1BCE8269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5067-908E-4F94-A1C9-9D99BAA011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059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65EB-4FC7-4F3C-BB19-5599C230B7DB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50064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84C50-E40D-4184-8676-F079A2925F5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F32BD-E1AD-4482-9E85-6396AA86EA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0149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C6988-DE4D-4DCF-859F-AD1F0519D1B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DC1A6-F1FE-4E7C-A001-F23F37B579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1064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C888-5FDB-4B32-A97F-48FB8899BF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B7A86-36AA-4CFF-9D36-6EFE11A5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6851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C322-596A-4E41-AD95-78F5171E79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8B24-66C8-4CBB-91A5-9428B5644D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30946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937D-667C-4F3D-A982-5FF1AAD0F6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17F12-2D84-46FA-9468-81E8A63931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022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E8DB-5AC1-4A2A-A8C7-8F5518261D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795DE-5AF4-4878-BBA7-9699C5774E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5532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3EA7-CEDF-4BEA-B2B3-8148D1FFC5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DFFC2-4546-4FF2-9F07-57EA9CC317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5376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AAE3A-715D-4010-BCAF-5B47D3C14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16F2D-A999-473D-8121-04F0296436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6254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4C7B-646E-4944-BF98-66E5DBBAEF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AC66C-31F2-426C-81F6-D497357BB5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1176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D34BD-E346-40CA-B78A-06E22FA58CC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94C2-4F99-4B97-B685-2003CCD4F89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366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DDE3-0FC9-495B-8E8A-4D8BA6B5F087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19601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EF74C-CA9F-48F2-9040-EE843E3A9B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887E9-D50A-4429-AF84-179FA2FF38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804285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80A12-869A-4516-B934-9A244F638F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47690-9155-42D3-A674-2F2EE1DB91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09530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96906B9-18EE-4ED0-894A-083AF8C7C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49347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>
            <a:lvl1pPr algn="ctr">
              <a:defRPr sz="4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8F53FB2-0D37-4F61-B9FA-906F6979A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411676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8F72A80-BF57-412F-85A6-47EE02431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76775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315A635-4CBD-4DC1-96E4-A46030232AF8}" type="datetime1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E5AAE2B-190D-4119-A721-6099B454A4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0ED4F54-F6AA-4B9C-A648-A6096712145A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2392848-BBAC-4B6E-B39E-1586EEB25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75550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470B3D4-087C-4F38-A296-34E18E785449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8A2CC87-5A00-4FF7-8EAB-1ADE41F15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416498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928B2C8-0D1A-4373-8CD6-4A9E26C9F1D4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B44D271-ECBB-413D-B28B-BF55C0EC0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649769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1799C39-7E45-4A07-8B40-874E43ED4038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3987015-45AA-4144-864D-07A9FFA78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533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3B46-1263-4E9D-906D-72CBCB5D5637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02364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9DAFBA2-9675-4E9D-8FEF-F55A2D97F9A6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83627ED-6C86-452D-8CC9-F38EF8838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091735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E7D1315-22A5-4F20-84F5-894D49FE3326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F876E6B-9BD9-4191-A964-4218FEBE4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65477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6D82F0A-F1FC-49DB-895F-8FDB2A3EBC77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3E8EF04-BB39-4392-81BB-6D6509433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352249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CDBE0C3-BC61-492C-8A10-812B9180FB9E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B1FD80D-BE93-4F08-BC98-A3C782CE3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689847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AA8036F-40B2-43D3-89BD-6679E1F99D67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72CA2D2-2CB6-4F67-A6E5-3FB2B8FFD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792263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B45D087-0F21-4BFB-B1AA-2DFD7F314ECD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966DF24-D851-4B24-ABEF-43A5057A1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27492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0D814D5-ACBA-4E80-8673-CA9AD36C74C8}" type="datetimeFigureOut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D3540EC-E522-46F1-BCC8-16E2452A5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293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3E8-861B-452C-824A-3BD56362A5D5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135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7F4B-DD9D-4A4B-AE95-F998D17D8BE7}" type="datetime1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2775B-ADBC-47FC-9C3E-FEE6F198C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074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48" descr="CERDEC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3716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9420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 Black" pitchFamily="34" charset="0"/>
          <a:ea typeface="ＭＳ Ｐゴシック" pitchFamily="1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 Black" pitchFamily="34" charset="0"/>
          <a:ea typeface="ＭＳ Ｐゴシック" pitchFamily="1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 Black" pitchFamily="34" charset="0"/>
          <a:ea typeface="ＭＳ Ｐゴシック" pitchFamily="1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1400">
          <a:solidFill>
            <a:schemeClr val="bg1"/>
          </a:solidFill>
          <a:latin typeface="Arial Black" pitchFamily="34" charset="0"/>
          <a:ea typeface="ＭＳ Ｐゴシック" pitchFamily="1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" charset="-128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" charset="-128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" charset="-128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" charset="-128"/>
        </a:defRPr>
      </a:lvl9pPr>
    </p:titleStyle>
    <p:bodyStyle>
      <a:lvl1pPr marL="171450" indent="-171450" algn="l" rtl="0" eaLnBrk="0" fontAlgn="base" hangingPunct="0">
        <a:spcBef>
          <a:spcPct val="0"/>
        </a:spcBef>
        <a:spcAft>
          <a:spcPct val="5000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rtl="0" eaLnBrk="0" fontAlgn="base" hangingPunct="0">
        <a:spcBef>
          <a:spcPct val="0"/>
        </a:spcBef>
        <a:spcAft>
          <a:spcPct val="5000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971550" indent="-171450" algn="l" rtl="0" eaLnBrk="0" fontAlgn="base" hangingPunct="0">
        <a:spcBef>
          <a:spcPct val="0"/>
        </a:spcBef>
        <a:spcAft>
          <a:spcPct val="5000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371600" indent="-285750" algn="l" rtl="0" eaLnBrk="0" fontAlgn="base" hangingPunct="0">
        <a:spcBef>
          <a:spcPct val="0"/>
        </a:spcBef>
        <a:spcAft>
          <a:spcPct val="5000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1771650" indent="-285750" algn="l" rtl="0" eaLnBrk="0" fontAlgn="base" hangingPunct="0">
        <a:spcBef>
          <a:spcPct val="0"/>
        </a:spcBef>
        <a:spcAft>
          <a:spcPct val="5000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228850" indent="-285750" algn="l" rtl="0" fontAlgn="base">
        <a:spcBef>
          <a:spcPct val="0"/>
        </a:spcBef>
        <a:spcAft>
          <a:spcPct val="5000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686050" indent="-285750" algn="l" rtl="0" fontAlgn="base">
        <a:spcBef>
          <a:spcPct val="0"/>
        </a:spcBef>
        <a:spcAft>
          <a:spcPct val="5000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143250" indent="-285750" algn="l" rtl="0" fontAlgn="base">
        <a:spcBef>
          <a:spcPct val="0"/>
        </a:spcBef>
        <a:spcAft>
          <a:spcPct val="5000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600450" indent="-285750" algn="l" rtl="0" fontAlgn="base">
        <a:spcBef>
          <a:spcPct val="0"/>
        </a:spcBef>
        <a:spcAft>
          <a:spcPct val="5000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955E5-07AC-464D-89DB-9567833835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2F7E7-706F-4326-91C4-EA37AB4E48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04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8763000" y="6553200"/>
            <a:ext cx="381000" cy="3048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8458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789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3pPr lvl="2" algn="r">
              <a:defRPr sz="1400">
                <a:latin typeface="Arial" pitchFamily="34" charset="0"/>
              </a:defRPr>
            </a:lvl3pPr>
          </a:lstStyle>
          <a:p>
            <a:pPr lvl="2" fontAlgn="base">
              <a:spcBef>
                <a:spcPct val="0"/>
              </a:spcBef>
              <a:spcAft>
                <a:spcPct val="0"/>
              </a:spcAft>
              <a:defRPr/>
            </a:pPr>
            <a:fld id="{D87AAD64-90DD-4E73-A883-897C43DAE91B}" type="slidenum">
              <a:rPr lang="en-US">
                <a:solidFill>
                  <a:srgbClr val="000000"/>
                </a:solidFill>
              </a:rPr>
              <a:pPr lvl="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44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39C45B-BB5F-4DF3-9B8D-681D5A7E347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B41F31-A45B-438F-AC24-9364C25A9D6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80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102926-3D01-4129-9ADD-350F0793B0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117687-F94C-4AA6-8729-EDB46775DA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53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76962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2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F153D1-7911-40C4-9A5A-1515A69F486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565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89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CE87812-98B0-4F83-A0C2-A6A12E03F807}" type="datetimeFigureOut">
              <a:rPr lang="en-US">
                <a:cs typeface="Arial" pitchFamily="34" charset="0"/>
              </a:rPr>
              <a:pPr>
                <a:defRPr/>
              </a:pPr>
              <a:t>2/2/2015</a:t>
            </a:fld>
            <a:endParaRPr lang="en-US"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F5B4F31-D65B-405B-AD16-73E258FF6390}" type="slidenum">
              <a:rPr lang="en-US">
                <a:cs typeface="Arial" pitchFamily="34" charset="0"/>
              </a:rPr>
              <a:pPr>
                <a:defRPr/>
              </a:pPr>
              <a:t>‹#›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885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sweet@mitre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337185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DRAFT NOT FOR DISTRIBUTION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2/2/2015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OASIS SOA Ontology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2286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William H. Sweet Jr</a:t>
            </a:r>
          </a:p>
          <a:p>
            <a:r>
              <a:rPr lang="en-US" sz="2800" dirty="0" smtClean="0">
                <a:hlinkClick r:id="rId2"/>
              </a:rPr>
              <a:t>wsweet@mitre.org</a:t>
            </a:r>
            <a:endParaRPr lang="en-US" sz="2800" dirty="0" smtClean="0"/>
          </a:p>
          <a:p>
            <a:r>
              <a:rPr lang="en-US" sz="2800" dirty="0" smtClean="0"/>
              <a:t>OASIS  SOA Technical Committee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748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755" t="7113" r="27763" b="8621"/>
          <a:stretch/>
        </p:blipFill>
        <p:spPr bwMode="auto">
          <a:xfrm>
            <a:off x="-76200" y="0"/>
            <a:ext cx="9126591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A070-595F-4180-8109-C89BD42C87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1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BFO </a:t>
            </a:r>
          </a:p>
        </p:txBody>
      </p:sp>
      <p:sp>
        <p:nvSpPr>
          <p:cNvPr id="69635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7924800" cy="460216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 smtClean="0"/>
              <a:t>A </a:t>
            </a:r>
            <a:r>
              <a:rPr lang="en-US" altLang="en-US" dirty="0" smtClean="0"/>
              <a:t>simple top-level ontology to support information integration in scientific </a:t>
            </a:r>
            <a:r>
              <a:rPr lang="en-US" altLang="en-US" dirty="0" smtClean="0"/>
              <a:t>research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dirty="0" smtClean="0"/>
              <a:t>Defining </a:t>
            </a:r>
            <a:r>
              <a:rPr lang="en-US" altLang="en-US" dirty="0" smtClean="0"/>
              <a:t>a framework that will help to ensure consistency and non-redundancy of the </a:t>
            </a:r>
            <a:r>
              <a:rPr lang="en-US" altLang="en-US" dirty="0" err="1" smtClean="0"/>
              <a:t>ontologies</a:t>
            </a:r>
            <a:r>
              <a:rPr lang="en-US" altLang="en-US" dirty="0" smtClean="0"/>
              <a:t> created in its terms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EF419DF7-24F8-4B48-AF84-1F4FEBE2AC96}" type="slidenum">
              <a:rPr lang="en-US" altLang="en-US" sz="1200" smtClean="0">
                <a:solidFill>
                  <a:srgbClr val="000000"/>
                </a:solidFill>
                <a:latin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en-US" altLang="en-US" sz="120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06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BFO Three </a:t>
            </a:r>
            <a:r>
              <a:rPr lang="en-US" altLang="en-US" dirty="0" smtClean="0"/>
              <a:t>Fundamental Dichotomies</a:t>
            </a:r>
          </a:p>
        </p:txBody>
      </p:sp>
      <p:sp>
        <p:nvSpPr>
          <p:cNvPr id="7065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/>
            <a:r>
              <a:rPr lang="de-DE" altLang="en-US" sz="3600" dirty="0" smtClean="0"/>
              <a:t>Continuant </a:t>
            </a:r>
            <a:r>
              <a:rPr lang="de-DE" altLang="en-US" sz="3600" dirty="0" smtClean="0"/>
              <a:t>– (thing) vs</a:t>
            </a:r>
            <a:r>
              <a:rPr lang="de-DE" altLang="en-US" sz="3600" dirty="0" smtClean="0"/>
              <a:t>. </a:t>
            </a:r>
            <a:r>
              <a:rPr lang="de-DE" altLang="en-US" sz="3600" dirty="0" smtClean="0"/>
              <a:t>Occurrent (proccess)</a:t>
            </a:r>
            <a:endParaRPr lang="de-DE" altLang="en-US" sz="3600" dirty="0" smtClean="0"/>
          </a:p>
          <a:p>
            <a:pPr eaLnBrk="1" hangingPunct="1"/>
            <a:endParaRPr lang="de-DE" altLang="en-US" sz="3600" dirty="0" smtClean="0"/>
          </a:p>
          <a:p>
            <a:pPr eaLnBrk="1" hangingPunct="1"/>
            <a:r>
              <a:rPr lang="de-DE" altLang="en-US" sz="3600" dirty="0" smtClean="0"/>
              <a:t>Dependent </a:t>
            </a:r>
            <a:r>
              <a:rPr lang="de-DE" altLang="en-US" sz="3600" dirty="0" smtClean="0"/>
              <a:t>(properties) vs</a:t>
            </a:r>
            <a:r>
              <a:rPr lang="de-DE" altLang="en-US" sz="3600" dirty="0" smtClean="0"/>
              <a:t>. independent</a:t>
            </a:r>
          </a:p>
          <a:p>
            <a:pPr eaLnBrk="1" hangingPunct="1"/>
            <a:endParaRPr lang="de-DE" altLang="en-US" sz="3600" dirty="0" smtClean="0"/>
          </a:p>
          <a:p>
            <a:pPr eaLnBrk="1" hangingPunct="1"/>
            <a:r>
              <a:rPr lang="de-DE" altLang="en-US" sz="3600" dirty="0" smtClean="0"/>
              <a:t>Type  vs</a:t>
            </a:r>
            <a:r>
              <a:rPr lang="de-DE" altLang="en-US" sz="3600" dirty="0" smtClean="0"/>
              <a:t>. </a:t>
            </a:r>
            <a:r>
              <a:rPr lang="de-DE" altLang="en-US" sz="3600" dirty="0" smtClean="0"/>
              <a:t>Instance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Arial" pitchFamily="34" charset="0"/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http</a:t>
            </a:r>
            <a:r>
              <a:rPr lang="en-US" altLang="en-US" dirty="0" smtClean="0">
                <a:solidFill>
                  <a:srgbClr val="000000"/>
                </a:solidFill>
              </a:rPr>
              <a:t>://ontology.buffalo.edu/bfo/ </a:t>
            </a:r>
          </a:p>
          <a:p>
            <a:pPr eaLnBrk="1" hangingPunct="1"/>
            <a:endParaRPr lang="de-DE" altLang="en-US" dirty="0" smtClean="0"/>
          </a:p>
        </p:txBody>
      </p:sp>
      <p:sp>
        <p:nvSpPr>
          <p:cNvPr id="6287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B6B8E-E50A-4119-9252-5E3FE3B6C83A}" type="slidenum">
              <a:rPr lang="en-US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8357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3 kinds of (binary) relations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763000" cy="5029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u="sng" smtClean="0"/>
              <a:t>Between types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i="1" smtClean="0"/>
              <a:t>human is_a mammal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i="1" smtClean="0"/>
              <a:t>human heart part_of</a:t>
            </a:r>
            <a:r>
              <a:rPr lang="en-US" sz="3300" smtClean="0"/>
              <a:t> </a:t>
            </a:r>
            <a:r>
              <a:rPr lang="en-US" sz="3300" i="1" smtClean="0"/>
              <a:t>human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300" u="sng" smtClean="0"/>
              <a:t>Between an instance and a type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smtClean="0"/>
              <a:t>this human </a:t>
            </a:r>
            <a:r>
              <a:rPr lang="en-US" sz="3300" b="1" smtClean="0"/>
              <a:t>instance_of</a:t>
            </a:r>
            <a:r>
              <a:rPr lang="en-US" sz="3300" smtClean="0"/>
              <a:t> the type </a:t>
            </a:r>
            <a:r>
              <a:rPr lang="en-US" sz="3300" i="1" smtClean="0"/>
              <a:t>human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smtClean="0"/>
              <a:t>this human </a:t>
            </a:r>
            <a:r>
              <a:rPr lang="en-US" sz="3300" b="1" smtClean="0"/>
              <a:t>allergic_to </a:t>
            </a:r>
            <a:r>
              <a:rPr lang="en-US" sz="3300" smtClean="0"/>
              <a:t>the type </a:t>
            </a:r>
            <a:r>
              <a:rPr lang="en-US" sz="3300" i="1" smtClean="0"/>
              <a:t>tamiflu</a:t>
            </a:r>
            <a:endParaRPr lang="en-US" sz="330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300" u="sng" smtClean="0"/>
              <a:t>Between instances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smtClean="0"/>
              <a:t>Mary’s heart </a:t>
            </a:r>
            <a:r>
              <a:rPr lang="en-US" sz="3300" b="1" smtClean="0"/>
              <a:t>part_of</a:t>
            </a:r>
            <a:r>
              <a:rPr lang="en-US" sz="3300" smtClean="0"/>
              <a:t> Mary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smtClean="0"/>
              <a:t>Mary’s aorta </a:t>
            </a:r>
            <a:r>
              <a:rPr lang="en-US" sz="3300" b="1" smtClean="0"/>
              <a:t>connected_to </a:t>
            </a:r>
            <a:r>
              <a:rPr lang="en-US" sz="3300" smtClean="0"/>
              <a:t>Mary’s heart</a:t>
            </a:r>
          </a:p>
        </p:txBody>
      </p:sp>
      <p:sp>
        <p:nvSpPr>
          <p:cNvPr id="63590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C04B0-CECB-404E-AEC8-5D3F126A3811}" type="slidenum">
              <a:rPr lang="en-US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59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2286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Type-level relations presuppose the underlying instance-level relations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sz="3600" i="1" dirty="0" smtClean="0"/>
              <a:t>	A </a:t>
            </a:r>
            <a:r>
              <a:rPr lang="en-US" altLang="en-US" sz="3600" i="1" dirty="0" err="1" smtClean="0"/>
              <a:t>part_of</a:t>
            </a:r>
            <a:r>
              <a:rPr lang="en-US" altLang="en-US" sz="3600" i="1" dirty="0" smtClean="0"/>
              <a:t> </a:t>
            </a:r>
            <a:r>
              <a:rPr lang="en-US" altLang="en-US" sz="3600" i="1" dirty="0" smtClean="0"/>
              <a:t>B</a:t>
            </a:r>
            <a:endParaRPr lang="en-US" altLang="en-US" sz="3600" i="1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en-US" sz="2800" i="1" dirty="0" smtClean="0"/>
              <a:t>e.g. human heart </a:t>
            </a:r>
            <a:r>
              <a:rPr lang="en-US" altLang="en-US" sz="2800" i="1" dirty="0" err="1" smtClean="0"/>
              <a:t>part_of</a:t>
            </a:r>
            <a:r>
              <a:rPr lang="en-US" altLang="en-US" sz="2800" i="1" dirty="0" smtClean="0"/>
              <a:t> human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3600" i="1" dirty="0" smtClean="0"/>
              <a:t>	A </a:t>
            </a:r>
            <a:r>
              <a:rPr lang="en-US" altLang="en-US" sz="3600" i="1" dirty="0" err="1" smtClean="0"/>
              <a:t>has_participant</a:t>
            </a:r>
            <a:endParaRPr lang="en-US" altLang="en-US" sz="36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en-US" sz="2800" dirty="0" smtClean="0"/>
              <a:t>e.g. </a:t>
            </a:r>
            <a:r>
              <a:rPr lang="en-US" altLang="en-US" sz="2800" i="1" dirty="0" smtClean="0"/>
              <a:t>cell binding </a:t>
            </a:r>
            <a:r>
              <a:rPr lang="en-US" altLang="en-US" sz="2800" i="1" dirty="0" err="1" smtClean="0"/>
              <a:t>has_participant</a:t>
            </a:r>
            <a:r>
              <a:rPr lang="en-US" altLang="en-US" sz="2800" i="1" dirty="0" smtClean="0"/>
              <a:t> cell</a:t>
            </a:r>
          </a:p>
        </p:txBody>
      </p:sp>
      <p:sp>
        <p:nvSpPr>
          <p:cNvPr id="6379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9624E-54CD-4952-BD86-AF3BF1C04D62}" type="slidenum">
              <a:rPr lang="en-US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431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66"/>
          <p:cNvGrpSpPr>
            <a:grpSpLocks/>
          </p:cNvGrpSpPr>
          <p:nvPr/>
        </p:nvGrpSpPr>
        <p:grpSpPr bwMode="auto">
          <a:xfrm>
            <a:off x="0" y="304800"/>
            <a:ext cx="8915400" cy="6151563"/>
            <a:chOff x="169857" y="1524000"/>
            <a:chExt cx="7894193" cy="6152162"/>
          </a:xfrm>
        </p:grpSpPr>
        <p:sp>
          <p:nvSpPr>
            <p:cNvPr id="115725" name="Rectangle 4"/>
            <p:cNvSpPr>
              <a:spLocks noChangeArrowheads="1"/>
            </p:cNvSpPr>
            <p:nvPr/>
          </p:nvSpPr>
          <p:spPr bwMode="auto">
            <a:xfrm>
              <a:off x="1299275" y="1524000"/>
              <a:ext cx="2557220" cy="10689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cs typeface="Arial" pitchFamily="34" charset="0"/>
                </a:rPr>
                <a:t>Continuant</a:t>
              </a:r>
            </a:p>
          </p:txBody>
        </p:sp>
        <p:sp>
          <p:nvSpPr>
            <p:cNvPr id="115726" name="Rectangle 5"/>
            <p:cNvSpPr>
              <a:spLocks noChangeArrowheads="1"/>
            </p:cNvSpPr>
            <p:nvPr/>
          </p:nvSpPr>
          <p:spPr bwMode="auto">
            <a:xfrm>
              <a:off x="6107369" y="1529240"/>
              <a:ext cx="1821736" cy="106374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cs typeface="Arial" pitchFamily="34" charset="0"/>
                </a:rPr>
                <a:t>Occurrent</a:t>
              </a:r>
            </a:p>
          </p:txBody>
        </p:sp>
        <p:sp>
          <p:nvSpPr>
            <p:cNvPr id="115727" name="Rectangle 6"/>
            <p:cNvSpPr>
              <a:spLocks noChangeArrowheads="1"/>
            </p:cNvSpPr>
            <p:nvPr/>
          </p:nvSpPr>
          <p:spPr bwMode="auto">
            <a:xfrm>
              <a:off x="169857" y="3033153"/>
              <a:ext cx="1821737" cy="8174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cs typeface="Arial" pitchFamily="34" charset="0"/>
                </a:rPr>
                <a:t>Independent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cs typeface="Arial" pitchFamily="34" charset="0"/>
                </a:rPr>
                <a:t>Continuant</a:t>
              </a:r>
            </a:p>
          </p:txBody>
        </p:sp>
        <p:sp>
          <p:nvSpPr>
            <p:cNvPr id="115728" name="Rectangle 7"/>
            <p:cNvSpPr>
              <a:spLocks noChangeArrowheads="1"/>
            </p:cNvSpPr>
            <p:nvPr/>
          </p:nvSpPr>
          <p:spPr bwMode="auto">
            <a:xfrm>
              <a:off x="2126538" y="3048201"/>
              <a:ext cx="1551850" cy="10819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cs typeface="Arial" pitchFamily="34" charset="0"/>
                </a:rPr>
                <a:t>Specifically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cs typeface="Arial" pitchFamily="34" charset="0"/>
                </a:rPr>
                <a:t>Dependent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cs typeface="Arial" pitchFamily="34" charset="0"/>
                </a:rPr>
                <a:t>Continuant</a:t>
              </a:r>
            </a:p>
          </p:txBody>
        </p:sp>
        <p:sp>
          <p:nvSpPr>
            <p:cNvPr id="115729" name="Rectangle 8"/>
            <p:cNvSpPr>
              <a:spLocks noChangeArrowheads="1"/>
            </p:cNvSpPr>
            <p:nvPr/>
          </p:nvSpPr>
          <p:spPr bwMode="auto">
            <a:xfrm>
              <a:off x="372272" y="4496192"/>
              <a:ext cx="1281963" cy="8174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cs typeface="Arial" pitchFamily="34" charset="0"/>
                </a:rPr>
                <a:t>Quality</a:t>
              </a:r>
            </a:p>
          </p:txBody>
        </p:sp>
        <p:sp>
          <p:nvSpPr>
            <p:cNvPr id="115730" name="Rectangle 9"/>
            <p:cNvSpPr>
              <a:spLocks noChangeArrowheads="1"/>
            </p:cNvSpPr>
            <p:nvPr/>
          </p:nvSpPr>
          <p:spPr bwMode="auto">
            <a:xfrm>
              <a:off x="2531368" y="5715553"/>
              <a:ext cx="1692275" cy="8174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cs typeface="Arial" pitchFamily="34" charset="0"/>
                </a:rPr>
                <a:t>Disposition</a:t>
              </a:r>
            </a:p>
          </p:txBody>
        </p:sp>
        <p:sp>
          <p:nvSpPr>
            <p:cNvPr id="115731" name="Rectangle 11"/>
            <p:cNvSpPr>
              <a:spLocks noChangeArrowheads="1"/>
            </p:cNvSpPr>
            <p:nvPr/>
          </p:nvSpPr>
          <p:spPr bwMode="auto">
            <a:xfrm>
              <a:off x="6075101" y="3144942"/>
              <a:ext cx="1988949" cy="8174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cs typeface="Arial" pitchFamily="34" charset="0"/>
                </a:rPr>
                <a:t>Functioning</a:t>
              </a:r>
            </a:p>
          </p:txBody>
        </p:sp>
        <p:cxnSp>
          <p:nvCxnSpPr>
            <p:cNvPr id="115732" name="AutoShape 13"/>
            <p:cNvCxnSpPr>
              <a:cxnSpLocks noChangeShapeType="1"/>
              <a:stCxn id="115725" idx="2"/>
              <a:endCxn id="115727" idx="0"/>
            </p:cNvCxnSpPr>
            <p:nvPr/>
          </p:nvCxnSpPr>
          <p:spPr bwMode="auto">
            <a:xfrm rot="5400000">
              <a:off x="1609221" y="2064489"/>
              <a:ext cx="440170" cy="1497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733" name="AutoShape 14"/>
            <p:cNvCxnSpPr>
              <a:cxnSpLocks noChangeShapeType="1"/>
              <a:stCxn id="115725" idx="2"/>
              <a:endCxn id="115728" idx="0"/>
            </p:cNvCxnSpPr>
            <p:nvPr/>
          </p:nvCxnSpPr>
          <p:spPr bwMode="auto">
            <a:xfrm rot="16200000" flipH="1">
              <a:off x="2512565" y="2658303"/>
              <a:ext cx="455218" cy="324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734" name="AutoShape 15"/>
            <p:cNvCxnSpPr>
              <a:cxnSpLocks noChangeShapeType="1"/>
              <a:stCxn id="115726" idx="2"/>
              <a:endCxn id="115731" idx="0"/>
            </p:cNvCxnSpPr>
            <p:nvPr/>
          </p:nvCxnSpPr>
          <p:spPr bwMode="auto">
            <a:xfrm rot="16200000" flipH="1">
              <a:off x="6767927" y="2843293"/>
              <a:ext cx="551959" cy="51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735" name="AutoShape 17"/>
            <p:cNvCxnSpPr>
              <a:cxnSpLocks noChangeShapeType="1"/>
              <a:stCxn id="115728" idx="2"/>
              <a:endCxn id="115729" idx="0"/>
            </p:cNvCxnSpPr>
            <p:nvPr/>
          </p:nvCxnSpPr>
          <p:spPr bwMode="auto">
            <a:xfrm rot="5400000">
              <a:off x="1774858" y="3368587"/>
              <a:ext cx="366002" cy="18892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736" name="AutoShape 18"/>
            <p:cNvCxnSpPr>
              <a:cxnSpLocks noChangeShapeType="1"/>
              <a:stCxn id="115728" idx="2"/>
              <a:endCxn id="115717" idx="0"/>
            </p:cNvCxnSpPr>
            <p:nvPr/>
          </p:nvCxnSpPr>
          <p:spPr bwMode="auto">
            <a:xfrm rot="5400000">
              <a:off x="2500179" y="4093908"/>
              <a:ext cx="366002" cy="4385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5737" name="Rectangle 9"/>
            <p:cNvSpPr>
              <a:spLocks noChangeArrowheads="1"/>
            </p:cNvSpPr>
            <p:nvPr/>
          </p:nvSpPr>
          <p:spPr bwMode="auto">
            <a:xfrm>
              <a:off x="2517512" y="6858704"/>
              <a:ext cx="1565706" cy="8174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smtClean="0">
                  <a:solidFill>
                    <a:srgbClr val="000000"/>
                  </a:solidFill>
                  <a:cs typeface="Arial" pitchFamily="34" charset="0"/>
                </a:rPr>
                <a:t>Function</a:t>
              </a:r>
            </a:p>
          </p:txBody>
        </p:sp>
        <p:cxnSp>
          <p:nvCxnSpPr>
            <p:cNvPr id="115738" name="AutoShape 18"/>
            <p:cNvCxnSpPr>
              <a:cxnSpLocks noChangeShapeType="1"/>
              <a:stCxn id="115730" idx="2"/>
              <a:endCxn id="115737" idx="0"/>
            </p:cNvCxnSpPr>
            <p:nvPr/>
          </p:nvCxnSpPr>
          <p:spPr bwMode="auto">
            <a:xfrm rot="5400000">
              <a:off x="3176089" y="6657287"/>
              <a:ext cx="325693" cy="77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5715" name="Rectangle 7"/>
          <p:cNvSpPr>
            <a:spLocks noChangeArrowheads="1"/>
          </p:cNvSpPr>
          <p:nvPr/>
        </p:nvSpPr>
        <p:spPr bwMode="auto">
          <a:xfrm>
            <a:off x="4114800" y="1814513"/>
            <a:ext cx="1676400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cs typeface="Arial" pitchFamily="34" charset="0"/>
              </a:rPr>
              <a:t>Generically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cs typeface="Arial" pitchFamily="34" charset="0"/>
              </a:rPr>
              <a:t>Dependent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cs typeface="Arial" pitchFamily="34" charset="0"/>
              </a:rPr>
              <a:t>Continuant</a:t>
            </a:r>
          </a:p>
        </p:txBody>
      </p:sp>
      <p:cxnSp>
        <p:nvCxnSpPr>
          <p:cNvPr id="115716" name="AutoShape 14"/>
          <p:cNvCxnSpPr>
            <a:cxnSpLocks noChangeShapeType="1"/>
            <a:stCxn id="115725" idx="2"/>
            <a:endCxn id="115715" idx="0"/>
          </p:cNvCxnSpPr>
          <p:nvPr/>
        </p:nvCxnSpPr>
        <p:spPr bwMode="auto">
          <a:xfrm rot="16200000" flipH="1">
            <a:off x="3615531" y="477045"/>
            <a:ext cx="441325" cy="2233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5717" name="Rectangle 9"/>
          <p:cNvSpPr>
            <a:spLocks noChangeArrowheads="1"/>
          </p:cNvSpPr>
          <p:nvPr/>
        </p:nvSpPr>
        <p:spPr bwMode="auto">
          <a:xfrm>
            <a:off x="1828800" y="3276600"/>
            <a:ext cx="1524000" cy="81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cs typeface="Arial" pitchFamily="34" charset="0"/>
              </a:rPr>
              <a:t>Realizable</a:t>
            </a:r>
          </a:p>
        </p:txBody>
      </p:sp>
      <p:cxnSp>
        <p:nvCxnSpPr>
          <p:cNvPr id="115718" name="AutoShape 18"/>
          <p:cNvCxnSpPr>
            <a:cxnSpLocks noChangeShapeType="1"/>
            <a:stCxn id="115717" idx="2"/>
            <a:endCxn id="115730" idx="0"/>
          </p:cNvCxnSpPr>
          <p:nvPr/>
        </p:nvCxnSpPr>
        <p:spPr bwMode="auto">
          <a:xfrm rot="16200000" flipH="1">
            <a:off x="2905919" y="3779044"/>
            <a:ext cx="401637" cy="1031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5719" name="Rectangle 9"/>
          <p:cNvSpPr>
            <a:spLocks noChangeArrowheads="1"/>
          </p:cNvSpPr>
          <p:nvPr/>
        </p:nvSpPr>
        <p:spPr bwMode="auto">
          <a:xfrm>
            <a:off x="685800" y="4495800"/>
            <a:ext cx="1682750" cy="81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cs typeface="Arial" pitchFamily="34" charset="0"/>
              </a:rPr>
              <a:t>Role</a:t>
            </a:r>
          </a:p>
        </p:txBody>
      </p:sp>
      <p:cxnSp>
        <p:nvCxnSpPr>
          <p:cNvPr id="115720" name="AutoShape 18"/>
          <p:cNvCxnSpPr>
            <a:cxnSpLocks noChangeShapeType="1"/>
            <a:stCxn id="115717" idx="2"/>
            <a:endCxn id="115719" idx="0"/>
          </p:cNvCxnSpPr>
          <p:nvPr/>
        </p:nvCxnSpPr>
        <p:spPr bwMode="auto">
          <a:xfrm rot="5400000">
            <a:off x="1858169" y="3763169"/>
            <a:ext cx="401637" cy="1063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505200" y="3276600"/>
            <a:ext cx="1752600" cy="81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cs typeface="Arial" pitchFamily="34" charset="0"/>
              </a:rPr>
              <a:t>Information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cs typeface="Arial" pitchFamily="34" charset="0"/>
              </a:rPr>
              <a:t>Artifact</a:t>
            </a:r>
          </a:p>
        </p:txBody>
      </p:sp>
      <p:cxnSp>
        <p:nvCxnSpPr>
          <p:cNvPr id="115722" name="AutoShape 18"/>
          <p:cNvCxnSpPr>
            <a:cxnSpLocks noChangeShapeType="1"/>
            <a:stCxn id="115715" idx="2"/>
            <a:endCxn id="115721" idx="0"/>
          </p:cNvCxnSpPr>
          <p:nvPr/>
        </p:nvCxnSpPr>
        <p:spPr bwMode="auto">
          <a:xfrm rot="5400000">
            <a:off x="4476750" y="2800350"/>
            <a:ext cx="3810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5723" name="AutoShape 18"/>
          <p:cNvCxnSpPr>
            <a:cxnSpLocks noChangeShapeType="1"/>
            <a:stCxn id="115715" idx="2"/>
            <a:endCxn id="115724" idx="0"/>
          </p:cNvCxnSpPr>
          <p:nvPr/>
        </p:nvCxnSpPr>
        <p:spPr bwMode="auto">
          <a:xfrm rot="16200000" flipH="1">
            <a:off x="5429250" y="2419350"/>
            <a:ext cx="381000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15724" name="Rectangle 9"/>
          <p:cNvSpPr>
            <a:spLocks noChangeArrowheads="1"/>
          </p:cNvSpPr>
          <p:nvPr/>
        </p:nvSpPr>
        <p:spPr bwMode="auto">
          <a:xfrm>
            <a:off x="5410200" y="3276600"/>
            <a:ext cx="1752600" cy="81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  <a:cs typeface="Arial" pitchFamily="34" charset="0"/>
              </a:rPr>
              <a:t>Sequence…</a:t>
            </a:r>
          </a:p>
        </p:txBody>
      </p:sp>
    </p:spTree>
    <p:extLst>
      <p:ext uri="{BB962C8B-B14F-4D97-AF65-F5344CB8AC3E}">
        <p14:creationId xmlns="" xmlns:p14="http://schemas.microsoft.com/office/powerpoint/2010/main" val="29742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Recommendation 4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 Adopt the Information Artifact Ontology as Middle Layer Ontology.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Base on BFO and is very good.</a:t>
            </a:r>
          </a:p>
          <a:p>
            <a:pPr marL="514350" indent="-514350"/>
            <a:r>
              <a:rPr lang="en-US" dirty="0" smtClean="0"/>
              <a:t>Part of Genome Ontology Suite</a:t>
            </a:r>
            <a:endParaRPr lang="en-US" dirty="0" smtClean="0"/>
          </a:p>
          <a:p>
            <a:pPr marL="514350" indent="-514350"/>
            <a:r>
              <a:rPr lang="en-US" dirty="0" smtClean="0"/>
              <a:t>Rich specification will be very helpful to complex, subtle SOA concepts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Coverage domain of IAO</a:t>
            </a:r>
          </a:p>
        </p:txBody>
      </p:sp>
      <p:sp>
        <p:nvSpPr>
          <p:cNvPr id="157699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											</a:t>
            </a:r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26E542-0C62-453E-81CC-72B714292772}" type="slidenum">
              <a:rPr lang="en-US" smtClean="0">
                <a:solidFill>
                  <a:srgbClr val="898989"/>
                </a:solidFill>
              </a:rPr>
              <a:pPr/>
              <a:t>17</a:t>
            </a:fld>
            <a:endParaRPr lang="en-US" smtClean="0">
              <a:solidFill>
                <a:srgbClr val="898989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905000"/>
          <a:ext cx="784860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1155441"/>
                <a:gridCol w="2883159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Speech acts</a:t>
                      </a:r>
                      <a:endParaRPr lang="en-US" sz="3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Writing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Acts of thinking</a:t>
                      </a:r>
                      <a:endParaRPr lang="en-US" sz="3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Printing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Document acts</a:t>
                      </a:r>
                      <a:endParaRPr lang="en-US" sz="3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Email …</a:t>
                      </a:r>
                      <a:endParaRPr lang="en-US" sz="3200" dirty="0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IAO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355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IAO: The Information Artifact Ontology, </a:t>
            </a:r>
            <a:r>
              <a:rPr lang="en-US" dirty="0" smtClean="0"/>
              <a:t>developed by scientific researchers as a vehicle for annotating data about measurement results</a:t>
            </a:r>
            <a:r>
              <a:rPr lang="en-US" dirty="0"/>
              <a:t>, publications, </a:t>
            </a:r>
            <a:r>
              <a:rPr lang="en-US" dirty="0" smtClean="0"/>
              <a:t>protocols, databases, consent forms, licenses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 </a:t>
            </a:r>
            <a:r>
              <a:rPr lang="en-US" dirty="0"/>
              <a:t>a way that will allow discovery, integration and </a:t>
            </a:r>
            <a:r>
              <a:rPr lang="en-US" dirty="0" smtClean="0"/>
              <a:t>analysis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Two kinds of data about data: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1. what are the data </a:t>
            </a:r>
            <a:r>
              <a:rPr lang="en-US" b="1" i="1" dirty="0"/>
              <a:t>about</a:t>
            </a:r>
            <a:r>
              <a:rPr lang="en-US" sz="3600" b="1" dirty="0"/>
              <a:t> </a:t>
            </a:r>
            <a:r>
              <a:rPr lang="en-US" sz="3600" b="1" dirty="0">
                <a:sym typeface="Symbol" panose="05050102010706020507" pitchFamily="18" charset="2"/>
              </a:rPr>
              <a:t> </a:t>
            </a:r>
            <a:r>
              <a:rPr lang="en-US" sz="3500" b="1" dirty="0" smtClean="0">
                <a:sym typeface="Symbol" panose="05050102010706020507" pitchFamily="18" charset="2"/>
              </a:rPr>
              <a:t>D</a:t>
            </a:r>
            <a:r>
              <a:rPr lang="en-US" sz="3500" b="1" dirty="0" smtClean="0"/>
              <a:t>omain Ontologies</a:t>
            </a:r>
            <a:endParaRPr lang="en-US" sz="3900" b="1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2. how the data are </a:t>
            </a:r>
            <a:r>
              <a:rPr lang="en-US" b="1" i="1" dirty="0"/>
              <a:t>packaged</a:t>
            </a:r>
            <a:r>
              <a:rPr lang="en-US" dirty="0"/>
              <a:t> (collected, presented, formatted, stored) </a:t>
            </a:r>
            <a:r>
              <a:rPr lang="en-US" sz="3900" b="1" dirty="0" smtClean="0">
                <a:sym typeface="Symbol" panose="05050102010706020507" pitchFamily="18" charset="2"/>
              </a:rPr>
              <a:t> </a:t>
            </a:r>
            <a:r>
              <a:rPr lang="en-US" sz="3500" b="1" dirty="0" smtClean="0">
                <a:sym typeface="Symbol" panose="05050102010706020507" pitchFamily="18" charset="2"/>
              </a:rPr>
              <a:t>IAO Ontologies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17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artifact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(</a:t>
            </a:r>
            <a:r>
              <a:rPr lang="en-US" dirty="0"/>
              <a:t>roughly) an entity </a:t>
            </a:r>
            <a:r>
              <a:rPr lang="en-US" dirty="0" smtClean="0"/>
              <a:t>created </a:t>
            </a:r>
            <a:r>
              <a:rPr lang="en-US" dirty="0"/>
              <a:t>through some deliberate act or acts by one or more human beings, and which endures through time, potentially in multiple (for example digital or printed) </a:t>
            </a:r>
            <a:r>
              <a:rPr lang="en-US" dirty="0" smtClean="0"/>
              <a:t>copies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Examples: a diagram on a sheet of paper, a video file, a map on a computer monitor, an article in a newspaper, a message on a network, the output of some querying process in a computer memory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C9E820-329C-4E2E-8F4C-045BB489A955}" type="slidenum">
              <a:rPr lang="en-US" smtClean="0">
                <a:solidFill>
                  <a:srgbClr val="898989"/>
                </a:solidFill>
              </a:rPr>
              <a:pPr/>
              <a:t>19</a:t>
            </a:fld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337185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305800" cy="4876800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slides are primarily from</a:t>
            </a:r>
          </a:p>
          <a:p>
            <a:r>
              <a:rPr lang="en-US" altLang="en-US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</a:t>
            </a:r>
            <a:r>
              <a:rPr lang="en-US" altLang="en-US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altLang="en-US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Barry Smith</a:t>
            </a:r>
          </a:p>
          <a:p>
            <a:r>
              <a:rPr lang="en-US" altLang="en-US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State University of New York at Buffalo</a:t>
            </a:r>
          </a:p>
          <a:p>
            <a:r>
              <a:rPr lang="en-US" altLang="en-US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http</a:t>
            </a:r>
            <a:r>
              <a:rPr lang="en-US" altLang="en-US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://ontology.buffalo.edu</a:t>
            </a:r>
          </a:p>
          <a:p>
            <a:endParaRPr lang="en-US" altLang="en-US" sz="4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748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smtClean="0">
                <a:latin typeface="Arial" charset="0"/>
                <a:ea typeface="ＭＳ Ｐゴシック" pitchFamily="34" charset="-128"/>
              </a:rPr>
              <a:t>IAO and BFO</a:t>
            </a:r>
          </a:p>
        </p:txBody>
      </p:sp>
      <p:grpSp>
        <p:nvGrpSpPr>
          <p:cNvPr id="2" name="Canvas 28"/>
          <p:cNvGrpSpPr>
            <a:grpSpLocks/>
          </p:cNvGrpSpPr>
          <p:nvPr/>
        </p:nvGrpSpPr>
        <p:grpSpPr bwMode="auto">
          <a:xfrm>
            <a:off x="533400" y="1600200"/>
            <a:ext cx="8153400" cy="4360863"/>
            <a:chOff x="0" y="0"/>
            <a:chExt cx="3171825" cy="1531620"/>
          </a:xfrm>
        </p:grpSpPr>
        <p:sp>
          <p:nvSpPr>
            <p:cNvPr id="145413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171825" cy="1531620"/>
            </a:xfrm>
            <a:prstGeom prst="rect">
              <a:avLst/>
            </a:prstGeom>
            <a:noFill/>
            <a:ln w="9525" algn="ctr">
              <a:solidFill>
                <a:srgbClr val="F2F2F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14" name="Rectangle 5"/>
            <p:cNvSpPr>
              <a:spLocks noChangeArrowheads="1"/>
            </p:cNvSpPr>
            <p:nvPr/>
          </p:nvSpPr>
          <p:spPr bwMode="auto">
            <a:xfrm>
              <a:off x="1166633" y="1500"/>
              <a:ext cx="820123" cy="68794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BFO: </a:t>
              </a:r>
              <a:b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</a:br>
              <a: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Generically Dependent Continuant</a:t>
              </a:r>
            </a:p>
          </p:txBody>
        </p:sp>
        <p:sp>
          <p:nvSpPr>
            <p:cNvPr id="145415" name="Rectangle 6"/>
            <p:cNvSpPr>
              <a:spLocks noChangeArrowheads="1"/>
            </p:cNvSpPr>
            <p:nvPr/>
          </p:nvSpPr>
          <p:spPr bwMode="auto">
            <a:xfrm>
              <a:off x="41601" y="9198"/>
              <a:ext cx="748621" cy="68786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BFO: Independent Continuant</a:t>
              </a:r>
              <a:endParaRPr lang="en-US" sz="4000">
                <a:solidFill>
                  <a:srgbClr val="000000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45416" name="Rectangle 7"/>
            <p:cNvSpPr>
              <a:spLocks noChangeArrowheads="1"/>
            </p:cNvSpPr>
            <p:nvPr/>
          </p:nvSpPr>
          <p:spPr bwMode="auto">
            <a:xfrm>
              <a:off x="2423903" y="3594"/>
              <a:ext cx="730096" cy="692143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BFO: Specifically Dependent Continuant</a:t>
              </a:r>
            </a:p>
          </p:txBody>
        </p:sp>
        <p:sp>
          <p:nvSpPr>
            <p:cNvPr id="145417" name="Rectangle 8"/>
            <p:cNvSpPr>
              <a:spLocks noChangeArrowheads="1"/>
            </p:cNvSpPr>
            <p:nvPr/>
          </p:nvSpPr>
          <p:spPr bwMode="auto">
            <a:xfrm>
              <a:off x="829699" y="875423"/>
              <a:ext cx="733421" cy="62001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lnSpc>
                  <a:spcPct val="115000"/>
                </a:lnSpc>
                <a:spcBef>
                  <a:spcPts val="700"/>
                </a:spcBef>
                <a:spcAft>
                  <a:spcPts val="100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Information Content Entity (ICE)</a:t>
              </a:r>
              <a:endParaRPr lang="en-US" sz="4000">
                <a:solidFill>
                  <a:srgbClr val="000000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45418" name="Rectangle 9"/>
            <p:cNvSpPr>
              <a:spLocks noChangeArrowheads="1"/>
            </p:cNvSpPr>
            <p:nvPr/>
          </p:nvSpPr>
          <p:spPr bwMode="auto">
            <a:xfrm>
              <a:off x="2405669" y="873624"/>
              <a:ext cx="766156" cy="62174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lnSpc>
                  <a:spcPct val="110000"/>
                </a:lnSpc>
                <a:spcBef>
                  <a:spcPts val="200"/>
                </a:spcBef>
                <a:spcAft>
                  <a:spcPts val="100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Information Quality Entity (Pattern) (IQE)</a:t>
              </a:r>
              <a:endParaRPr lang="en-US" sz="4000">
                <a:solidFill>
                  <a:srgbClr val="000000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145419" name="Rectangle 10"/>
            <p:cNvSpPr>
              <a:spLocks noChangeArrowheads="1"/>
            </p:cNvSpPr>
            <p:nvPr/>
          </p:nvSpPr>
          <p:spPr bwMode="auto">
            <a:xfrm>
              <a:off x="1613696" y="875322"/>
              <a:ext cx="749921" cy="620103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lnSpc>
                  <a:spcPct val="115000"/>
                </a:lnSpc>
                <a:spcBef>
                  <a:spcPts val="700"/>
                </a:spcBef>
                <a:spcAft>
                  <a:spcPts val="100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Information Structure Entity (ISE)</a:t>
              </a:r>
              <a:endParaRPr lang="en-US" sz="4000">
                <a:solidFill>
                  <a:srgbClr val="000000"/>
                </a:solidFill>
                <a:latin typeface="Arial" charset="0"/>
                <a:cs typeface="Times New Roman" pitchFamily="18" charset="0"/>
              </a:endParaRPr>
            </a:p>
          </p:txBody>
        </p:sp>
        <p:cxnSp>
          <p:nvCxnSpPr>
            <p:cNvPr id="145420" name="Straight Connector 11"/>
            <p:cNvCxnSpPr>
              <a:cxnSpLocks noChangeShapeType="1"/>
              <a:stCxn id="145414" idx="2"/>
              <a:endCxn id="145419" idx="0"/>
            </p:cNvCxnSpPr>
            <p:nvPr/>
          </p:nvCxnSpPr>
          <p:spPr bwMode="auto">
            <a:xfrm>
              <a:off x="1576695" y="689449"/>
              <a:ext cx="411962" cy="18587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5421" name="Straight Connector 12"/>
            <p:cNvCxnSpPr>
              <a:cxnSpLocks noChangeShapeType="1"/>
              <a:stCxn id="145414" idx="2"/>
              <a:endCxn id="145417" idx="0"/>
            </p:cNvCxnSpPr>
            <p:nvPr/>
          </p:nvCxnSpPr>
          <p:spPr bwMode="auto">
            <a:xfrm flipH="1">
              <a:off x="1196410" y="689449"/>
              <a:ext cx="380285" cy="18597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5422" name="Straight Connector 13"/>
            <p:cNvCxnSpPr>
              <a:cxnSpLocks noChangeShapeType="1"/>
              <a:stCxn id="145418" idx="0"/>
              <a:endCxn id="145416" idx="2"/>
            </p:cNvCxnSpPr>
            <p:nvPr/>
          </p:nvCxnSpPr>
          <p:spPr bwMode="auto">
            <a:xfrm flipV="1">
              <a:off x="2788747" y="695737"/>
              <a:ext cx="204" cy="1778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45423" name="Rectangle 14"/>
            <p:cNvSpPr>
              <a:spLocks noChangeArrowheads="1"/>
            </p:cNvSpPr>
            <p:nvPr/>
          </p:nvSpPr>
          <p:spPr bwMode="auto">
            <a:xfrm>
              <a:off x="47401" y="873624"/>
              <a:ext cx="731621" cy="62174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lnSpc>
                  <a:spcPct val="115000"/>
                </a:lnSpc>
                <a:spcBef>
                  <a:spcPts val="700"/>
                </a:spcBef>
                <a:spcAft>
                  <a:spcPts val="1000"/>
                </a:spcAft>
              </a:pPr>
              <a:r>
                <a:rPr lang="en-US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Information Bearing Entity (IBE)</a:t>
              </a:r>
              <a:endParaRPr lang="en-US" sz="4000">
                <a:solidFill>
                  <a:srgbClr val="000000"/>
                </a:solidFill>
                <a:latin typeface="Arial" charset="0"/>
                <a:cs typeface="Times New Roman" pitchFamily="18" charset="0"/>
              </a:endParaRPr>
            </a:p>
          </p:txBody>
        </p:sp>
        <p:cxnSp>
          <p:nvCxnSpPr>
            <p:cNvPr id="145424" name="Straight Connector 15"/>
            <p:cNvCxnSpPr>
              <a:cxnSpLocks noChangeShapeType="1"/>
              <a:stCxn id="145423" idx="0"/>
            </p:cNvCxnSpPr>
            <p:nvPr/>
          </p:nvCxnSpPr>
          <p:spPr bwMode="auto">
            <a:xfrm flipV="1">
              <a:off x="413212" y="689084"/>
              <a:ext cx="2700" cy="18454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45412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98F118-FDD0-438C-B7F6-5803350D3675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Information Content Entities (ICEs)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ICEs </a:t>
            </a:r>
            <a:r>
              <a:rPr lang="en-US" dirty="0"/>
              <a:t>are </a:t>
            </a:r>
            <a:r>
              <a:rPr lang="en-US" i="1" dirty="0"/>
              <a:t>about</a:t>
            </a:r>
            <a:r>
              <a:rPr lang="en-US" dirty="0"/>
              <a:t> something in reality (they have this something </a:t>
            </a:r>
            <a:r>
              <a:rPr lang="en-US" i="1" dirty="0"/>
              <a:t>as a subject</a:t>
            </a:r>
            <a:r>
              <a:rPr lang="en-US" dirty="0"/>
              <a:t>; they </a:t>
            </a:r>
            <a:r>
              <a:rPr lang="en-US" i="1" dirty="0"/>
              <a:t>represent</a:t>
            </a:r>
            <a:r>
              <a:rPr lang="en-US" dirty="0"/>
              <a:t>, or </a:t>
            </a:r>
            <a:r>
              <a:rPr lang="en-US" i="1" dirty="0"/>
              <a:t>mention</a:t>
            </a:r>
            <a:r>
              <a:rPr lang="en-US" dirty="0"/>
              <a:t> or </a:t>
            </a:r>
            <a:r>
              <a:rPr lang="en-US" i="1" dirty="0"/>
              <a:t>describe </a:t>
            </a:r>
            <a:r>
              <a:rPr lang="en-US" dirty="0"/>
              <a:t>this something; they </a:t>
            </a:r>
            <a:r>
              <a:rPr lang="en-US" i="1" dirty="0"/>
              <a:t>inform us about</a:t>
            </a:r>
            <a:r>
              <a:rPr lang="en-US" dirty="0"/>
              <a:t> this something).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i="1" dirty="0" err="1" smtClean="0"/>
              <a:t>Aboutness</a:t>
            </a:r>
            <a:r>
              <a:rPr lang="en-US" dirty="0" smtClean="0"/>
              <a:t> </a:t>
            </a:r>
            <a:r>
              <a:rPr lang="en-US" dirty="0"/>
              <a:t>may be identifiable from different perspectives. Thus one analyst may interpret a given ICE as being about the geography of a given encampment; another may view it as providing information about the morale of those encamped there.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126DF-646A-4289-9E70-BF75AC843232}" type="slidenum">
              <a:rPr lang="en-US" smtClean="0">
                <a:solidFill>
                  <a:srgbClr val="898989"/>
                </a:solidFill>
              </a:rPr>
              <a:pPr/>
              <a:t>21</a:t>
            </a:fld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Information Bearing Entities – IBEs</a:t>
            </a:r>
          </a:p>
        </p:txBody>
      </p:sp>
      <p:sp>
        <p:nvSpPr>
          <p:cNvPr id="14643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mtClean="0"/>
              <a:t>An IBE is a material entity that has been created to serve as a bearer of information. IBEs are either (1) self-sufficient material wholes, or (2) proper material parts of such wholes. </a:t>
            </a:r>
          </a:p>
          <a:p>
            <a:pPr eaLnBrk="1" hangingPunct="1"/>
            <a:r>
              <a:rPr lang="en-US" smtClean="0"/>
              <a:t>Examples under (1): a hard drive, a paper printout (e.g., a report)</a:t>
            </a:r>
          </a:p>
          <a:p>
            <a:pPr eaLnBrk="1" hangingPunct="1"/>
            <a:r>
              <a:rPr lang="en-US" smtClean="0"/>
              <a:t>Examples under (2): a specific sector on a hard drive, a single page of a paper printout. </a:t>
            </a: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B8D22C-C2D0-4A8C-88A6-E846AC711A7D}" type="slidenum">
              <a:rPr lang="en-US" smtClean="0">
                <a:solidFill>
                  <a:srgbClr val="898989"/>
                </a:solidFill>
              </a:rPr>
              <a:pPr/>
              <a:t>22</a:t>
            </a:fld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Quality Entities (IQEs)</a:t>
            </a:r>
          </a:p>
        </p:txBody>
      </p:sp>
      <p:sp>
        <p:nvSpPr>
          <p:cNvPr id="147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</a:t>
            </a:r>
            <a:r>
              <a:rPr lang="en-US" i="1" smtClean="0"/>
              <a:t> </a:t>
            </a:r>
            <a:r>
              <a:rPr lang="en-US" smtClean="0"/>
              <a:t>IQE is the pattern on an IBE in virtue of which it is a bearer of some information</a:t>
            </a:r>
          </a:p>
          <a:p>
            <a:pPr eaLnBrk="1" hangingPunct="1"/>
            <a:r>
              <a:rPr lang="en-US" smtClean="0"/>
              <a:t>An IQE exists in a given IBE because of a certain patterned arrangement for example of ink or other chemicals, or of electromagnetic excitations.</a:t>
            </a:r>
          </a:p>
          <a:p>
            <a:pPr eaLnBrk="1" hangingPunct="1"/>
            <a:r>
              <a:rPr lang="en-US" smtClean="0"/>
              <a:t>Every ICE is concretized by at least one IQE</a:t>
            </a: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89F816-90A4-4C85-85A9-C7BE47A4C493}" type="slidenum">
              <a:rPr lang="en-US" smtClean="0">
                <a:solidFill>
                  <a:srgbClr val="898989"/>
                </a:solidFill>
              </a:rPr>
              <a:pPr/>
              <a:t>23</a:t>
            </a:fld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>
          <a:xfrm>
            <a:off x="315913" y="228600"/>
            <a:ext cx="8382000" cy="1143000"/>
          </a:xfrm>
        </p:spPr>
        <p:txBody>
          <a:bodyPr/>
          <a:lstStyle/>
          <a:p>
            <a:pPr eaLnBrk="1" hangingPunct="1"/>
            <a:r>
              <a:rPr lang="en-US" smtClean="0"/>
              <a:t>Information Structure Entities (ISEs)</a:t>
            </a:r>
          </a:p>
        </p:txBody>
      </p:sp>
      <p:sp>
        <p:nvSpPr>
          <p:cNvPr id="148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Information Structure Entity </a:t>
            </a:r>
            <a:r>
              <a:rPr lang="en-US" smtClean="0"/>
              <a:t>(ISE) is a structural part of an ICE, for example an empty cell in a spread­sheet; or a blank Microsoft Word file. ISEs thus capture part of what is involved when we talk about the ‘format’ of an IA.</a:t>
            </a:r>
          </a:p>
          <a:p>
            <a:pPr eaLnBrk="1" hangingPunct="1"/>
            <a:endParaRPr lang="en-US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8740AC-AD73-43C0-A22E-2DBF83F46C63}" type="slidenum">
              <a:rPr lang="en-US" smtClean="0">
                <a:solidFill>
                  <a:srgbClr val="898989"/>
                </a:solidFill>
              </a:rPr>
              <a:pPr/>
              <a:t>24</a:t>
            </a:fld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41231"/>
                <a:gridCol w="2735385"/>
                <a:gridCol w="3002753"/>
                <a:gridCol w="1764632"/>
              </a:tblGrid>
              <a:tr h="469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IA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5373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IBE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ISE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ICE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9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MS Word file (.doc, .</a:t>
                      </a: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docx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Hard drive (magnetized sector)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MS Word format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Varies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9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KML file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Hard drive (magnetized sector)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KML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Map overlay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9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JPEG file (.jpg)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Hard drive (magnetized sector)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JPEG format 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Image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1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Email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file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Hard drive (magnetized sector)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Internet Message Format (e.g., RFC 5322 compliant)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Message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9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USMTF Message file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 specific government network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USMTF Format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Message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9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Passport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Paper document; (may include photographs, RFID tags)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ID formats, security marking formats …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Name, Personal data, Passport number,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Visas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9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Title Deed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Official paper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document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Varies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Varies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Report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Varies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Varies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Varies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1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Overlay Sheet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 e.g. Map Overlay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Sheet)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Acetate sheet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MIL-STD-2525 Symbols; FM 101-1-5 Operational Terms and Graphics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Map overlay</a:t>
                      </a:r>
                    </a:p>
                  </a:txBody>
                  <a:tcPr marL="36576" marR="15373" marT="7686" marB="768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058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CAF063-0A9C-4444-98C2-19059A00FC48}" type="slidenum">
              <a:rPr lang="en-US" smtClean="0">
                <a:solidFill>
                  <a:srgbClr val="898989"/>
                </a:solidFill>
              </a:rPr>
              <a:pPr/>
              <a:t>25</a:t>
            </a:fld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>
          <a:xfrm>
            <a:off x="457200" y="4763"/>
            <a:ext cx="8229600" cy="985837"/>
          </a:xfrm>
        </p:spPr>
        <p:txBody>
          <a:bodyPr/>
          <a:lstStyle/>
          <a:p>
            <a:pPr eaLnBrk="1" hangingPunct="1"/>
            <a:r>
              <a:rPr lang="en-US" smtClean="0"/>
              <a:t>IAO and BFO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BFO</a:t>
            </a:r>
            <a:r>
              <a:rPr lang="en-US" b="1" dirty="0"/>
              <a:t> </a:t>
            </a:r>
            <a:r>
              <a:rPr lang="en-US" i="1" dirty="0"/>
              <a:t>relations</a:t>
            </a:r>
            <a:r>
              <a:rPr lang="en-US" dirty="0"/>
              <a:t> between ICEs, ISEs, IQEs and IBEs can be set forth as follows: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/>
              <a:t>ICE </a:t>
            </a:r>
            <a:r>
              <a:rPr lang="en-US" i="1" dirty="0"/>
              <a:t>generically-depends-on</a:t>
            </a:r>
            <a:r>
              <a:rPr lang="en-US" dirty="0"/>
              <a:t> IBE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/>
              <a:t>ISE </a:t>
            </a:r>
            <a:r>
              <a:rPr lang="en-US" i="1" dirty="0"/>
              <a:t>generically-depends-on</a:t>
            </a:r>
            <a:r>
              <a:rPr lang="en-US" dirty="0"/>
              <a:t> IBE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/>
              <a:t>IQE </a:t>
            </a:r>
            <a:r>
              <a:rPr lang="en-US" i="1" dirty="0"/>
              <a:t>specifically-depends-on</a:t>
            </a:r>
            <a:r>
              <a:rPr lang="en-US" dirty="0"/>
              <a:t> IBE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/>
              <a:t>ICE </a:t>
            </a:r>
            <a:r>
              <a:rPr lang="en-US" i="1" dirty="0"/>
              <a:t>concretized-by </a:t>
            </a:r>
            <a:r>
              <a:rPr lang="en-US" dirty="0"/>
              <a:t>IQE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/>
              <a:t>ISE </a:t>
            </a:r>
            <a:r>
              <a:rPr lang="en-US" i="1" dirty="0"/>
              <a:t>concretized-by</a:t>
            </a:r>
            <a:r>
              <a:rPr lang="en-US" dirty="0"/>
              <a:t> IQE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IAO contains in addition relations which allow </a:t>
            </a:r>
            <a:r>
              <a:rPr lang="en-US" dirty="0" smtClean="0"/>
              <a:t>to </a:t>
            </a:r>
            <a:r>
              <a:rPr lang="en-US" dirty="0"/>
              <a:t>formulate metadata concerning attributes of IAs such as author, creation date, classification status, and so forth</a:t>
            </a: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E25DCC-3EC4-4DAD-9DBC-A5331CC15598}" type="slidenum">
              <a:rPr lang="en-US" smtClean="0">
                <a:solidFill>
                  <a:srgbClr val="898989"/>
                </a:solidFill>
              </a:rPr>
              <a:pPr/>
              <a:t>26</a:t>
            </a:fld>
            <a:endParaRPr lang="en-US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Recommendation 5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Recast RA/RM definitions to formal terminology language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Required to get SOA Ontology to Ontology Level or rigor.</a:t>
            </a:r>
            <a:endParaRPr lang="en-US" dirty="0" smtClean="0"/>
          </a:p>
          <a:p>
            <a:pPr marL="514350" indent="-514350"/>
            <a:r>
              <a:rPr lang="en-US" dirty="0" smtClean="0"/>
              <a:t>Required to make SOA Ontology machine readable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Ontology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dirty="0" smtClean="0"/>
              <a:t>Every term definition begins with and specializes an upper level term</a:t>
            </a:r>
          </a:p>
          <a:p>
            <a:r>
              <a:rPr lang="en-US" dirty="0" smtClean="0"/>
              <a:t>Service: An Independent Continuant that 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How do we build the OASIS SOA Ontology?</a:t>
            </a:r>
            <a:br>
              <a:rPr lang="en-US" sz="2800" dirty="0" smtClean="0"/>
            </a:br>
            <a:r>
              <a:rPr lang="en-US" sz="2800" dirty="0" smtClean="0"/>
              <a:t>My Recommendations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Determine order of priority: Reference Model (RM) or Reference Architecture (RA)</a:t>
            </a:r>
          </a:p>
          <a:p>
            <a:pPr marL="514350" indent="-514350">
              <a:buAutoNum type="arabicPeriod"/>
            </a:pPr>
            <a:r>
              <a:rPr lang="en-US" dirty="0" smtClean="0"/>
              <a:t>Adopt an Ontology Development Methodology</a:t>
            </a:r>
          </a:p>
          <a:p>
            <a:pPr marL="514350" indent="-514350">
              <a:buAutoNum type="arabicPeriod"/>
            </a:pPr>
            <a:r>
              <a:rPr lang="en-US" dirty="0" smtClean="0"/>
              <a:t>Adopt an Upper Ontology </a:t>
            </a:r>
          </a:p>
          <a:p>
            <a:pPr marL="514350" indent="-514350">
              <a:buAutoNum type="arabicPeriod"/>
            </a:pPr>
            <a:r>
              <a:rPr lang="en-US" dirty="0" smtClean="0"/>
              <a:t>Adopt a Middle Ontology</a:t>
            </a:r>
          </a:p>
          <a:p>
            <a:pPr marL="514350" indent="-514350">
              <a:buAutoNum type="arabicPeriod"/>
            </a:pPr>
            <a:r>
              <a:rPr lang="en-US" dirty="0" smtClean="0"/>
              <a:t>Recast RA/RM definitions to formal terminology language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Recommendation 1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 Determine that the order of priority is Reference Model (RM) first, then Reference Architecture (RA) second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Reference Model is more fundamental than Reference Architecture</a:t>
            </a:r>
            <a:endParaRPr lang="en-US" dirty="0" smtClean="0"/>
          </a:p>
          <a:p>
            <a:pPr marL="514350" indent="-514350"/>
            <a:r>
              <a:rPr lang="en-US" dirty="0" smtClean="0"/>
              <a:t>Reference Architecture classes need to derive from Reference Model classes.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Recommendation 2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 Adopt the Stanford Protégé , Ontology 101 Methodology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Protégé is the most widely used Ontology editor, the Protégé Methodology is well known and very good.</a:t>
            </a:r>
            <a:endParaRPr lang="en-US" dirty="0" smtClean="0"/>
          </a:p>
          <a:p>
            <a:pPr marL="514350" indent="-514350"/>
            <a:r>
              <a:rPr lang="en-US" dirty="0" smtClean="0"/>
              <a:t>most of the Protégé steps are already accomplished in the RM and RA 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Stanford Protégé - Ontology </a:t>
            </a:r>
            <a:r>
              <a:rPr lang="en-US" sz="2800" dirty="0" smtClean="0"/>
              <a:t>101 Methodology</a:t>
            </a:r>
            <a:br>
              <a:rPr lang="en-US" sz="2800" dirty="0" smtClean="0"/>
            </a:br>
            <a:r>
              <a:rPr lang="en-US" sz="2800" dirty="0" smtClean="0"/>
              <a:t>(http://</a:t>
            </a:r>
            <a:r>
              <a:rPr lang="en-US" sz="2800" dirty="0" smtClean="0"/>
              <a:t>protegewiki.stanford.edu/wiki/Ontology101)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581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Fundamental Rules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one correct </a:t>
            </a:r>
            <a:r>
              <a:rPr lang="en-US" dirty="0" smtClean="0"/>
              <a:t>way </a:t>
            </a:r>
            <a:r>
              <a:rPr lang="en-US" dirty="0" smtClean="0"/>
              <a:t>to model a </a:t>
            </a:r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Ontology </a:t>
            </a:r>
            <a:r>
              <a:rPr lang="en-US" dirty="0" smtClean="0"/>
              <a:t>development, an </a:t>
            </a:r>
            <a:r>
              <a:rPr lang="en-US" dirty="0" smtClean="0"/>
              <a:t>iterative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Ontology concepts – close to domain concepts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5105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Methodology </a:t>
            </a:r>
          </a:p>
          <a:p>
            <a:pPr>
              <a:buNone/>
            </a:pPr>
            <a:r>
              <a:rPr lang="en-US" sz="2400" dirty="0" smtClean="0"/>
              <a:t>Determine domain, scope </a:t>
            </a:r>
          </a:p>
          <a:p>
            <a:pPr>
              <a:buNone/>
            </a:pPr>
            <a:r>
              <a:rPr lang="en-US" sz="2400" dirty="0" smtClean="0"/>
              <a:t>Consider ontology reuse</a:t>
            </a:r>
          </a:p>
          <a:p>
            <a:pPr>
              <a:buNone/>
            </a:pPr>
            <a:r>
              <a:rPr lang="en-US" sz="2400" dirty="0" smtClean="0"/>
              <a:t>Enumerate important terms </a:t>
            </a:r>
          </a:p>
          <a:p>
            <a:pPr>
              <a:buNone/>
            </a:pPr>
            <a:r>
              <a:rPr lang="en-US" sz="2400" dirty="0" smtClean="0"/>
              <a:t>Define classes and hierarchy</a:t>
            </a:r>
          </a:p>
          <a:p>
            <a:pPr>
              <a:buNone/>
            </a:pPr>
            <a:r>
              <a:rPr lang="en-US" sz="2400" dirty="0" smtClean="0"/>
              <a:t>Define  class properties (slots)</a:t>
            </a:r>
          </a:p>
          <a:p>
            <a:pPr>
              <a:buNone/>
            </a:pPr>
            <a:r>
              <a:rPr lang="en-US" sz="2400" dirty="0" smtClean="0"/>
              <a:t>Define slot facets (constraints)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Recommendation 3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 Adopt the Basic Formal Ontology (BFO) from University of Buffalo as Upper Ontology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BFO is very good.</a:t>
            </a:r>
            <a:endParaRPr lang="en-US" dirty="0" smtClean="0"/>
          </a:p>
          <a:p>
            <a:pPr marL="514350" indent="-514350"/>
            <a:r>
              <a:rPr lang="en-US" dirty="0" smtClean="0"/>
              <a:t>BFO is the foundation of the Genome Ontology</a:t>
            </a:r>
          </a:p>
          <a:p>
            <a:pPr marL="514350" indent="-514350"/>
            <a:r>
              <a:rPr lang="en-US" dirty="0" smtClean="0"/>
              <a:t>BFO  is likely the most successful and widely used commercial, Upper Ontology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775B-ADBC-47FC-9C3E-FEE6F198C10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324600"/>
          </a:xfrm>
        </p:spPr>
        <p:txBody>
          <a:bodyPr/>
          <a:lstStyle/>
          <a:p>
            <a:pPr algn="l" eaLnBrk="1" hangingPunct="1"/>
            <a:r>
              <a:rPr lang="en-US" altLang="en-US" sz="4000" dirty="0" smtClean="0"/>
              <a:t>Gene Ontology, achieves “Unification of Biology” </a:t>
            </a:r>
            <a:r>
              <a:rPr lang="en-US" altLang="en-US" sz="2400" dirty="0" smtClean="0"/>
              <a:t>(nature)</a:t>
            </a:r>
            <a:br>
              <a:rPr lang="en-US" altLang="en-US" sz="24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Successful in overcoming problems of balkanization, especially for retrieval of data. </a:t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In large part due to Basic Formal Ontology (BFO) Upper Ontology</a:t>
            </a:r>
            <a:br>
              <a:rPr lang="en-US" altLang="en-US" sz="4000" dirty="0" smtClean="0"/>
            </a:br>
            <a:endParaRPr lang="en-US" altLang="en-US" sz="4000" dirty="0" smtClean="0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67C00-D143-4F33-B03A-79888E5D1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754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7463" y="1066800"/>
            <a:ext cx="9144001" cy="5410200"/>
          </a:xfrm>
        </p:spPr>
        <p:txBody>
          <a:bodyPr/>
          <a:lstStyle/>
          <a:p>
            <a:pPr lvl="1" eaLnBrk="1" hangingPunct="1"/>
            <a:r>
              <a:rPr lang="en-US" altLang="en-US" dirty="0" smtClean="0"/>
              <a:t>CHEBI: Chemical Entities of Biological Interest</a:t>
            </a:r>
          </a:p>
          <a:p>
            <a:pPr lvl="1" eaLnBrk="1" hangingPunct="1"/>
            <a:r>
              <a:rPr lang="en-US" altLang="en-US" dirty="0" smtClean="0"/>
              <a:t>GO: Gene Ontology</a:t>
            </a:r>
          </a:p>
          <a:p>
            <a:pPr lvl="1" eaLnBrk="1" hangingPunct="1"/>
            <a:r>
              <a:rPr lang="en-US" altLang="en-US" dirty="0" smtClean="0"/>
              <a:t>OBI: Ontology for Biomedical Investigations	</a:t>
            </a:r>
          </a:p>
          <a:p>
            <a:pPr lvl="1" eaLnBrk="1" hangingPunct="1"/>
            <a:r>
              <a:rPr lang="en-US" altLang="en-US" dirty="0" smtClean="0"/>
              <a:t>PATO: Phenotypic Quality Ontology</a:t>
            </a:r>
          </a:p>
          <a:p>
            <a:pPr lvl="1" eaLnBrk="1" hangingPunct="1"/>
            <a:r>
              <a:rPr lang="en-US" altLang="en-US" dirty="0" smtClean="0"/>
              <a:t>PO: Plant Ontology</a:t>
            </a:r>
          </a:p>
          <a:p>
            <a:pPr lvl="1" eaLnBrk="1" hangingPunct="1"/>
            <a:r>
              <a:rPr lang="en-US" altLang="en-US" dirty="0" smtClean="0"/>
              <a:t>PATO: Phenotypic Quality Ontology</a:t>
            </a:r>
          </a:p>
          <a:p>
            <a:pPr lvl="1" eaLnBrk="1" hangingPunct="1"/>
            <a:r>
              <a:rPr lang="en-US" altLang="en-US" dirty="0" smtClean="0"/>
              <a:t>PRO: Protein Ontology</a:t>
            </a:r>
          </a:p>
          <a:p>
            <a:pPr lvl="1" eaLnBrk="1" hangingPunct="1"/>
            <a:r>
              <a:rPr lang="en-US" altLang="en-US" dirty="0" smtClean="0"/>
              <a:t>XAO: </a:t>
            </a:r>
            <a:r>
              <a:rPr lang="en-US" altLang="en-US" dirty="0" err="1" smtClean="0"/>
              <a:t>Xenopus</a:t>
            </a:r>
            <a:r>
              <a:rPr lang="en-US" altLang="en-US" dirty="0" smtClean="0"/>
              <a:t> Anatomy Ontology</a:t>
            </a:r>
          </a:p>
          <a:p>
            <a:pPr lvl="1" eaLnBrk="1" hangingPunct="1"/>
            <a:r>
              <a:rPr lang="en-US" altLang="en-US" dirty="0" smtClean="0"/>
              <a:t>ZFA: </a:t>
            </a:r>
            <a:r>
              <a:rPr lang="en-US" altLang="en-US" dirty="0" err="1" smtClean="0"/>
              <a:t>Zebrafish</a:t>
            </a:r>
            <a:r>
              <a:rPr lang="en-US" altLang="en-US" dirty="0" smtClean="0"/>
              <a:t> Anatomy Ontology </a:t>
            </a:r>
          </a:p>
        </p:txBody>
      </p:sp>
      <p:sp>
        <p:nvSpPr>
          <p:cNvPr id="1904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/>
          <a:lstStyle/>
          <a:p>
            <a:pPr marL="342900" indent="-342900" eaLnBrk="1" hangingPunct="1"/>
            <a:r>
              <a:rPr lang="en-US" altLang="en-US" sz="3600" b="1" smtClean="0"/>
              <a:t>http://obofoundry.org</a:t>
            </a:r>
            <a:endParaRPr lang="en-US" altLang="en-US" b="1" smtClean="0"/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95326-D37F-49A6-9B4B-9085728A72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2" t="11876" r="40147" b="6249"/>
          <a:stretch/>
        </p:blipFill>
        <p:spPr bwMode="auto">
          <a:xfrm>
            <a:off x="15240" y="-1"/>
            <a:ext cx="9128760" cy="687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66360" y="6172200"/>
            <a:ext cx="32019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http://</a:t>
            </a:r>
            <a:r>
              <a:rPr lang="en-US" sz="2000" b="1" dirty="0" smtClean="0"/>
              <a:t>www.ifomis.org/bfo/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830847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DECOM_template6_06">
  <a:themeElements>
    <a:clrScheme name="RDECOM_template6_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DECOM_template6_06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RDECOM_template6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DECOM_template6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DECOM_template6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DECOM_template6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DECOM_template6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DECOM_template6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DECOM_template6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DECOM_template6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DECOM_template6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DECOM_template6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DECOM_template6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DECOM_template6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1201</Words>
  <Application>Microsoft Office PowerPoint</Application>
  <PresentationFormat>On-screen Show (4:3)</PresentationFormat>
  <Paragraphs>240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Office Theme</vt:lpstr>
      <vt:lpstr>RDECOM_template6_06</vt:lpstr>
      <vt:lpstr>2_Office Theme</vt:lpstr>
      <vt:lpstr>2_Default Design</vt:lpstr>
      <vt:lpstr>6_Office Theme</vt:lpstr>
      <vt:lpstr>1_Office Theme</vt:lpstr>
      <vt:lpstr>58_Default Design</vt:lpstr>
      <vt:lpstr>7_Office Theme</vt:lpstr>
      <vt:lpstr> DRAFT NOT FOR DISTRIBUTION 2/2/2015  OASIS SOA Ontology </vt:lpstr>
      <vt:lpstr> </vt:lpstr>
      <vt:lpstr> How do we build the OASIS SOA Ontology? My Recommendations </vt:lpstr>
      <vt:lpstr> Recommendation 1 </vt:lpstr>
      <vt:lpstr> Recommendation 2 </vt:lpstr>
      <vt:lpstr>Stanford Protégé - Ontology 101 Methodology (http://protegewiki.stanford.edu/wiki/Ontology101)</vt:lpstr>
      <vt:lpstr> Recommendation 3 </vt:lpstr>
      <vt:lpstr>Gene Ontology, achieves “Unification of Biology” (nature)  Successful in overcoming problems of balkanization, especially for retrieval of data.   In large part due to Basic Formal Ontology (BFO) Upper Ontology </vt:lpstr>
      <vt:lpstr>http://obofoundry.org</vt:lpstr>
      <vt:lpstr>Slide 10</vt:lpstr>
      <vt:lpstr>BFO </vt:lpstr>
      <vt:lpstr>BFO Three Fundamental Dichotomies</vt:lpstr>
      <vt:lpstr>3 kinds of (binary) relations</vt:lpstr>
      <vt:lpstr>Type-level relations presuppose the underlying instance-level relations</vt:lpstr>
      <vt:lpstr>Slide 15</vt:lpstr>
      <vt:lpstr> Recommendation 4 </vt:lpstr>
      <vt:lpstr>Coverage domain of IAO</vt:lpstr>
      <vt:lpstr>IAO</vt:lpstr>
      <vt:lpstr>Information artifact</vt:lpstr>
      <vt:lpstr>IAO and BFO</vt:lpstr>
      <vt:lpstr>Information Content Entities (ICEs)</vt:lpstr>
      <vt:lpstr>Information Bearing Entities – IBEs</vt:lpstr>
      <vt:lpstr>Information Quality Entities (IQEs)</vt:lpstr>
      <vt:lpstr>Information Structure Entities (ISEs)</vt:lpstr>
      <vt:lpstr>Slide 25</vt:lpstr>
      <vt:lpstr>IAO and BFO (cont.)</vt:lpstr>
      <vt:lpstr> Recommendation 5 </vt:lpstr>
      <vt:lpstr>Formal Ontology Definitions</vt:lpstr>
    </vt:vector>
  </TitlesOfParts>
  <Company>SUNY Campus Agreement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phismith</dc:creator>
  <cp:lastModifiedBy>William H. Sweet</cp:lastModifiedBy>
  <cp:revision>100</cp:revision>
  <dcterms:created xsi:type="dcterms:W3CDTF">2014-08-13T00:39:01Z</dcterms:created>
  <dcterms:modified xsi:type="dcterms:W3CDTF">2015-02-02T23:53:09Z</dcterms:modified>
</cp:coreProperties>
</file>