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charts/chart2.xml" ContentType="application/vnd.openxmlformats-officedocument.drawingml.chart+xml"/>
  <Override PartName="/ppt/tags/tag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18"/>
  </p:notesMasterIdLst>
  <p:handoutMasterIdLst>
    <p:handoutMasterId r:id="rId19"/>
  </p:handoutMasterIdLst>
  <p:sldIdLst>
    <p:sldId id="457" r:id="rId2"/>
    <p:sldId id="283" r:id="rId3"/>
    <p:sldId id="490" r:id="rId4"/>
    <p:sldId id="470" r:id="rId5"/>
    <p:sldId id="447" r:id="rId6"/>
    <p:sldId id="489" r:id="rId7"/>
    <p:sldId id="467" r:id="rId8"/>
    <p:sldId id="479" r:id="rId9"/>
    <p:sldId id="468" r:id="rId10"/>
    <p:sldId id="477" r:id="rId11"/>
    <p:sldId id="458" r:id="rId12"/>
    <p:sldId id="473" r:id="rId13"/>
    <p:sldId id="471" r:id="rId14"/>
    <p:sldId id="472" r:id="rId15"/>
    <p:sldId id="488" r:id="rId16"/>
    <p:sldId id="403" r:id="rId17"/>
  </p:sldIdLst>
  <p:sldSz cx="9144000" cy="6858000" type="screen4x3"/>
  <p:notesSz cx="6858000" cy="9144000"/>
  <p:defaultTextStyle>
    <a:defPPr>
      <a:defRPr lang="fr-FR"/>
    </a:defPPr>
    <a:lvl1pPr algn="l" rtl="0" fontAlgn="base">
      <a:spcBef>
        <a:spcPct val="0"/>
      </a:spcBef>
      <a:spcAft>
        <a:spcPct val="0"/>
      </a:spcAft>
      <a:defRPr sz="1400" kern="1200">
        <a:solidFill>
          <a:srgbClr val="323265"/>
        </a:solidFill>
        <a:latin typeface="Arial" charset="0"/>
        <a:ea typeface="+mn-ea"/>
        <a:cs typeface="Arial" charset="0"/>
      </a:defRPr>
    </a:lvl1pPr>
    <a:lvl2pPr marL="457200" algn="l" rtl="0" fontAlgn="base">
      <a:spcBef>
        <a:spcPct val="0"/>
      </a:spcBef>
      <a:spcAft>
        <a:spcPct val="0"/>
      </a:spcAft>
      <a:defRPr sz="1400" kern="1200">
        <a:solidFill>
          <a:srgbClr val="323265"/>
        </a:solidFill>
        <a:latin typeface="Arial" charset="0"/>
        <a:ea typeface="+mn-ea"/>
        <a:cs typeface="Arial" charset="0"/>
      </a:defRPr>
    </a:lvl2pPr>
    <a:lvl3pPr marL="914400" algn="l" rtl="0" fontAlgn="base">
      <a:spcBef>
        <a:spcPct val="0"/>
      </a:spcBef>
      <a:spcAft>
        <a:spcPct val="0"/>
      </a:spcAft>
      <a:defRPr sz="1400" kern="1200">
        <a:solidFill>
          <a:srgbClr val="323265"/>
        </a:solidFill>
        <a:latin typeface="Arial" charset="0"/>
        <a:ea typeface="+mn-ea"/>
        <a:cs typeface="Arial" charset="0"/>
      </a:defRPr>
    </a:lvl3pPr>
    <a:lvl4pPr marL="1371600" algn="l" rtl="0" fontAlgn="base">
      <a:spcBef>
        <a:spcPct val="0"/>
      </a:spcBef>
      <a:spcAft>
        <a:spcPct val="0"/>
      </a:spcAft>
      <a:defRPr sz="1400" kern="1200">
        <a:solidFill>
          <a:srgbClr val="323265"/>
        </a:solidFill>
        <a:latin typeface="Arial" charset="0"/>
        <a:ea typeface="+mn-ea"/>
        <a:cs typeface="Arial" charset="0"/>
      </a:defRPr>
    </a:lvl4pPr>
    <a:lvl5pPr marL="1828800" algn="l" rtl="0" fontAlgn="base">
      <a:spcBef>
        <a:spcPct val="0"/>
      </a:spcBef>
      <a:spcAft>
        <a:spcPct val="0"/>
      </a:spcAft>
      <a:defRPr sz="1400" kern="1200">
        <a:solidFill>
          <a:srgbClr val="323265"/>
        </a:solidFill>
        <a:latin typeface="Arial" charset="0"/>
        <a:ea typeface="+mn-ea"/>
        <a:cs typeface="Arial" charset="0"/>
      </a:defRPr>
    </a:lvl5pPr>
    <a:lvl6pPr marL="2286000" algn="l" defTabSz="914400" rtl="0" eaLnBrk="1" latinLnBrk="0" hangingPunct="1">
      <a:defRPr sz="1400" kern="1200">
        <a:solidFill>
          <a:srgbClr val="323265"/>
        </a:solidFill>
        <a:latin typeface="Arial" charset="0"/>
        <a:ea typeface="+mn-ea"/>
        <a:cs typeface="Arial" charset="0"/>
      </a:defRPr>
    </a:lvl6pPr>
    <a:lvl7pPr marL="2743200" algn="l" defTabSz="914400" rtl="0" eaLnBrk="1" latinLnBrk="0" hangingPunct="1">
      <a:defRPr sz="1400" kern="1200">
        <a:solidFill>
          <a:srgbClr val="323265"/>
        </a:solidFill>
        <a:latin typeface="Arial" charset="0"/>
        <a:ea typeface="+mn-ea"/>
        <a:cs typeface="Arial" charset="0"/>
      </a:defRPr>
    </a:lvl7pPr>
    <a:lvl8pPr marL="3200400" algn="l" defTabSz="914400" rtl="0" eaLnBrk="1" latinLnBrk="0" hangingPunct="1">
      <a:defRPr sz="1400" kern="1200">
        <a:solidFill>
          <a:srgbClr val="323265"/>
        </a:solidFill>
        <a:latin typeface="Arial" charset="0"/>
        <a:ea typeface="+mn-ea"/>
        <a:cs typeface="Arial" charset="0"/>
      </a:defRPr>
    </a:lvl8pPr>
    <a:lvl9pPr marL="3657600" algn="l" defTabSz="914400" rtl="0" eaLnBrk="1" latinLnBrk="0" hangingPunct="1">
      <a:defRPr sz="1400" kern="1200">
        <a:solidFill>
          <a:srgbClr val="323265"/>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ichard Moulds" initials="R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99FF99"/>
    <a:srgbClr val="33CC33"/>
    <a:srgbClr val="00FF00"/>
    <a:srgbClr val="323265"/>
    <a:srgbClr val="FF3300"/>
    <a:srgbClr val="FF7300"/>
    <a:srgbClr val="FF99CC"/>
    <a:srgbClr val="0066CC"/>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35" autoAdjust="0"/>
    <p:restoredTop sz="94261" autoAdjust="0"/>
  </p:normalViewPr>
  <p:slideViewPr>
    <p:cSldViewPr>
      <p:cViewPr>
        <p:scale>
          <a:sx n="70" d="100"/>
          <a:sy n="70" d="100"/>
        </p:scale>
        <p:origin x="-354" y="-12"/>
      </p:cViewPr>
      <p:guideLst>
        <p:guide orient="horz" pos="1104"/>
        <p:guide pos="5232"/>
      </p:guideLst>
    </p:cSldViewPr>
  </p:slideViewPr>
  <p:outlineViewPr>
    <p:cViewPr>
      <p:scale>
        <a:sx n="33" d="100"/>
        <a:sy n="33" d="100"/>
      </p:scale>
      <p:origin x="0" y="1638"/>
    </p:cViewPr>
  </p:outlineViewPr>
  <p:notesTextViewPr>
    <p:cViewPr>
      <p:scale>
        <a:sx n="1" d="1"/>
        <a:sy n="1" d="1"/>
      </p:scale>
      <p:origin x="0" y="0"/>
    </p:cViewPr>
  </p:notesTextViewPr>
  <p:sorterViewPr>
    <p:cViewPr>
      <p:scale>
        <a:sx n="120" d="100"/>
        <a:sy n="120" d="100"/>
      </p:scale>
      <p:origin x="0" y="198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ukcrn77\PMeadowcroft\My%20Documents\Downloads\RSA-2012-InteropResults-MASTER_v1.0d.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Pmeadowcroft\Desktop\EEMA%202012\RSA-2012-InteropResults-MASTER_v1.0d.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stacked"/>
        <c:varyColors val="0"/>
        <c:ser>
          <c:idx val="0"/>
          <c:order val="0"/>
          <c:tx>
            <c:strRef>
              <c:f>'Server Results'!$B$78</c:f>
              <c:strCache>
                <c:ptCount val="1"/>
                <c:pt idx="0">
                  <c:v>Total - V1.0</c:v>
                </c:pt>
              </c:strCache>
            </c:strRef>
          </c:tx>
          <c:invertIfNegative val="0"/>
          <c:cat>
            <c:strRef>
              <c:f>'Server Results'!$C$77:$I$77</c:f>
              <c:strCache>
                <c:ptCount val="7"/>
                <c:pt idx="0">
                  <c:v>Cryptsoft C</c:v>
                </c:pt>
                <c:pt idx="1">
                  <c:v>Cryptsoft J</c:v>
                </c:pt>
                <c:pt idx="2">
                  <c:v>IBM Development</c:v>
                </c:pt>
                <c:pt idx="3">
                  <c:v>IBM TKLM</c:v>
                </c:pt>
                <c:pt idx="4">
                  <c:v>Quintessence Labs</c:v>
                </c:pt>
                <c:pt idx="5">
                  <c:v>SafeNet</c:v>
                </c:pt>
                <c:pt idx="6">
                  <c:v>Thales</c:v>
                </c:pt>
              </c:strCache>
            </c:strRef>
          </c:cat>
          <c:val>
            <c:numRef>
              <c:f>'Server Results'!$C$78:$I$78</c:f>
              <c:numCache>
                <c:formatCode>General</c:formatCode>
                <c:ptCount val="7"/>
                <c:pt idx="0">
                  <c:v>23</c:v>
                </c:pt>
                <c:pt idx="1">
                  <c:v>24</c:v>
                </c:pt>
                <c:pt idx="2">
                  <c:v>24</c:v>
                </c:pt>
                <c:pt idx="3">
                  <c:v>7</c:v>
                </c:pt>
                <c:pt idx="4">
                  <c:v>6</c:v>
                </c:pt>
                <c:pt idx="5">
                  <c:v>3</c:v>
                </c:pt>
                <c:pt idx="6">
                  <c:v>23</c:v>
                </c:pt>
              </c:numCache>
            </c:numRef>
          </c:val>
        </c:ser>
        <c:ser>
          <c:idx val="1"/>
          <c:order val="1"/>
          <c:tx>
            <c:strRef>
              <c:f>'Server Results'!$B$79</c:f>
              <c:strCache>
                <c:ptCount val="1"/>
                <c:pt idx="0">
                  <c:v>Total - V1.1</c:v>
                </c:pt>
              </c:strCache>
            </c:strRef>
          </c:tx>
          <c:invertIfNegative val="0"/>
          <c:cat>
            <c:strRef>
              <c:f>'Server Results'!$C$77:$I$77</c:f>
              <c:strCache>
                <c:ptCount val="7"/>
                <c:pt idx="0">
                  <c:v>Cryptsoft C</c:v>
                </c:pt>
                <c:pt idx="1">
                  <c:v>Cryptsoft J</c:v>
                </c:pt>
                <c:pt idx="2">
                  <c:v>IBM Development</c:v>
                </c:pt>
                <c:pt idx="3">
                  <c:v>IBM TKLM</c:v>
                </c:pt>
                <c:pt idx="4">
                  <c:v>Quintessence Labs</c:v>
                </c:pt>
                <c:pt idx="5">
                  <c:v>SafeNet</c:v>
                </c:pt>
                <c:pt idx="6">
                  <c:v>Thales</c:v>
                </c:pt>
              </c:strCache>
            </c:strRef>
          </c:cat>
          <c:val>
            <c:numRef>
              <c:f>'Server Results'!$C$79:$I$79</c:f>
              <c:numCache>
                <c:formatCode>General</c:formatCode>
                <c:ptCount val="7"/>
                <c:pt idx="0">
                  <c:v>26</c:v>
                </c:pt>
                <c:pt idx="1">
                  <c:v>33</c:v>
                </c:pt>
                <c:pt idx="2">
                  <c:v>29</c:v>
                </c:pt>
                <c:pt idx="3">
                  <c:v>1</c:v>
                </c:pt>
                <c:pt idx="4">
                  <c:v>7</c:v>
                </c:pt>
                <c:pt idx="5">
                  <c:v>3</c:v>
                </c:pt>
                <c:pt idx="6">
                  <c:v>26</c:v>
                </c:pt>
              </c:numCache>
            </c:numRef>
          </c:val>
        </c:ser>
        <c:dLbls>
          <c:showLegendKey val="0"/>
          <c:showVal val="0"/>
          <c:showCatName val="0"/>
          <c:showSerName val="0"/>
          <c:showPercent val="0"/>
          <c:showBubbleSize val="0"/>
        </c:dLbls>
        <c:gapWidth val="150"/>
        <c:shape val="box"/>
        <c:axId val="148244736"/>
        <c:axId val="149993728"/>
        <c:axId val="0"/>
      </c:bar3DChart>
      <c:catAx>
        <c:axId val="148244736"/>
        <c:scaling>
          <c:orientation val="minMax"/>
        </c:scaling>
        <c:delete val="0"/>
        <c:axPos val="b"/>
        <c:numFmt formatCode="General" sourceLinked="1"/>
        <c:majorTickMark val="out"/>
        <c:minorTickMark val="none"/>
        <c:tickLblPos val="nextTo"/>
        <c:crossAx val="149993728"/>
        <c:crosses val="autoZero"/>
        <c:auto val="1"/>
        <c:lblAlgn val="ctr"/>
        <c:lblOffset val="100"/>
        <c:noMultiLvlLbl val="0"/>
      </c:catAx>
      <c:valAx>
        <c:axId val="149993728"/>
        <c:scaling>
          <c:orientation val="minMax"/>
        </c:scaling>
        <c:delete val="0"/>
        <c:axPos val="l"/>
        <c:majorGridlines/>
        <c:numFmt formatCode="General" sourceLinked="1"/>
        <c:majorTickMark val="out"/>
        <c:minorTickMark val="none"/>
        <c:tickLblPos val="nextTo"/>
        <c:crossAx val="148244736"/>
        <c:crosses val="autoZero"/>
        <c:crossBetween val="between"/>
      </c:valAx>
      <c:spPr>
        <a:noFill/>
        <a:ln w="25400">
          <a:noFill/>
        </a:ln>
      </c:spPr>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stacked"/>
        <c:varyColors val="0"/>
        <c:ser>
          <c:idx val="0"/>
          <c:order val="0"/>
          <c:tx>
            <c:strRef>
              <c:f>'Client Results'!$B$78</c:f>
              <c:strCache>
                <c:ptCount val="1"/>
                <c:pt idx="0">
                  <c:v>Total - V1.0</c:v>
                </c:pt>
              </c:strCache>
            </c:strRef>
          </c:tx>
          <c:invertIfNegative val="0"/>
          <c:cat>
            <c:strRef>
              <c:f>'Client Results'!$C$77:$I$77</c:f>
              <c:strCache>
                <c:ptCount val="7"/>
                <c:pt idx="0">
                  <c:v>Cryptsoft C</c:v>
                </c:pt>
                <c:pt idx="1">
                  <c:v>Cryptsoft J</c:v>
                </c:pt>
                <c:pt idx="2">
                  <c:v>IBM Development</c:v>
                </c:pt>
                <c:pt idx="3">
                  <c:v>NetApp</c:v>
                </c:pt>
                <c:pt idx="4">
                  <c:v>Quintessence Labs</c:v>
                </c:pt>
                <c:pt idx="5">
                  <c:v>SafeNet</c:v>
                </c:pt>
                <c:pt idx="6">
                  <c:v>Thales</c:v>
                </c:pt>
              </c:strCache>
            </c:strRef>
          </c:cat>
          <c:val>
            <c:numRef>
              <c:f>'Client Results'!$C$78:$I$78</c:f>
              <c:numCache>
                <c:formatCode>General</c:formatCode>
                <c:ptCount val="7"/>
                <c:pt idx="0">
                  <c:v>24</c:v>
                </c:pt>
                <c:pt idx="1">
                  <c:v>24</c:v>
                </c:pt>
                <c:pt idx="2">
                  <c:v>24</c:v>
                </c:pt>
                <c:pt idx="3">
                  <c:v>0</c:v>
                </c:pt>
                <c:pt idx="4">
                  <c:v>6</c:v>
                </c:pt>
                <c:pt idx="5">
                  <c:v>6</c:v>
                </c:pt>
                <c:pt idx="6">
                  <c:v>24</c:v>
                </c:pt>
              </c:numCache>
            </c:numRef>
          </c:val>
        </c:ser>
        <c:ser>
          <c:idx val="1"/>
          <c:order val="1"/>
          <c:tx>
            <c:strRef>
              <c:f>'Client Results'!$B$79</c:f>
              <c:strCache>
                <c:ptCount val="1"/>
                <c:pt idx="0">
                  <c:v>Total - V1.1</c:v>
                </c:pt>
              </c:strCache>
            </c:strRef>
          </c:tx>
          <c:invertIfNegative val="0"/>
          <c:cat>
            <c:strRef>
              <c:f>'Client Results'!$C$77:$I$77</c:f>
              <c:strCache>
                <c:ptCount val="7"/>
                <c:pt idx="0">
                  <c:v>Cryptsoft C</c:v>
                </c:pt>
                <c:pt idx="1">
                  <c:v>Cryptsoft J</c:v>
                </c:pt>
                <c:pt idx="2">
                  <c:v>IBM Development</c:v>
                </c:pt>
                <c:pt idx="3">
                  <c:v>NetApp</c:v>
                </c:pt>
                <c:pt idx="4">
                  <c:v>Quintessence Labs</c:v>
                </c:pt>
                <c:pt idx="5">
                  <c:v>SafeNet</c:v>
                </c:pt>
                <c:pt idx="6">
                  <c:v>Thales</c:v>
                </c:pt>
              </c:strCache>
            </c:strRef>
          </c:cat>
          <c:val>
            <c:numRef>
              <c:f>'Client Results'!$C$79:$I$79</c:f>
              <c:numCache>
                <c:formatCode>General</c:formatCode>
                <c:ptCount val="7"/>
                <c:pt idx="0">
                  <c:v>35</c:v>
                </c:pt>
                <c:pt idx="1">
                  <c:v>35</c:v>
                </c:pt>
                <c:pt idx="2">
                  <c:v>35</c:v>
                </c:pt>
                <c:pt idx="3">
                  <c:v>0</c:v>
                </c:pt>
                <c:pt idx="4">
                  <c:v>7</c:v>
                </c:pt>
                <c:pt idx="5">
                  <c:v>7</c:v>
                </c:pt>
                <c:pt idx="6">
                  <c:v>35</c:v>
                </c:pt>
              </c:numCache>
            </c:numRef>
          </c:val>
        </c:ser>
        <c:dLbls>
          <c:showLegendKey val="0"/>
          <c:showVal val="0"/>
          <c:showCatName val="0"/>
          <c:showSerName val="0"/>
          <c:showPercent val="0"/>
          <c:showBubbleSize val="0"/>
        </c:dLbls>
        <c:gapWidth val="150"/>
        <c:shape val="box"/>
        <c:axId val="113017600"/>
        <c:axId val="113019136"/>
        <c:axId val="0"/>
      </c:bar3DChart>
      <c:catAx>
        <c:axId val="113017600"/>
        <c:scaling>
          <c:orientation val="minMax"/>
        </c:scaling>
        <c:delete val="0"/>
        <c:axPos val="b"/>
        <c:numFmt formatCode="General" sourceLinked="1"/>
        <c:majorTickMark val="out"/>
        <c:minorTickMark val="none"/>
        <c:tickLblPos val="nextTo"/>
        <c:crossAx val="113019136"/>
        <c:crosses val="autoZero"/>
        <c:auto val="1"/>
        <c:lblAlgn val="ctr"/>
        <c:lblOffset val="100"/>
        <c:noMultiLvlLbl val="0"/>
      </c:catAx>
      <c:valAx>
        <c:axId val="113019136"/>
        <c:scaling>
          <c:orientation val="minMax"/>
        </c:scaling>
        <c:delete val="0"/>
        <c:axPos val="l"/>
        <c:majorGridlines/>
        <c:numFmt formatCode="General" sourceLinked="1"/>
        <c:majorTickMark val="out"/>
        <c:minorTickMark val="none"/>
        <c:tickLblPos val="nextTo"/>
        <c:crossAx val="113017600"/>
        <c:crosses val="autoZero"/>
        <c:crossBetween val="between"/>
      </c:valAx>
      <c:spPr>
        <a:noFill/>
        <a:ln w="25400">
          <a:noFill/>
        </a:ln>
      </c:spPr>
    </c:plotArea>
    <c:legend>
      <c:legendPos val="r"/>
      <c:layout/>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solidFill>
                  <a:srgbClr val="003366"/>
                </a:solidFill>
              </a:defRPr>
            </a:lvl1pPr>
          </a:lstStyle>
          <a:p>
            <a:pPr>
              <a:defRPr/>
            </a:pPr>
            <a:endParaRPr lang="fr-FR" dirty="0"/>
          </a:p>
        </p:txBody>
      </p:sp>
      <p:sp>
        <p:nvSpPr>
          <p:cNvPr id="3481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solidFill>
                  <a:srgbClr val="003366"/>
                </a:solidFill>
              </a:defRPr>
            </a:lvl1pPr>
          </a:lstStyle>
          <a:p>
            <a:pPr>
              <a:defRPr/>
            </a:pPr>
            <a:endParaRPr lang="fr-FR" dirty="0"/>
          </a:p>
        </p:txBody>
      </p:sp>
      <p:sp>
        <p:nvSpPr>
          <p:cNvPr id="3482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solidFill>
                  <a:srgbClr val="003366"/>
                </a:solidFill>
              </a:defRPr>
            </a:lvl1pPr>
          </a:lstStyle>
          <a:p>
            <a:pPr>
              <a:defRPr/>
            </a:pPr>
            <a:endParaRPr lang="fr-FR" dirty="0"/>
          </a:p>
        </p:txBody>
      </p:sp>
      <p:sp>
        <p:nvSpPr>
          <p:cNvPr id="3482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solidFill>
                  <a:srgbClr val="003366"/>
                </a:solidFill>
              </a:defRPr>
            </a:lvl1pPr>
          </a:lstStyle>
          <a:p>
            <a:pPr>
              <a:defRPr/>
            </a:pPr>
            <a:fld id="{047C9CCD-C9D0-4951-879A-6E05D72BAFD4}" type="slidenum">
              <a:rPr lang="fr-FR"/>
              <a:pPr>
                <a:defRPr/>
              </a:pPr>
              <a:t>‹#›</a:t>
            </a:fld>
            <a:endParaRPr lang="fr-FR" dirty="0"/>
          </a:p>
        </p:txBody>
      </p:sp>
    </p:spTree>
    <p:extLst>
      <p:ext uri="{BB962C8B-B14F-4D97-AF65-F5344CB8AC3E}">
        <p14:creationId xmlns:p14="http://schemas.microsoft.com/office/powerpoint/2010/main" val="895961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5" name="Rectangle 3"/>
          <p:cNvSpPr>
            <a:spLocks noGrp="1" noChangeArrowheads="1"/>
          </p:cNvSpPr>
          <p:nvPr>
            <p:ph type="dt" idx="1"/>
          </p:nvPr>
        </p:nvSpPr>
        <p:spPr bwMode="auto">
          <a:xfrm>
            <a:off x="3886200" y="8839200"/>
            <a:ext cx="2971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200">
                <a:solidFill>
                  <a:srgbClr val="003366"/>
                </a:solidFill>
              </a:defRPr>
            </a:lvl1pPr>
          </a:lstStyle>
          <a:p>
            <a:pPr>
              <a:defRPr/>
            </a:pPr>
            <a:endParaRPr lang="fr-FR" dirty="0"/>
          </a:p>
        </p:txBody>
      </p:sp>
      <p:sp>
        <p:nvSpPr>
          <p:cNvPr id="28678" name="Rectangle 6"/>
          <p:cNvSpPr>
            <a:spLocks noGrp="1" noChangeArrowheads="1"/>
          </p:cNvSpPr>
          <p:nvPr>
            <p:ph type="ftr" sz="quarter" idx="4"/>
          </p:nvPr>
        </p:nvSpPr>
        <p:spPr bwMode="auto">
          <a:xfrm>
            <a:off x="0" y="8839200"/>
            <a:ext cx="29718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0" hangingPunct="0">
              <a:defRPr sz="1200">
                <a:solidFill>
                  <a:srgbClr val="003366"/>
                </a:solidFill>
              </a:defRPr>
            </a:lvl1pPr>
          </a:lstStyle>
          <a:p>
            <a:pPr>
              <a:defRPr/>
            </a:pPr>
            <a:endParaRPr lang="fr-FR" dirty="0"/>
          </a:p>
        </p:txBody>
      </p:sp>
      <p:sp>
        <p:nvSpPr>
          <p:cNvPr id="17412" name="Rectangle 4"/>
          <p:cNvSpPr>
            <a:spLocks noGrp="1" noRot="1" noChangeAspect="1" noChangeArrowheads="1" noTextEdit="1"/>
          </p:cNvSpPr>
          <p:nvPr>
            <p:ph type="sldImg" idx="2"/>
          </p:nvPr>
        </p:nvSpPr>
        <p:spPr bwMode="auto">
          <a:xfrm>
            <a:off x="685800" y="228600"/>
            <a:ext cx="5476875" cy="4108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54" name="Rectangle 14"/>
          <p:cNvSpPr>
            <a:spLocks noGrp="1" noChangeArrowheads="1"/>
          </p:cNvSpPr>
          <p:nvPr>
            <p:ph type="body" sz="quarter" idx="3"/>
          </p:nvPr>
        </p:nvSpPr>
        <p:spPr bwMode="auto">
          <a:xfrm>
            <a:off x="685800" y="4481513"/>
            <a:ext cx="5476875" cy="4205287"/>
          </a:xfrm>
          <a:prstGeom prst="rect">
            <a:avLst/>
          </a:prstGeom>
          <a:noFill/>
          <a:ln w="12700" algn="ctr">
            <a:solidFill>
              <a:srgbClr val="000000"/>
            </a:solidFill>
            <a:miter lim="800000"/>
            <a:headEnd/>
            <a:tailEnd/>
          </a:ln>
          <a:effectLst/>
        </p:spPr>
        <p:txBody>
          <a:bodyPr vert="horz" wrap="square" lIns="72000" tIns="72000" rIns="72000" bIns="72000" numCol="1" anchor="t" anchorCtr="0" compatLnSpc="1">
            <a:prstTxWarp prst="textNoShape">
              <a:avLst/>
            </a:prstTxWarp>
          </a:bodyPr>
          <a:lstStyle/>
          <a:p>
            <a:pPr lvl="0"/>
            <a:r>
              <a:rPr lang="fr-FR" noProof="0" smtClean="0"/>
              <a:t>Titre</a:t>
            </a:r>
          </a:p>
          <a:p>
            <a:pPr lvl="1"/>
            <a:r>
              <a:rPr lang="fr-FR" noProof="0" smtClean="0"/>
              <a:t>Niveau 1</a:t>
            </a:r>
          </a:p>
          <a:p>
            <a:pPr lvl="2"/>
            <a:r>
              <a:rPr lang="fr-FR" noProof="0" smtClean="0"/>
              <a:t>Niveau 2</a:t>
            </a:r>
          </a:p>
          <a:p>
            <a:pPr lvl="3"/>
            <a:r>
              <a:rPr lang="fr-FR" noProof="0" smtClean="0"/>
              <a:t>Niveau 3</a:t>
            </a:r>
          </a:p>
        </p:txBody>
      </p:sp>
    </p:spTree>
    <p:extLst>
      <p:ext uri="{BB962C8B-B14F-4D97-AF65-F5344CB8AC3E}">
        <p14:creationId xmlns:p14="http://schemas.microsoft.com/office/powerpoint/2010/main" val="3398865513"/>
      </p:ext>
    </p:extLst>
  </p:cSld>
  <p:clrMap bg1="lt1" tx1="dk1" bg2="lt2" tx2="dk2" accent1="accent1" accent2="accent2" accent3="accent3" accent4="accent4" accent5="accent5" accent6="accent6" hlink="hlink" folHlink="folHlink"/>
  <p:notesStyle>
    <a:lvl1pPr indent="3175" algn="l" rtl="0" eaLnBrk="0" fontAlgn="base" hangingPunct="0">
      <a:spcBef>
        <a:spcPct val="30000"/>
      </a:spcBef>
      <a:spcAft>
        <a:spcPct val="40000"/>
      </a:spcAft>
      <a:buClr>
        <a:srgbClr val="33CC33"/>
      </a:buClr>
      <a:buSzPct val="80000"/>
      <a:buFont typeface="Wingdings" pitchFamily="2" charset="2"/>
      <a:tabLst>
        <a:tab pos="476250" algn="l"/>
      </a:tabLst>
      <a:defRPr sz="1200" b="1" kern="1200">
        <a:solidFill>
          <a:srgbClr val="336699"/>
        </a:solidFill>
        <a:latin typeface="Arial" charset="0"/>
        <a:ea typeface="+mn-ea"/>
        <a:cs typeface="Arial" charset="0"/>
      </a:defRPr>
    </a:lvl1pPr>
    <a:lvl2pPr marL="382588" indent="-188913" algn="l" rtl="0" eaLnBrk="0" fontAlgn="base" hangingPunct="0">
      <a:spcBef>
        <a:spcPct val="15000"/>
      </a:spcBef>
      <a:spcAft>
        <a:spcPct val="0"/>
      </a:spcAft>
      <a:buClr>
        <a:srgbClr val="66FF66"/>
      </a:buClr>
      <a:buSzPct val="80000"/>
      <a:buFont typeface="Wingdings" pitchFamily="2" charset="2"/>
      <a:buChar char="£"/>
      <a:tabLst>
        <a:tab pos="476250" algn="l"/>
      </a:tabLst>
      <a:defRPr sz="1000" kern="1200">
        <a:solidFill>
          <a:srgbClr val="336699"/>
        </a:solidFill>
        <a:latin typeface="Arial" charset="0"/>
        <a:ea typeface="+mn-ea"/>
        <a:cs typeface="Arial" charset="0"/>
      </a:defRPr>
    </a:lvl2pPr>
    <a:lvl3pPr marL="712788" indent="-139700" algn="l" rtl="0" eaLnBrk="0" fontAlgn="base" hangingPunct="0">
      <a:spcBef>
        <a:spcPct val="20000"/>
      </a:spcBef>
      <a:spcAft>
        <a:spcPct val="0"/>
      </a:spcAft>
      <a:buClr>
        <a:schemeClr val="bg2"/>
      </a:buClr>
      <a:buFont typeface="Wingdings" pitchFamily="2" charset="2"/>
      <a:buChar char="w"/>
      <a:tabLst>
        <a:tab pos="476250" algn="l"/>
      </a:tabLst>
      <a:defRPr sz="900" kern="1200">
        <a:solidFill>
          <a:srgbClr val="336699"/>
        </a:solidFill>
        <a:latin typeface="Arial" charset="0"/>
        <a:ea typeface="+mn-ea"/>
        <a:cs typeface="Arial" charset="0"/>
      </a:defRPr>
    </a:lvl3pPr>
    <a:lvl4pPr marL="1044575" indent="-141288" algn="l" rtl="0" eaLnBrk="0" fontAlgn="base" hangingPunct="0">
      <a:spcBef>
        <a:spcPct val="20000"/>
      </a:spcBef>
      <a:spcAft>
        <a:spcPct val="0"/>
      </a:spcAft>
      <a:buClr>
        <a:srgbClr val="336699"/>
      </a:buClr>
      <a:buSzPct val="80000"/>
      <a:buFont typeface="Wingdings" pitchFamily="2" charset="2"/>
      <a:buChar char="£"/>
      <a:tabLst>
        <a:tab pos="476250" algn="l"/>
      </a:tabLst>
      <a:defRPr sz="800" kern="1200">
        <a:solidFill>
          <a:srgbClr val="336699"/>
        </a:solidFill>
        <a:latin typeface="Arial" charset="0"/>
        <a:ea typeface="+mn-ea"/>
        <a:cs typeface="Arial" charset="0"/>
      </a:defRPr>
    </a:lvl4pPr>
    <a:lvl5pPr marL="2057400" indent="-228600" algn="l" rtl="0" eaLnBrk="0" fontAlgn="base" hangingPunct="0">
      <a:spcBef>
        <a:spcPct val="30000"/>
      </a:spcBef>
      <a:spcAft>
        <a:spcPct val="0"/>
      </a:spcAft>
      <a:tabLst>
        <a:tab pos="476250" algn="l"/>
      </a:tabLs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90348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KMIP clients remain “islands of trust” and are only KMIP compliant if they enforce the usage policy that was provided when a key was delivered via KMIP. </a:t>
            </a:r>
          </a:p>
          <a:p>
            <a:endParaRPr lang="en-GB" dirty="0" smtClean="0"/>
          </a:p>
          <a:p>
            <a:r>
              <a:rPr lang="en-GB" dirty="0" smtClean="0"/>
              <a:t>Secure / certified endpoints such as HSMs are still required!  </a:t>
            </a:r>
          </a:p>
          <a:p>
            <a:endParaRPr lang="en-GB" dirty="0" smtClean="0"/>
          </a:p>
          <a:p>
            <a:r>
              <a:rPr lang="en-GB" dirty="0" smtClean="0"/>
              <a:t>Key managers also have the potential to become honey pots for attackers and therefore need to be appropriately hardened and certified.</a:t>
            </a:r>
          </a:p>
          <a:p>
            <a:endParaRPr lang="en-GB" dirty="0" smtClean="0"/>
          </a:p>
          <a:p>
            <a:r>
              <a:rPr lang="en-GB" dirty="0" smtClean="0"/>
              <a:t>It’s entirely possible for servers and clients to use KMIP as a transport for delivering opaque / proprietary secret objects so buyers need to look beyond the simple KMIP checkbox when determining whether a solution will really be interoperable.</a:t>
            </a:r>
            <a:endParaRPr lang="en-GB" dirty="0"/>
          </a:p>
        </p:txBody>
      </p:sp>
    </p:spTree>
    <p:extLst>
      <p:ext uri="{BB962C8B-B14F-4D97-AF65-F5344CB8AC3E}">
        <p14:creationId xmlns:p14="http://schemas.microsoft.com/office/powerpoint/2010/main" val="836563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xfrm>
            <a:off x="3884852" y="8685862"/>
            <a:ext cx="2971593" cy="4565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67" tIns="44934" rIns="89867" bIns="44934"/>
          <a:lstStyle>
            <a:lvl1pPr>
              <a:defRPr sz="1200">
                <a:solidFill>
                  <a:schemeClr val="tx1"/>
                </a:solidFill>
                <a:latin typeface="Arial" charset="0"/>
              </a:defRPr>
            </a:lvl1pPr>
            <a:lvl2pPr marL="730171" indent="-280835">
              <a:defRPr sz="1200">
                <a:solidFill>
                  <a:schemeClr val="tx1"/>
                </a:solidFill>
                <a:latin typeface="Arial" charset="0"/>
              </a:defRPr>
            </a:lvl2pPr>
            <a:lvl3pPr marL="1123340" indent="-224668">
              <a:defRPr sz="1200">
                <a:solidFill>
                  <a:schemeClr val="tx1"/>
                </a:solidFill>
                <a:latin typeface="Arial" charset="0"/>
              </a:defRPr>
            </a:lvl3pPr>
            <a:lvl4pPr marL="1572677" indent="-224668">
              <a:defRPr sz="1200">
                <a:solidFill>
                  <a:schemeClr val="tx1"/>
                </a:solidFill>
                <a:latin typeface="Arial" charset="0"/>
              </a:defRPr>
            </a:lvl4pPr>
            <a:lvl5pPr marL="2022013" indent="-224668">
              <a:defRPr sz="1200">
                <a:solidFill>
                  <a:schemeClr val="tx1"/>
                </a:solidFill>
                <a:latin typeface="Arial" charset="0"/>
              </a:defRPr>
            </a:lvl5pPr>
            <a:lvl6pPr marL="2471349" indent="-224668" eaLnBrk="0" fontAlgn="base" hangingPunct="0">
              <a:spcBef>
                <a:spcPct val="50000"/>
              </a:spcBef>
              <a:spcAft>
                <a:spcPct val="0"/>
              </a:spcAft>
              <a:defRPr sz="1200">
                <a:solidFill>
                  <a:schemeClr val="tx1"/>
                </a:solidFill>
                <a:latin typeface="Arial" charset="0"/>
              </a:defRPr>
            </a:lvl6pPr>
            <a:lvl7pPr marL="2920685" indent="-224668" eaLnBrk="0" fontAlgn="base" hangingPunct="0">
              <a:spcBef>
                <a:spcPct val="50000"/>
              </a:spcBef>
              <a:spcAft>
                <a:spcPct val="0"/>
              </a:spcAft>
              <a:defRPr sz="1200">
                <a:solidFill>
                  <a:schemeClr val="tx1"/>
                </a:solidFill>
                <a:latin typeface="Arial" charset="0"/>
              </a:defRPr>
            </a:lvl7pPr>
            <a:lvl8pPr marL="3370021" indent="-224668" eaLnBrk="0" fontAlgn="base" hangingPunct="0">
              <a:spcBef>
                <a:spcPct val="50000"/>
              </a:spcBef>
              <a:spcAft>
                <a:spcPct val="0"/>
              </a:spcAft>
              <a:defRPr sz="1200">
                <a:solidFill>
                  <a:schemeClr val="tx1"/>
                </a:solidFill>
                <a:latin typeface="Arial" charset="0"/>
              </a:defRPr>
            </a:lvl8pPr>
            <a:lvl9pPr marL="3819357" indent="-224668" eaLnBrk="0" fontAlgn="base" hangingPunct="0">
              <a:spcBef>
                <a:spcPct val="50000"/>
              </a:spcBef>
              <a:spcAft>
                <a:spcPct val="0"/>
              </a:spcAft>
              <a:defRPr sz="1200">
                <a:solidFill>
                  <a:schemeClr val="tx1"/>
                </a:solidFill>
                <a:latin typeface="Arial" charset="0"/>
              </a:defRPr>
            </a:lvl9pPr>
          </a:lstStyle>
          <a:p>
            <a:fld id="{54792424-FF3D-47D8-B408-22D820F465E3}" type="slidenum">
              <a:rPr lang="en-US" smtClean="0"/>
              <a:pPr/>
              <a:t>15</a:t>
            </a:fld>
            <a:endParaRPr 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71E7EAF9-B9E3-4FA5-80CB-D97C56DC6C01}" type="slidenum">
              <a:rPr lang="en-US" smtClean="0"/>
              <a:pPr/>
              <a:t>16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xfrm>
            <a:off x="3884852" y="8685862"/>
            <a:ext cx="2971593" cy="4565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867" tIns="44934" rIns="89867" bIns="44934"/>
          <a:lstStyle>
            <a:lvl1pPr>
              <a:defRPr sz="1200">
                <a:solidFill>
                  <a:schemeClr val="tx1"/>
                </a:solidFill>
                <a:latin typeface="Arial" charset="0"/>
              </a:defRPr>
            </a:lvl1pPr>
            <a:lvl2pPr marL="730171" indent="-280835">
              <a:defRPr sz="1200">
                <a:solidFill>
                  <a:schemeClr val="tx1"/>
                </a:solidFill>
                <a:latin typeface="Arial" charset="0"/>
              </a:defRPr>
            </a:lvl2pPr>
            <a:lvl3pPr marL="1123340" indent="-224668">
              <a:defRPr sz="1200">
                <a:solidFill>
                  <a:schemeClr val="tx1"/>
                </a:solidFill>
                <a:latin typeface="Arial" charset="0"/>
              </a:defRPr>
            </a:lvl3pPr>
            <a:lvl4pPr marL="1572677" indent="-224668">
              <a:defRPr sz="1200">
                <a:solidFill>
                  <a:schemeClr val="tx1"/>
                </a:solidFill>
                <a:latin typeface="Arial" charset="0"/>
              </a:defRPr>
            </a:lvl4pPr>
            <a:lvl5pPr marL="2022013" indent="-224668">
              <a:defRPr sz="1200">
                <a:solidFill>
                  <a:schemeClr val="tx1"/>
                </a:solidFill>
                <a:latin typeface="Arial" charset="0"/>
              </a:defRPr>
            </a:lvl5pPr>
            <a:lvl6pPr marL="2471349" indent="-224668" eaLnBrk="0" fontAlgn="base" hangingPunct="0">
              <a:spcBef>
                <a:spcPct val="50000"/>
              </a:spcBef>
              <a:spcAft>
                <a:spcPct val="0"/>
              </a:spcAft>
              <a:defRPr sz="1200">
                <a:solidFill>
                  <a:schemeClr val="tx1"/>
                </a:solidFill>
                <a:latin typeface="Arial" charset="0"/>
              </a:defRPr>
            </a:lvl6pPr>
            <a:lvl7pPr marL="2920685" indent="-224668" eaLnBrk="0" fontAlgn="base" hangingPunct="0">
              <a:spcBef>
                <a:spcPct val="50000"/>
              </a:spcBef>
              <a:spcAft>
                <a:spcPct val="0"/>
              </a:spcAft>
              <a:defRPr sz="1200">
                <a:solidFill>
                  <a:schemeClr val="tx1"/>
                </a:solidFill>
                <a:latin typeface="Arial" charset="0"/>
              </a:defRPr>
            </a:lvl7pPr>
            <a:lvl8pPr marL="3370021" indent="-224668" eaLnBrk="0" fontAlgn="base" hangingPunct="0">
              <a:spcBef>
                <a:spcPct val="50000"/>
              </a:spcBef>
              <a:spcAft>
                <a:spcPct val="0"/>
              </a:spcAft>
              <a:defRPr sz="1200">
                <a:solidFill>
                  <a:schemeClr val="tx1"/>
                </a:solidFill>
                <a:latin typeface="Arial" charset="0"/>
              </a:defRPr>
            </a:lvl8pPr>
            <a:lvl9pPr marL="3819357" indent="-224668" eaLnBrk="0" fontAlgn="base" hangingPunct="0">
              <a:spcBef>
                <a:spcPct val="50000"/>
              </a:spcBef>
              <a:spcAft>
                <a:spcPct val="0"/>
              </a:spcAft>
              <a:defRPr sz="1200">
                <a:solidFill>
                  <a:schemeClr val="tx1"/>
                </a:solidFill>
                <a:latin typeface="Arial" charset="0"/>
              </a:defRPr>
            </a:lvl9pPr>
          </a:lstStyle>
          <a:p>
            <a:fld id="{6B090959-ADCC-4583-9168-B685CB25EB95}" type="slidenum">
              <a:rPr lang="en-US" smtClean="0"/>
              <a:pPr/>
              <a:t>3</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Encryption </a:t>
            </a:r>
            <a:r>
              <a:rPr lang="en-US" dirty="0" smtClean="0"/>
              <a:t>is the</a:t>
            </a:r>
            <a:r>
              <a:rPr lang="en-US" baseline="0" dirty="0" smtClean="0"/>
              <a:t> same wherever it is done</a:t>
            </a:r>
          </a:p>
          <a:p>
            <a:endParaRPr lang="en-US" baseline="0" dirty="0" smtClean="0"/>
          </a:p>
          <a:p>
            <a:r>
              <a:rPr lang="en-US" baseline="0" dirty="0" smtClean="0"/>
              <a:t>The process is not the basis of security – needs to be implemented correctly but isn’t secret or user specific</a:t>
            </a:r>
            <a:endParaRPr lang="en-US" dirty="0"/>
          </a:p>
        </p:txBody>
      </p:sp>
    </p:spTree>
    <p:extLst>
      <p:ext uri="{BB962C8B-B14F-4D97-AF65-F5344CB8AC3E}">
        <p14:creationId xmlns:p14="http://schemas.microsoft.com/office/powerpoint/2010/main" val="79239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dirty="0" smtClean="0">
                <a:latin typeface="Arial" pitchFamily="34" charset="0"/>
                <a:cs typeface="Arial" pitchFamily="34" charset="0"/>
              </a:rPr>
              <a:t>While encryption is the way to protect data – </a:t>
            </a:r>
            <a:r>
              <a:rPr lang="en-US" dirty="0" smtClean="0">
                <a:latin typeface="Arial" pitchFamily="34" charset="0"/>
                <a:cs typeface="Arial" pitchFamily="34" charset="0"/>
              </a:rPr>
              <a:t>Key Management </a:t>
            </a:r>
            <a:r>
              <a:rPr lang="en-US" dirty="0" smtClean="0">
                <a:latin typeface="Arial" pitchFamily="34" charset="0"/>
                <a:cs typeface="Arial" pitchFamily="34" charset="0"/>
              </a:rPr>
              <a:t>emerges</a:t>
            </a:r>
            <a:r>
              <a:rPr lang="en-US" baseline="0" dirty="0" smtClean="0">
                <a:latin typeface="Arial" pitchFamily="34" charset="0"/>
                <a:cs typeface="Arial" pitchFamily="34" charset="0"/>
              </a:rPr>
              <a:t> as </a:t>
            </a:r>
            <a:r>
              <a:rPr lang="en-US" baseline="0" dirty="0" smtClean="0">
                <a:latin typeface="Arial" pitchFamily="34" charset="0"/>
                <a:cs typeface="Arial" pitchFamily="34" charset="0"/>
              </a:rPr>
              <a:t>a critical </a:t>
            </a:r>
            <a:r>
              <a:rPr lang="en-US" baseline="0" dirty="0" smtClean="0">
                <a:latin typeface="Arial" pitchFamily="34" charset="0"/>
                <a:cs typeface="Arial" pitchFamily="34" charset="0"/>
              </a:rPr>
              <a:t>control </a:t>
            </a:r>
            <a:r>
              <a:rPr lang="en-US" baseline="0" dirty="0" smtClean="0">
                <a:latin typeface="Arial" pitchFamily="34" charset="0"/>
                <a:cs typeface="Arial" pitchFamily="34" charset="0"/>
              </a:rPr>
              <a:t>point</a:t>
            </a:r>
          </a:p>
          <a:p>
            <a:pPr>
              <a:spcBef>
                <a:spcPct val="0"/>
              </a:spcBef>
            </a:pPr>
            <a:endParaRPr lang="en-US" baseline="0" dirty="0" smtClean="0">
              <a:latin typeface="Arial" pitchFamily="34" charset="0"/>
              <a:cs typeface="Arial" pitchFamily="34" charset="0"/>
            </a:endParaRPr>
          </a:p>
          <a:p>
            <a:pPr>
              <a:spcBef>
                <a:spcPct val="0"/>
              </a:spcBef>
            </a:pPr>
            <a:r>
              <a:rPr lang="en-US" dirty="0" smtClean="0">
                <a:latin typeface="Arial" pitchFamily="34" charset="0"/>
                <a:cs typeface="Arial" pitchFamily="34" charset="0"/>
              </a:rPr>
              <a:t>Strong argument that enterprise consumers should</a:t>
            </a:r>
            <a:r>
              <a:rPr lang="en-US" baseline="0" dirty="0" smtClean="0">
                <a:latin typeface="Arial" pitchFamily="34" charset="0"/>
                <a:cs typeface="Arial" pitchFamily="34" charset="0"/>
              </a:rPr>
              <a:t> always keep this </a:t>
            </a:r>
            <a:r>
              <a:rPr lang="en-US" dirty="0" smtClean="0">
                <a:latin typeface="Arial" pitchFamily="34" charset="0"/>
                <a:cs typeface="Arial" pitchFamily="34" charset="0"/>
              </a:rPr>
              <a:t>in-house</a:t>
            </a:r>
          </a:p>
          <a:p>
            <a:pPr>
              <a:spcBef>
                <a:spcPct val="0"/>
              </a:spcBef>
            </a:pPr>
            <a:endParaRPr lang="en-US" dirty="0" smtClean="0">
              <a:latin typeface="Arial" pitchFamily="34" charset="0"/>
              <a:cs typeface="Arial" pitchFamily="34" charset="0"/>
            </a:endParaRPr>
          </a:p>
          <a:p>
            <a:pPr>
              <a:spcBef>
                <a:spcPct val="0"/>
              </a:spcBef>
            </a:pPr>
            <a:r>
              <a:rPr lang="en-US" dirty="0" smtClean="0">
                <a:latin typeface="Arial" pitchFamily="34" charset="0"/>
                <a:cs typeface="Arial" pitchFamily="34" charset="0"/>
              </a:rPr>
              <a:t>Accountability creates</a:t>
            </a:r>
            <a:r>
              <a:rPr lang="en-US" baseline="0" dirty="0" smtClean="0">
                <a:latin typeface="Arial" pitchFamily="34" charset="0"/>
                <a:cs typeface="Arial" pitchFamily="34" charset="0"/>
              </a:rPr>
              <a:t> need for high assurance</a:t>
            </a:r>
            <a:endParaRPr lang="en-US" dirty="0" smtClean="0">
              <a:latin typeface="Arial" pitchFamily="34" charset="0"/>
              <a:cs typeface="Arial" pitchFamily="34" charset="0"/>
            </a:endParaRPr>
          </a:p>
        </p:txBody>
      </p:sp>
      <p:sp>
        <p:nvSpPr>
          <p:cNvPr id="43012" name="Slide Number Placeholder 3"/>
          <p:cNvSpPr>
            <a:spLocks noGrp="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rgbClr val="D9182D"/>
                </a:solidFill>
                <a:latin typeface="Arial" pitchFamily="34" charset="0"/>
                <a:ea typeface="MS PGothic" pitchFamily="34" charset="-128"/>
              </a:defRPr>
            </a:lvl1pPr>
            <a:lvl2pPr marL="742950" indent="-285750" eaLnBrk="0" hangingPunct="0">
              <a:defRPr sz="3600">
                <a:solidFill>
                  <a:srgbClr val="D9182D"/>
                </a:solidFill>
                <a:latin typeface="Arial" pitchFamily="34" charset="0"/>
                <a:ea typeface="MS PGothic" pitchFamily="34" charset="-128"/>
              </a:defRPr>
            </a:lvl2pPr>
            <a:lvl3pPr marL="1143000" indent="-228600" eaLnBrk="0" hangingPunct="0">
              <a:defRPr sz="3600">
                <a:solidFill>
                  <a:srgbClr val="D9182D"/>
                </a:solidFill>
                <a:latin typeface="Arial" pitchFamily="34" charset="0"/>
                <a:ea typeface="MS PGothic" pitchFamily="34" charset="-128"/>
              </a:defRPr>
            </a:lvl3pPr>
            <a:lvl4pPr marL="1600200" indent="-228600" eaLnBrk="0" hangingPunct="0">
              <a:defRPr sz="3600">
                <a:solidFill>
                  <a:srgbClr val="D9182D"/>
                </a:solidFill>
                <a:latin typeface="Arial" pitchFamily="34" charset="0"/>
                <a:ea typeface="MS PGothic" pitchFamily="34" charset="-128"/>
              </a:defRPr>
            </a:lvl4pPr>
            <a:lvl5pPr marL="2057400" indent="-228600" eaLnBrk="0" hangingPunct="0">
              <a:defRPr sz="3600">
                <a:solidFill>
                  <a:srgbClr val="D9182D"/>
                </a:solidFill>
                <a:latin typeface="Arial" pitchFamily="34" charset="0"/>
                <a:ea typeface="MS PGothic" pitchFamily="34" charset="-128"/>
              </a:defRPr>
            </a:lvl5pPr>
            <a:lvl6pPr marL="2514600" indent="-228600" eaLnBrk="0" fontAlgn="base" hangingPunct="0">
              <a:spcBef>
                <a:spcPct val="0"/>
              </a:spcBef>
              <a:spcAft>
                <a:spcPct val="0"/>
              </a:spcAft>
              <a:defRPr sz="3600">
                <a:solidFill>
                  <a:srgbClr val="D9182D"/>
                </a:solidFill>
                <a:latin typeface="Arial" pitchFamily="34" charset="0"/>
                <a:ea typeface="MS PGothic" pitchFamily="34" charset="-128"/>
              </a:defRPr>
            </a:lvl6pPr>
            <a:lvl7pPr marL="2971800" indent="-228600" eaLnBrk="0" fontAlgn="base" hangingPunct="0">
              <a:spcBef>
                <a:spcPct val="0"/>
              </a:spcBef>
              <a:spcAft>
                <a:spcPct val="0"/>
              </a:spcAft>
              <a:defRPr sz="3600">
                <a:solidFill>
                  <a:srgbClr val="D9182D"/>
                </a:solidFill>
                <a:latin typeface="Arial" pitchFamily="34" charset="0"/>
                <a:ea typeface="MS PGothic" pitchFamily="34" charset="-128"/>
              </a:defRPr>
            </a:lvl7pPr>
            <a:lvl8pPr marL="3429000" indent="-228600" eaLnBrk="0" fontAlgn="base" hangingPunct="0">
              <a:spcBef>
                <a:spcPct val="0"/>
              </a:spcBef>
              <a:spcAft>
                <a:spcPct val="0"/>
              </a:spcAft>
              <a:defRPr sz="3600">
                <a:solidFill>
                  <a:srgbClr val="D9182D"/>
                </a:solidFill>
                <a:latin typeface="Arial" pitchFamily="34" charset="0"/>
                <a:ea typeface="MS PGothic" pitchFamily="34" charset="-128"/>
              </a:defRPr>
            </a:lvl8pPr>
            <a:lvl9pPr marL="3886200" indent="-228600" eaLnBrk="0" fontAlgn="base" hangingPunct="0">
              <a:spcBef>
                <a:spcPct val="0"/>
              </a:spcBef>
              <a:spcAft>
                <a:spcPct val="0"/>
              </a:spcAft>
              <a:defRPr sz="3600">
                <a:solidFill>
                  <a:srgbClr val="D9182D"/>
                </a:solidFill>
                <a:latin typeface="Arial" pitchFamily="34" charset="0"/>
                <a:ea typeface="MS PGothic" pitchFamily="34" charset="-128"/>
              </a:defRPr>
            </a:lvl9pPr>
          </a:lstStyle>
          <a:p>
            <a:pPr eaLnBrk="1" hangingPunct="1"/>
            <a:fld id="{2FB64D37-0ACA-46C3-8B5B-89C5F2A9488C}" type="slidenum">
              <a:rPr lang="en-US" sz="1200">
                <a:solidFill>
                  <a:srgbClr val="000000"/>
                </a:solidFill>
                <a:latin typeface="Calibri" pitchFamily="34" charset="0"/>
              </a:rPr>
              <a:pPr eaLnBrk="1" hangingPunct="1"/>
              <a:t>5</a:t>
            </a:fld>
            <a:endParaRPr lang="en-US" sz="1200" dirty="0">
              <a:solidFill>
                <a:srgbClr val="000000"/>
              </a:solidFill>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9F2D5D4-316A-4ABA-A99E-743D025556C6}" type="slidenum">
              <a:rPr lang="en-GB" smtClean="0"/>
              <a:pPr eaLnBrk="1" hangingPunct="1"/>
              <a:t>8</a:t>
            </a:fld>
            <a:endParaRPr lang="en-GB" smtClean="0"/>
          </a:p>
        </p:txBody>
      </p:sp>
      <p:sp>
        <p:nvSpPr>
          <p:cNvPr id="30723" name="Rectangle 2"/>
          <p:cNvSpPr>
            <a:spLocks noGrp="1" noRot="1" noChangeAspect="1" noChangeArrowheads="1" noTextEdit="1"/>
          </p:cNvSpPr>
          <p:nvPr>
            <p:ph type="sldImg"/>
          </p:nvPr>
        </p:nvSpPr>
        <p:spPr bwMode="auto">
          <a:xfrm>
            <a:off x="1147763" y="687388"/>
            <a:ext cx="4568825" cy="3425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3"/>
          <p:cNvSpPr>
            <a:spLocks noGrp="1" noChangeArrowheads="1"/>
          </p:cNvSpPr>
          <p:nvPr>
            <p:ph type="body" idx="1"/>
          </p:nvPr>
        </p:nvSpPr>
        <p:spPr bwMode="auto">
          <a:xfrm>
            <a:off x="687388" y="4343400"/>
            <a:ext cx="5483225"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Font typeface="+mj-lt"/>
              <a:buNone/>
            </a:pPr>
            <a:r>
              <a:rPr lang="en-GB" baseline="0" dirty="0" smtClean="0">
                <a:ea typeface="Geneva"/>
                <a:cs typeface="Geneva"/>
              </a:rPr>
              <a:t>Every application has it’s own silo and usually has A key management option that comes with the application, device or system.  Even in the diagram above some of the systems would be different key managers even within one silo (File vs. Database, Mobile vs. Laptops, etc…).</a:t>
            </a:r>
          </a:p>
          <a:p>
            <a:pPr marL="228600" indent="-228600" eaLnBrk="1" hangingPunct="1">
              <a:spcBef>
                <a:spcPct val="0"/>
              </a:spcBef>
              <a:buFont typeface="+mj-lt"/>
              <a:buAutoNum type="alphaLcPeriod"/>
            </a:pPr>
            <a:endParaRPr lang="en-GB" baseline="0" dirty="0" smtClean="0">
              <a:ea typeface="Geneva"/>
              <a:cs typeface="Geneva"/>
            </a:endParaRPr>
          </a:p>
          <a:p>
            <a:pPr marL="228600" indent="-228600" eaLnBrk="1" hangingPunct="1">
              <a:spcBef>
                <a:spcPct val="0"/>
              </a:spcBef>
              <a:buFont typeface="+mj-lt"/>
              <a:buAutoNum type="alphaLcPeriod"/>
            </a:pPr>
            <a:r>
              <a:rPr lang="en-GB" baseline="0" dirty="0" smtClean="0">
                <a:ea typeface="Geneva"/>
                <a:cs typeface="Geneva"/>
              </a:rPr>
              <a:t>Information moves between silos and since the goal is end to end security keys must also be able to span silos</a:t>
            </a:r>
          </a:p>
          <a:p>
            <a:pPr marL="228600" indent="-228600" eaLnBrk="1" hangingPunct="1">
              <a:spcBef>
                <a:spcPct val="0"/>
              </a:spcBef>
              <a:buFont typeface="+mj-lt"/>
              <a:buAutoNum type="alphaLcPeriod"/>
            </a:pPr>
            <a:endParaRPr lang="en-GB" baseline="0" dirty="0" smtClean="0">
              <a:ea typeface="Geneva"/>
              <a:cs typeface="Geneva"/>
            </a:endParaRPr>
          </a:p>
          <a:p>
            <a:pPr marL="0" indent="0" eaLnBrk="1" hangingPunct="1">
              <a:spcBef>
                <a:spcPct val="0"/>
              </a:spcBef>
              <a:buFont typeface="+mj-lt"/>
              <a:buNone/>
            </a:pPr>
            <a:r>
              <a:rPr lang="en-GB" baseline="0" dirty="0" smtClean="0">
                <a:ea typeface="Geneva"/>
                <a:cs typeface="Geneva"/>
              </a:rPr>
              <a:t>b.  Encryption is increasingly embedded and therefore key management has to be externalised</a:t>
            </a:r>
          </a:p>
          <a:p>
            <a:pPr marL="0" indent="0" eaLnBrk="1" hangingPunct="1">
              <a:spcBef>
                <a:spcPct val="0"/>
              </a:spcBef>
              <a:buFont typeface="+mj-lt"/>
              <a:buNone/>
            </a:pPr>
            <a:endParaRPr lang="en-US" baseline="0" dirty="0" smtClean="0">
              <a:ea typeface="Geneva"/>
              <a:cs typeface="Genev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9F2D5D4-316A-4ABA-A99E-743D025556C6}" type="slidenum">
              <a:rPr lang="en-GB" smtClean="0"/>
              <a:pPr eaLnBrk="1" hangingPunct="1"/>
              <a:t>10</a:t>
            </a:fld>
            <a:endParaRPr lang="en-GB" smtClean="0"/>
          </a:p>
        </p:txBody>
      </p:sp>
      <p:sp>
        <p:nvSpPr>
          <p:cNvPr id="30723" name="Rectangle 2"/>
          <p:cNvSpPr>
            <a:spLocks noGrp="1" noRot="1" noChangeAspect="1" noChangeArrowheads="1" noTextEdit="1"/>
          </p:cNvSpPr>
          <p:nvPr>
            <p:ph type="sldImg"/>
          </p:nvPr>
        </p:nvSpPr>
        <p:spPr bwMode="auto">
          <a:xfrm>
            <a:off x="1147763" y="687388"/>
            <a:ext cx="4568825" cy="3425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4" name="Rectangle 3"/>
          <p:cNvSpPr>
            <a:spLocks noGrp="1" noChangeArrowheads="1"/>
          </p:cNvSpPr>
          <p:nvPr>
            <p:ph type="body" idx="1"/>
          </p:nvPr>
        </p:nvSpPr>
        <p:spPr bwMode="auto">
          <a:xfrm>
            <a:off x="687388" y="4343400"/>
            <a:ext cx="5483225"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buFont typeface="+mj-lt"/>
              <a:buAutoNum type="arabicPeriod"/>
            </a:pPr>
            <a:r>
              <a:rPr lang="en-US" baseline="0" dirty="0" smtClean="0">
                <a:ea typeface="Geneva"/>
                <a:cs typeface="Geneva"/>
              </a:rPr>
              <a:t>Enterprise Key </a:t>
            </a:r>
            <a:r>
              <a:rPr lang="en-US" baseline="0" dirty="0" smtClean="0">
                <a:ea typeface="Geneva"/>
                <a:cs typeface="Geneva"/>
              </a:rPr>
              <a:t>Management </a:t>
            </a:r>
            <a:r>
              <a:rPr lang="en-US" baseline="0" dirty="0" smtClean="0">
                <a:ea typeface="Geneva"/>
                <a:cs typeface="Geneva"/>
              </a:rPr>
              <a:t>service </a:t>
            </a:r>
            <a:r>
              <a:rPr lang="en-US" baseline="0" dirty="0" smtClean="0">
                <a:ea typeface="Geneva"/>
                <a:cs typeface="Geneva"/>
              </a:rPr>
              <a:t>consists of multiple functions shared between multiple servers using a common protocol to communicate.  This allows keys to move where they need </a:t>
            </a:r>
            <a:r>
              <a:rPr lang="en-US" baseline="0" dirty="0" smtClean="0">
                <a:ea typeface="Geneva"/>
                <a:cs typeface="Geneva"/>
              </a:rPr>
              <a:t>to be to </a:t>
            </a:r>
            <a:r>
              <a:rPr lang="en-US" baseline="0" dirty="0" smtClean="0">
                <a:ea typeface="Geneva"/>
                <a:cs typeface="Geneva"/>
              </a:rPr>
              <a:t>support the data they are protecting</a:t>
            </a:r>
            <a:r>
              <a:rPr lang="en-US" baseline="0" dirty="0" smtClean="0">
                <a:ea typeface="Geneva"/>
                <a:cs typeface="Geneva"/>
              </a:rPr>
              <a:t>.</a:t>
            </a:r>
          </a:p>
          <a:p>
            <a:pPr marL="228600" indent="-228600" eaLnBrk="1" hangingPunct="1">
              <a:spcBef>
                <a:spcPct val="0"/>
              </a:spcBef>
              <a:buFont typeface="+mj-lt"/>
              <a:buAutoNum type="arabicPeriod"/>
            </a:pPr>
            <a:endParaRPr lang="en-US" baseline="0" dirty="0" smtClean="0">
              <a:ea typeface="Geneva"/>
              <a:cs typeface="Geneva"/>
            </a:endParaRPr>
          </a:p>
          <a:p>
            <a:pPr marL="228600" indent="-228600" eaLnBrk="1" hangingPunct="1">
              <a:spcBef>
                <a:spcPct val="0"/>
              </a:spcBef>
              <a:buFont typeface="+mj-lt"/>
              <a:buAutoNum type="arabicPeriod"/>
            </a:pPr>
            <a:r>
              <a:rPr lang="en-US" baseline="0" dirty="0" smtClean="0">
                <a:ea typeface="Geneva"/>
                <a:cs typeface="Geneva"/>
              </a:rPr>
              <a:t>Administration of the KMS via whatever interface works best for the organization (Web UI, Stand Alone secure application, Terminal Console, etc…).  There will most likely still be multiple consoles to access the key management servers but use of these consoles will usually only be if a system is being replaced, reconfigured or audited.</a:t>
            </a:r>
          </a:p>
          <a:p>
            <a:pPr marL="228600" indent="-228600" eaLnBrk="1" hangingPunct="1">
              <a:spcBef>
                <a:spcPct val="0"/>
              </a:spcBef>
              <a:buFont typeface="+mj-lt"/>
              <a:buAutoNum type="arabicPeriod"/>
            </a:pPr>
            <a:endParaRPr lang="en-US" baseline="0" dirty="0" smtClean="0">
              <a:ea typeface="Geneva"/>
              <a:cs typeface="Geneva"/>
            </a:endParaRPr>
          </a:p>
          <a:p>
            <a:pPr marL="228600" indent="-228600" eaLnBrk="1" hangingPunct="1">
              <a:spcBef>
                <a:spcPct val="0"/>
              </a:spcBef>
              <a:buFont typeface="+mj-lt"/>
              <a:buAutoNum type="arabicPeriod"/>
            </a:pPr>
            <a:r>
              <a:rPr lang="en-US" baseline="0" dirty="0" smtClean="0">
                <a:ea typeface="Geneva"/>
                <a:cs typeface="Geneva"/>
              </a:rPr>
              <a:t>The final step to a fully automated lights out KMS solution is one that requires a specific protocol for administration services for security and data to provide policy back into the KMS for the data used and supported by a given application.  This means that traditional security and data management tools will need to integrate into a KMS.  Once this is accomplished Enterprise Key Management becomes a reality.  This allows keys to be managed using the same lifecycle that the data has.  When data is deprecated, devices are removed or data is no longer required for regulatory purposes, all keys used </a:t>
            </a:r>
            <a:r>
              <a:rPr lang="en-US" baseline="0" dirty="0" smtClean="0">
                <a:ea typeface="Geneva"/>
                <a:cs typeface="Geneva"/>
              </a:rPr>
              <a:t>throughout </a:t>
            </a:r>
            <a:r>
              <a:rPr lang="en-US" baseline="0" dirty="0" smtClean="0">
                <a:ea typeface="Geneva"/>
                <a:cs typeface="Geneva"/>
              </a:rPr>
              <a:t>the lifecycle can be disabled or destroyed at the same time the data or objects are removed from the application, device or security management tools.</a:t>
            </a:r>
          </a:p>
          <a:p>
            <a:pPr marL="228600" indent="-228600" eaLnBrk="1" hangingPunct="1">
              <a:spcBef>
                <a:spcPct val="0"/>
              </a:spcBef>
              <a:buFont typeface="+mj-lt"/>
              <a:buAutoNum type="arabicPeriod"/>
            </a:pPr>
            <a:endParaRPr lang="en-US" dirty="0" smtClean="0">
              <a:ea typeface="Geneva"/>
              <a:cs typeface="Geneva"/>
            </a:endParaRPr>
          </a:p>
          <a:p>
            <a:pPr marL="0" indent="0" eaLnBrk="1" hangingPunct="1">
              <a:spcBef>
                <a:spcPct val="0"/>
              </a:spcBef>
              <a:buFont typeface="+mj-lt"/>
              <a:buNone/>
            </a:pPr>
            <a:r>
              <a:rPr lang="en-US" dirty="0" smtClean="0">
                <a:ea typeface="Geneva"/>
                <a:cs typeface="Geneva"/>
              </a:rPr>
              <a:t>There are many things that have to be taken into consideration</a:t>
            </a:r>
            <a:r>
              <a:rPr lang="en-US" baseline="0" dirty="0" smtClean="0">
                <a:ea typeface="Geneva"/>
                <a:cs typeface="Geneva"/>
              </a:rPr>
              <a:t> over the long term for key management standards.  In order to get to a common system with potentially multiple vendors managing different keys there is still three to five years of work by standards bodies to get to the final </a:t>
            </a:r>
            <a:r>
              <a:rPr lang="en-US" baseline="0" dirty="0" smtClean="0">
                <a:ea typeface="Geneva"/>
                <a:cs typeface="Geneva"/>
              </a:rPr>
              <a:t>point.</a:t>
            </a:r>
            <a:endParaRPr lang="en-US" baseline="0" dirty="0" smtClean="0">
              <a:ea typeface="Geneva"/>
              <a:cs typeface="Genev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a:t>
            </a:r>
            <a:r>
              <a:rPr lang="en-US" dirty="0" smtClean="0"/>
              <a:t>points…</a:t>
            </a:r>
            <a:endParaRPr lang="en-US" dirty="0" smtClean="0"/>
          </a:p>
          <a:p>
            <a:pPr marL="228600" indent="-228600">
              <a:buAutoNum type="arabicPeriod"/>
            </a:pPr>
            <a:r>
              <a:rPr lang="en-US" baseline="0" dirty="0" smtClean="0"/>
              <a:t>Thought leadership – Thales was one of the original “4 Horsemen” who founded this specification along with other industry leaders IBM, </a:t>
            </a:r>
            <a:r>
              <a:rPr lang="en-US" baseline="0" dirty="0" smtClean="0"/>
              <a:t>RSA and </a:t>
            </a:r>
            <a:r>
              <a:rPr lang="en-US" baseline="0" dirty="0" smtClean="0"/>
              <a:t>HP. We believe in the importance of standards and have the expertise to contribute towards requirements</a:t>
            </a:r>
            <a:r>
              <a:rPr lang="en-US" baseline="0" dirty="0" smtClean="0"/>
              <a:t>.</a:t>
            </a:r>
          </a:p>
          <a:p>
            <a:pPr marL="228600" indent="-228600">
              <a:buAutoNum type="arabicPeriod"/>
            </a:pPr>
            <a:endParaRPr lang="en-US" baseline="0" dirty="0" smtClean="0"/>
          </a:p>
          <a:p>
            <a:pPr marL="228600" indent="-228600">
              <a:buAutoNum type="arabicPeriod"/>
            </a:pPr>
            <a:r>
              <a:rPr lang="en-US" dirty="0" smtClean="0"/>
              <a:t>Endorsement – 8 companies made up the original technical committee, now over 30 </a:t>
            </a:r>
            <a:r>
              <a:rPr lang="en-US" dirty="0" smtClean="0"/>
              <a:t>companies</a:t>
            </a:r>
          </a:p>
          <a:p>
            <a:pPr marL="228600" indent="-228600">
              <a:buAutoNum type="arabicPeriod"/>
            </a:pPr>
            <a:endParaRPr lang="en-US" dirty="0" smtClean="0"/>
          </a:p>
          <a:p>
            <a:pPr marL="228600" indent="-228600">
              <a:buAutoNum type="arabicPeriod"/>
            </a:pPr>
            <a:r>
              <a:rPr lang="en-US" dirty="0" smtClean="0"/>
              <a:t>Doing</a:t>
            </a:r>
            <a:r>
              <a:rPr lang="en-US" baseline="0" dirty="0" smtClean="0"/>
              <a:t> it right – Some companies have announced support to build awareness, however, capabilities have fallen short. We are taking a qualitative approach towards introducing a best-of-breed solution</a:t>
            </a:r>
            <a:r>
              <a:rPr lang="en-US" baseline="0" dirty="0" smtClean="0"/>
              <a:t>.</a:t>
            </a:r>
          </a:p>
          <a:p>
            <a:pPr marL="228600" indent="-228600">
              <a:buAutoNum type="arabicPeriod"/>
            </a:pPr>
            <a:endParaRPr lang="en-US" baseline="0" dirty="0" smtClean="0"/>
          </a:p>
          <a:p>
            <a:pPr marL="228600" indent="-228600">
              <a:buAutoNum type="arabicPeriod"/>
            </a:pPr>
            <a:r>
              <a:rPr lang="en-US" baseline="0" dirty="0" smtClean="0"/>
              <a:t>Public visibility – We participated in the </a:t>
            </a:r>
            <a:r>
              <a:rPr lang="en-US" baseline="0" dirty="0" err="1" smtClean="0"/>
              <a:t>interop</a:t>
            </a:r>
            <a:r>
              <a:rPr lang="en-US" baseline="0" dirty="0" smtClean="0"/>
              <a:t>. </a:t>
            </a:r>
            <a:r>
              <a:rPr lang="en-US" baseline="0" dirty="0" smtClean="0"/>
              <a:t>demo during </a:t>
            </a:r>
            <a:r>
              <a:rPr lang="en-US" baseline="0" dirty="0" smtClean="0"/>
              <a:t>2012 RSA </a:t>
            </a:r>
            <a:r>
              <a:rPr lang="en-US" baseline="0" dirty="0" smtClean="0"/>
              <a:t>Conference and proved to be ahead of solutions that were already shipping and claimed KMIP support. (See last slides</a:t>
            </a:r>
            <a:r>
              <a:rPr lang="en-US" baseline="0" dirty="0" smtClean="0"/>
              <a:t>.)</a:t>
            </a:r>
          </a:p>
          <a:p>
            <a:pPr marL="228600" indent="-228600">
              <a:buAutoNum type="arabicPeriod"/>
            </a:pPr>
            <a:endParaRPr lang="en-US" baseline="0" dirty="0" smtClean="0"/>
          </a:p>
          <a:p>
            <a:pPr marL="228600" indent="-228600">
              <a:buAutoNum type="arabicPeriod"/>
            </a:pPr>
            <a:r>
              <a:rPr lang="en-US" baseline="0" dirty="0" smtClean="0"/>
              <a:t>Market timing </a:t>
            </a:r>
            <a:r>
              <a:rPr lang="en-US" baseline="0" dirty="0" smtClean="0"/>
              <a:t>– Now is the time to </a:t>
            </a:r>
            <a:r>
              <a:rPr lang="en-US" baseline="0" dirty="0" smtClean="0"/>
              <a:t>think about an </a:t>
            </a:r>
            <a:r>
              <a:rPr lang="en-US" baseline="0" dirty="0" smtClean="0"/>
              <a:t>Enterprise Key Management </a:t>
            </a:r>
            <a:r>
              <a:rPr lang="en-US" baseline="0" dirty="0" smtClean="0"/>
              <a:t>strategy based on interoperable key management for consistent security and operational </a:t>
            </a:r>
            <a:r>
              <a:rPr lang="en-US" baseline="0" dirty="0" smtClean="0"/>
              <a:t>efficiency ( </a:t>
            </a:r>
            <a:r>
              <a:rPr lang="en-US" baseline="0" dirty="0" smtClean="0"/>
              <a:t>= simplify maintenance and compliance with mandates</a:t>
            </a:r>
            <a:r>
              <a:rPr lang="en-US" baseline="0" dirty="0" smtClean="0"/>
              <a:t>)</a:t>
            </a:r>
            <a:endParaRPr lang="en-US" dirty="0"/>
          </a:p>
        </p:txBody>
      </p:sp>
    </p:spTree>
    <p:extLst>
      <p:ext uri="{BB962C8B-B14F-4D97-AF65-F5344CB8AC3E}">
        <p14:creationId xmlns:p14="http://schemas.microsoft.com/office/powerpoint/2010/main" val="2379677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Enhancements introduced in KMIP 1.1:</a:t>
            </a:r>
          </a:p>
          <a:p>
            <a:endParaRPr lang="en-GB" dirty="0" smtClean="0"/>
          </a:p>
          <a:p>
            <a:pPr marL="228600" indent="-228600">
              <a:buAutoNum type="alphaLcPeriod"/>
            </a:pPr>
            <a:r>
              <a:rPr lang="en-GB" dirty="0" smtClean="0"/>
              <a:t>Defining new functionality in the protocol to improve interoperability, such as a Discover Versions operation and a Group object</a:t>
            </a:r>
          </a:p>
          <a:p>
            <a:pPr marL="228600" indent="-228600">
              <a:buAutoNum type="alphaLcPeriod"/>
            </a:pPr>
            <a:endParaRPr lang="en-GB" dirty="0" smtClean="0"/>
          </a:p>
          <a:p>
            <a:pPr marL="228600" indent="-228600">
              <a:buAutoNum type="alphaLcPeriod" startAt="2"/>
            </a:pPr>
            <a:r>
              <a:rPr lang="en-GB" dirty="0" smtClean="0"/>
              <a:t>Defining additional Use Cases for verifying and validating the new functionality</a:t>
            </a:r>
          </a:p>
          <a:p>
            <a:pPr marL="228600" indent="-228600">
              <a:buAutoNum type="alphaLcPeriod" startAt="2"/>
            </a:pPr>
            <a:endParaRPr lang="en-GB" dirty="0" smtClean="0"/>
          </a:p>
          <a:p>
            <a:pPr marL="228600" indent="-228600">
              <a:buAutoNum type="alphaLcPeriod" startAt="3"/>
            </a:pPr>
            <a:r>
              <a:rPr lang="en-GB" dirty="0" smtClean="0"/>
              <a:t>Providing additional information in the KMIP Usage Guide to assist in effective implementation of KMIP in key management clients and servers</a:t>
            </a:r>
          </a:p>
          <a:p>
            <a:pPr marL="228600" indent="-228600">
              <a:buAutoNum type="alphaLcPeriod" startAt="3"/>
            </a:pPr>
            <a:endParaRPr lang="en-GB" dirty="0" smtClean="0"/>
          </a:p>
          <a:p>
            <a:r>
              <a:rPr lang="en-GB" dirty="0" smtClean="0"/>
              <a:t>d.</a:t>
            </a:r>
            <a:r>
              <a:rPr lang="en-GB" baseline="0" dirty="0" smtClean="0"/>
              <a:t>  </a:t>
            </a:r>
            <a:r>
              <a:rPr lang="en-GB" dirty="0" smtClean="0"/>
              <a:t>Defining new profiles for establishing KMIP-compliant implementations</a:t>
            </a:r>
          </a:p>
          <a:p>
            <a:endParaRPr lang="en-GB" dirty="0" smtClean="0"/>
          </a:p>
          <a:p>
            <a:r>
              <a:rPr lang="en-GB" dirty="0" smtClean="0"/>
              <a:t>In particular the number of profiles has increased from 6 profiles to 42 profiles including those supporting asymmetric keys and certificates.</a:t>
            </a:r>
            <a:endParaRPr lang="en-GB" dirty="0"/>
          </a:p>
        </p:txBody>
      </p:sp>
    </p:spTree>
    <p:extLst>
      <p:ext uri="{BB962C8B-B14F-4D97-AF65-F5344CB8AC3E}">
        <p14:creationId xmlns:p14="http://schemas.microsoft.com/office/powerpoint/2010/main" val="3427489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AU" dirty="0" smtClean="0"/>
              <a:t>Key takeaways:</a:t>
            </a:r>
          </a:p>
          <a:p>
            <a:pPr eaLnBrk="1" hangingPunct="1">
              <a:spcBef>
                <a:spcPct val="0"/>
              </a:spcBef>
            </a:pPr>
            <a:endParaRPr lang="en-AU" dirty="0" smtClean="0"/>
          </a:p>
          <a:p>
            <a:pPr marL="228600" indent="-228600" eaLnBrk="1" hangingPunct="1">
              <a:spcBef>
                <a:spcPct val="0"/>
              </a:spcBef>
              <a:buAutoNum type="arabicPeriod"/>
            </a:pPr>
            <a:r>
              <a:rPr lang="en-AU" dirty="0" smtClean="0"/>
              <a:t>Visual representation</a:t>
            </a:r>
            <a:r>
              <a:rPr lang="en-AU" baseline="0" dirty="0" smtClean="0"/>
              <a:t> to cut to reality as of May 2012</a:t>
            </a:r>
          </a:p>
          <a:p>
            <a:pPr marL="228600" indent="-228600" eaLnBrk="1" hangingPunct="1">
              <a:spcBef>
                <a:spcPct val="0"/>
              </a:spcBef>
              <a:buAutoNum type="arabicPeriod"/>
            </a:pPr>
            <a:endParaRPr lang="en-AU" baseline="0" dirty="0" smtClean="0"/>
          </a:p>
          <a:p>
            <a:pPr marL="228600" indent="-228600" eaLnBrk="1" hangingPunct="1">
              <a:spcBef>
                <a:spcPct val="0"/>
              </a:spcBef>
              <a:buAutoNum type="arabicPeriod"/>
            </a:pPr>
            <a:r>
              <a:rPr lang="en-AU" baseline="0" dirty="0" smtClean="0"/>
              <a:t>Another </a:t>
            </a:r>
            <a:r>
              <a:rPr lang="en-AU" baseline="0" dirty="0" err="1" smtClean="0"/>
              <a:t>interop</a:t>
            </a:r>
            <a:r>
              <a:rPr lang="en-AU" baseline="0" dirty="0" smtClean="0"/>
              <a:t> is planned for June by OASIS</a:t>
            </a:r>
          </a:p>
          <a:p>
            <a:pPr marL="228600" indent="-228600" eaLnBrk="1" hangingPunct="1">
              <a:spcBef>
                <a:spcPct val="0"/>
              </a:spcBef>
              <a:buAutoNum type="arabicPeriod"/>
            </a:pPr>
            <a:endParaRPr lang="en-AU" baseline="0" dirty="0" smtClean="0"/>
          </a:p>
          <a:p>
            <a:pPr marL="228600" indent="-228600" eaLnBrk="1" hangingPunct="1">
              <a:spcBef>
                <a:spcPct val="0"/>
              </a:spcBef>
              <a:buAutoNum type="arabicPeriod"/>
            </a:pPr>
            <a:r>
              <a:rPr lang="en-AU" baseline="0" dirty="0" smtClean="0"/>
              <a:t>For current results, visit the OASIS website where this data is posted and updated</a:t>
            </a:r>
            <a:endParaRPr lang="en-AU" dirty="0" smtClean="0"/>
          </a:p>
          <a:p>
            <a:endParaRPr lang="en-GB" dirty="0"/>
          </a:p>
        </p:txBody>
      </p:sp>
    </p:spTree>
    <p:extLst>
      <p:ext uri="{BB962C8B-B14F-4D97-AF65-F5344CB8AC3E}">
        <p14:creationId xmlns:p14="http://schemas.microsoft.com/office/powerpoint/2010/main" val="362584834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35" descr="D:\Documents and Settings\T0005222\Mes documents\thales_couleur_blanc_l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7850" y="6296025"/>
            <a:ext cx="21875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6" descr="thales_couleur_blanc_l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6283325"/>
            <a:ext cx="21875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7" descr="iStock_000002065973Medium.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247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29"/>
          <p:cNvGrpSpPr>
            <a:grpSpLocks/>
          </p:cNvGrpSpPr>
          <p:nvPr/>
        </p:nvGrpSpPr>
        <p:grpSpPr bwMode="auto">
          <a:xfrm>
            <a:off x="0" y="2471738"/>
            <a:ext cx="9144000" cy="460375"/>
            <a:chOff x="0" y="2377440"/>
            <a:chExt cx="9144001" cy="461413"/>
          </a:xfrm>
        </p:grpSpPr>
        <p:sp>
          <p:nvSpPr>
            <p:cNvPr id="8" name="Rectangle 5"/>
            <p:cNvSpPr>
              <a:spLocks noChangeArrowheads="1"/>
            </p:cNvSpPr>
            <p:nvPr/>
          </p:nvSpPr>
          <p:spPr bwMode="auto">
            <a:xfrm>
              <a:off x="2779713" y="2530184"/>
              <a:ext cx="6364288" cy="308669"/>
            </a:xfrm>
            <a:custGeom>
              <a:avLst/>
              <a:gdLst>
                <a:gd name="connsiteX0" fmla="*/ 0 w 6116638"/>
                <a:gd name="connsiteY0" fmla="*/ 0 h 246063"/>
                <a:gd name="connsiteX1" fmla="*/ 6116638 w 6116638"/>
                <a:gd name="connsiteY1" fmla="*/ 0 h 246063"/>
                <a:gd name="connsiteX2" fmla="*/ 6116638 w 6116638"/>
                <a:gd name="connsiteY2" fmla="*/ 246063 h 246063"/>
                <a:gd name="connsiteX3" fmla="*/ 0 w 6116638"/>
                <a:gd name="connsiteY3" fmla="*/ 246063 h 246063"/>
                <a:gd name="connsiteX4" fmla="*/ 0 w 6116638"/>
                <a:gd name="connsiteY4" fmla="*/ 0 h 246063"/>
                <a:gd name="connsiteX0" fmla="*/ 0 w 6364288"/>
                <a:gd name="connsiteY0" fmla="*/ 0 h 249238"/>
                <a:gd name="connsiteX1" fmla="*/ 6364288 w 6364288"/>
                <a:gd name="connsiteY1" fmla="*/ 3175 h 249238"/>
                <a:gd name="connsiteX2" fmla="*/ 6364288 w 6364288"/>
                <a:gd name="connsiteY2" fmla="*/ 249238 h 249238"/>
                <a:gd name="connsiteX3" fmla="*/ 247650 w 6364288"/>
                <a:gd name="connsiteY3" fmla="*/ 249238 h 249238"/>
                <a:gd name="connsiteX4" fmla="*/ 0 w 6364288"/>
                <a:gd name="connsiteY4" fmla="*/ 0 h 249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64288" h="249238">
                  <a:moveTo>
                    <a:pt x="0" y="0"/>
                  </a:moveTo>
                  <a:lnTo>
                    <a:pt x="6364288" y="3175"/>
                  </a:lnTo>
                  <a:lnTo>
                    <a:pt x="6364288" y="249238"/>
                  </a:lnTo>
                  <a:lnTo>
                    <a:pt x="247650" y="249238"/>
                  </a:lnTo>
                  <a:lnTo>
                    <a:pt x="0" y="0"/>
                  </a:lnTo>
                  <a:close/>
                </a:path>
              </a:pathLst>
            </a:custGeom>
            <a:solidFill>
              <a:srgbClr val="C8D5D3"/>
            </a:solidFill>
            <a:ln w="9525">
              <a:noFill/>
              <a:miter lim="800000"/>
              <a:headEnd/>
              <a:tailEnd/>
            </a:ln>
            <a:effectLst/>
          </p:spPr>
          <p:txBody>
            <a:bodyPr anchor="ctr">
              <a:spAutoFit/>
            </a:bodyPr>
            <a:lstStyle/>
            <a:p>
              <a:pPr fontAlgn="auto">
                <a:spcBef>
                  <a:spcPts val="0"/>
                </a:spcBef>
                <a:spcAft>
                  <a:spcPts val="0"/>
                </a:spcAft>
                <a:defRPr/>
              </a:pPr>
              <a:endParaRPr lang="en-GB" dirty="0">
                <a:latin typeface="+mn-lt"/>
              </a:endParaRPr>
            </a:p>
          </p:txBody>
        </p:sp>
        <p:sp>
          <p:nvSpPr>
            <p:cNvPr id="9" name="Rectangle 6"/>
            <p:cNvSpPr>
              <a:spLocks noChangeArrowheads="1"/>
            </p:cNvSpPr>
            <p:nvPr/>
          </p:nvSpPr>
          <p:spPr bwMode="auto">
            <a:xfrm>
              <a:off x="0" y="2377440"/>
              <a:ext cx="9144001" cy="302305"/>
            </a:xfrm>
            <a:custGeom>
              <a:avLst/>
              <a:gdLst>
                <a:gd name="connsiteX0" fmla="*/ 0 w 9144000"/>
                <a:gd name="connsiteY0" fmla="*/ 0 h 484188"/>
                <a:gd name="connsiteX1" fmla="*/ 9144000 w 9144000"/>
                <a:gd name="connsiteY1" fmla="*/ 0 h 484188"/>
                <a:gd name="connsiteX2" fmla="*/ 9144000 w 9144000"/>
                <a:gd name="connsiteY2" fmla="*/ 484188 h 484188"/>
                <a:gd name="connsiteX3" fmla="*/ 0 w 9144000"/>
                <a:gd name="connsiteY3" fmla="*/ 484188 h 484188"/>
                <a:gd name="connsiteX4" fmla="*/ 0 w 9144000"/>
                <a:gd name="connsiteY4" fmla="*/ 0 h 484188"/>
                <a:gd name="connsiteX0" fmla="*/ 0 w 9144000"/>
                <a:gd name="connsiteY0" fmla="*/ 0 h 484188"/>
                <a:gd name="connsiteX1" fmla="*/ 9144000 w 9144000"/>
                <a:gd name="connsiteY1" fmla="*/ 0 h 484188"/>
                <a:gd name="connsiteX2" fmla="*/ 9144000 w 9144000"/>
                <a:gd name="connsiteY2" fmla="*/ 484188 h 484188"/>
                <a:gd name="connsiteX3" fmla="*/ 4759325 w 9144000"/>
                <a:gd name="connsiteY3" fmla="*/ 482600 h 484188"/>
                <a:gd name="connsiteX4" fmla="*/ 0 w 9144000"/>
                <a:gd name="connsiteY4" fmla="*/ 484188 h 484188"/>
                <a:gd name="connsiteX5" fmla="*/ 0 w 9144000"/>
                <a:gd name="connsiteY5" fmla="*/ 0 h 484188"/>
                <a:gd name="connsiteX0" fmla="*/ 0 w 9144000"/>
                <a:gd name="connsiteY0" fmla="*/ 0 h 484188"/>
                <a:gd name="connsiteX1" fmla="*/ 9144000 w 9144000"/>
                <a:gd name="connsiteY1" fmla="*/ 0 h 484188"/>
                <a:gd name="connsiteX2" fmla="*/ 9144000 w 9144000"/>
                <a:gd name="connsiteY2" fmla="*/ 484188 h 484188"/>
                <a:gd name="connsiteX3" fmla="*/ 4835525 w 9144000"/>
                <a:gd name="connsiteY3" fmla="*/ 479425 h 484188"/>
                <a:gd name="connsiteX4" fmla="*/ 0 w 9144000"/>
                <a:gd name="connsiteY4" fmla="*/ 484188 h 484188"/>
                <a:gd name="connsiteX5" fmla="*/ 0 w 9144000"/>
                <a:gd name="connsiteY5" fmla="*/ 0 h 484188"/>
                <a:gd name="connsiteX0" fmla="*/ 0 w 9144000"/>
                <a:gd name="connsiteY0" fmla="*/ 0 h 484188"/>
                <a:gd name="connsiteX1" fmla="*/ 9144000 w 9144000"/>
                <a:gd name="connsiteY1" fmla="*/ 0 h 484188"/>
                <a:gd name="connsiteX2" fmla="*/ 9144000 w 9144000"/>
                <a:gd name="connsiteY2" fmla="*/ 484188 h 484188"/>
                <a:gd name="connsiteX3" fmla="*/ 5051425 w 9144000"/>
                <a:gd name="connsiteY3" fmla="*/ 479425 h 484188"/>
                <a:gd name="connsiteX4" fmla="*/ 4835525 w 9144000"/>
                <a:gd name="connsiteY4" fmla="*/ 479425 h 484188"/>
                <a:gd name="connsiteX5" fmla="*/ 0 w 9144000"/>
                <a:gd name="connsiteY5" fmla="*/ 484188 h 484188"/>
                <a:gd name="connsiteX6" fmla="*/ 0 w 9144000"/>
                <a:gd name="connsiteY6" fmla="*/ 0 h 484188"/>
                <a:gd name="connsiteX0" fmla="*/ 0 w 9144000"/>
                <a:gd name="connsiteY0" fmla="*/ 0 h 606425"/>
                <a:gd name="connsiteX1" fmla="*/ 9144000 w 9144000"/>
                <a:gd name="connsiteY1" fmla="*/ 0 h 606425"/>
                <a:gd name="connsiteX2" fmla="*/ 9144000 w 9144000"/>
                <a:gd name="connsiteY2" fmla="*/ 484188 h 606425"/>
                <a:gd name="connsiteX3" fmla="*/ 4940300 w 9144000"/>
                <a:gd name="connsiteY3" fmla="*/ 606425 h 606425"/>
                <a:gd name="connsiteX4" fmla="*/ 4835525 w 9144000"/>
                <a:gd name="connsiteY4" fmla="*/ 479425 h 606425"/>
                <a:gd name="connsiteX5" fmla="*/ 0 w 9144000"/>
                <a:gd name="connsiteY5" fmla="*/ 484188 h 606425"/>
                <a:gd name="connsiteX6" fmla="*/ 0 w 9144000"/>
                <a:gd name="connsiteY6" fmla="*/ 0 h 606425"/>
                <a:gd name="connsiteX0" fmla="*/ 0 w 9144000"/>
                <a:gd name="connsiteY0" fmla="*/ 0 h 606425"/>
                <a:gd name="connsiteX1" fmla="*/ 9144000 w 9144000"/>
                <a:gd name="connsiteY1" fmla="*/ 0 h 606425"/>
                <a:gd name="connsiteX2" fmla="*/ 9144000 w 9144000"/>
                <a:gd name="connsiteY2" fmla="*/ 601663 h 606425"/>
                <a:gd name="connsiteX3" fmla="*/ 4940300 w 9144000"/>
                <a:gd name="connsiteY3" fmla="*/ 606425 h 606425"/>
                <a:gd name="connsiteX4" fmla="*/ 4835525 w 9144000"/>
                <a:gd name="connsiteY4" fmla="*/ 479425 h 606425"/>
                <a:gd name="connsiteX5" fmla="*/ 0 w 9144000"/>
                <a:gd name="connsiteY5" fmla="*/ 484188 h 606425"/>
                <a:gd name="connsiteX6" fmla="*/ 0 w 9144000"/>
                <a:gd name="connsiteY6" fmla="*/ 0 h 606425"/>
                <a:gd name="connsiteX0" fmla="*/ 0 w 9144000"/>
                <a:gd name="connsiteY0" fmla="*/ 0 h 606425"/>
                <a:gd name="connsiteX1" fmla="*/ 9144000 w 9144000"/>
                <a:gd name="connsiteY1" fmla="*/ 0 h 606425"/>
                <a:gd name="connsiteX2" fmla="*/ 9144000 w 9144000"/>
                <a:gd name="connsiteY2" fmla="*/ 601663 h 606425"/>
                <a:gd name="connsiteX3" fmla="*/ 4940300 w 9144000"/>
                <a:gd name="connsiteY3" fmla="*/ 606425 h 606425"/>
                <a:gd name="connsiteX4" fmla="*/ 4826000 w 9144000"/>
                <a:gd name="connsiteY4" fmla="*/ 479425 h 606425"/>
                <a:gd name="connsiteX5" fmla="*/ 0 w 9144000"/>
                <a:gd name="connsiteY5" fmla="*/ 484188 h 606425"/>
                <a:gd name="connsiteX6" fmla="*/ 0 w 9144000"/>
                <a:gd name="connsiteY6" fmla="*/ 0 h 606425"/>
                <a:gd name="connsiteX0" fmla="*/ 0 w 9144000"/>
                <a:gd name="connsiteY0" fmla="*/ 0 h 606425"/>
                <a:gd name="connsiteX1" fmla="*/ 9144000 w 9144000"/>
                <a:gd name="connsiteY1" fmla="*/ 0 h 606425"/>
                <a:gd name="connsiteX2" fmla="*/ 9144000 w 9144000"/>
                <a:gd name="connsiteY2" fmla="*/ 601663 h 606425"/>
                <a:gd name="connsiteX3" fmla="*/ 4940300 w 9144000"/>
                <a:gd name="connsiteY3" fmla="*/ 606425 h 606425"/>
                <a:gd name="connsiteX4" fmla="*/ 4826000 w 9144000"/>
                <a:gd name="connsiteY4" fmla="*/ 479425 h 606425"/>
                <a:gd name="connsiteX5" fmla="*/ 0 w 9144000"/>
                <a:gd name="connsiteY5" fmla="*/ 484188 h 606425"/>
                <a:gd name="connsiteX6" fmla="*/ 0 w 9144000"/>
                <a:gd name="connsiteY6" fmla="*/ 0 h 606425"/>
                <a:gd name="connsiteX0" fmla="*/ 0 w 9144000"/>
                <a:gd name="connsiteY0" fmla="*/ 0 h 608013"/>
                <a:gd name="connsiteX1" fmla="*/ 9144000 w 9144000"/>
                <a:gd name="connsiteY1" fmla="*/ 0 h 608013"/>
                <a:gd name="connsiteX2" fmla="*/ 9144000 w 9144000"/>
                <a:gd name="connsiteY2" fmla="*/ 608013 h 608013"/>
                <a:gd name="connsiteX3" fmla="*/ 4940300 w 9144000"/>
                <a:gd name="connsiteY3" fmla="*/ 606425 h 608013"/>
                <a:gd name="connsiteX4" fmla="*/ 4826000 w 9144000"/>
                <a:gd name="connsiteY4" fmla="*/ 479425 h 608013"/>
                <a:gd name="connsiteX5" fmla="*/ 0 w 9144000"/>
                <a:gd name="connsiteY5" fmla="*/ 484188 h 608013"/>
                <a:gd name="connsiteX6" fmla="*/ 0 w 9144000"/>
                <a:gd name="connsiteY6" fmla="*/ 0 h 608013"/>
                <a:gd name="connsiteX0" fmla="*/ 0 w 9144000"/>
                <a:gd name="connsiteY0" fmla="*/ 0 h 608013"/>
                <a:gd name="connsiteX1" fmla="*/ 9144000 w 9144000"/>
                <a:gd name="connsiteY1" fmla="*/ 0 h 608013"/>
                <a:gd name="connsiteX2" fmla="*/ 9144000 w 9144000"/>
                <a:gd name="connsiteY2" fmla="*/ 608013 h 608013"/>
                <a:gd name="connsiteX3" fmla="*/ 4975225 w 9144000"/>
                <a:gd name="connsiteY3" fmla="*/ 606425 h 608013"/>
                <a:gd name="connsiteX4" fmla="*/ 4826000 w 9144000"/>
                <a:gd name="connsiteY4" fmla="*/ 479425 h 608013"/>
                <a:gd name="connsiteX5" fmla="*/ 0 w 9144000"/>
                <a:gd name="connsiteY5" fmla="*/ 484188 h 608013"/>
                <a:gd name="connsiteX6" fmla="*/ 0 w 9144000"/>
                <a:gd name="connsiteY6" fmla="*/ 0 h 608013"/>
                <a:gd name="connsiteX0" fmla="*/ 0 w 9144000"/>
                <a:gd name="connsiteY0" fmla="*/ 0 h 608013"/>
                <a:gd name="connsiteX1" fmla="*/ 9144000 w 9144000"/>
                <a:gd name="connsiteY1" fmla="*/ 0 h 608013"/>
                <a:gd name="connsiteX2" fmla="*/ 9144000 w 9144000"/>
                <a:gd name="connsiteY2" fmla="*/ 608013 h 608013"/>
                <a:gd name="connsiteX3" fmla="*/ 4959350 w 9144000"/>
                <a:gd name="connsiteY3" fmla="*/ 603250 h 608013"/>
                <a:gd name="connsiteX4" fmla="*/ 4826000 w 9144000"/>
                <a:gd name="connsiteY4" fmla="*/ 479425 h 608013"/>
                <a:gd name="connsiteX5" fmla="*/ 0 w 9144000"/>
                <a:gd name="connsiteY5" fmla="*/ 484188 h 608013"/>
                <a:gd name="connsiteX6" fmla="*/ 0 w 9144000"/>
                <a:gd name="connsiteY6" fmla="*/ 0 h 608013"/>
                <a:gd name="connsiteX0" fmla="*/ 0 w 9144000"/>
                <a:gd name="connsiteY0" fmla="*/ 0 h 608013"/>
                <a:gd name="connsiteX1" fmla="*/ 9144000 w 9144000"/>
                <a:gd name="connsiteY1" fmla="*/ 0 h 608013"/>
                <a:gd name="connsiteX2" fmla="*/ 9144000 w 9144000"/>
                <a:gd name="connsiteY2" fmla="*/ 608013 h 608013"/>
                <a:gd name="connsiteX3" fmla="*/ 4959350 w 9144000"/>
                <a:gd name="connsiteY3" fmla="*/ 603250 h 608013"/>
                <a:gd name="connsiteX4" fmla="*/ 4826000 w 9144000"/>
                <a:gd name="connsiteY4" fmla="*/ 479425 h 608013"/>
                <a:gd name="connsiteX5" fmla="*/ 0 w 9144000"/>
                <a:gd name="connsiteY5" fmla="*/ 481013 h 608013"/>
                <a:gd name="connsiteX6" fmla="*/ 0 w 9144000"/>
                <a:gd name="connsiteY6" fmla="*/ 0 h 608013"/>
                <a:gd name="connsiteX0" fmla="*/ 0 w 9144000"/>
                <a:gd name="connsiteY0" fmla="*/ 0 h 608013"/>
                <a:gd name="connsiteX1" fmla="*/ 9144000 w 9144000"/>
                <a:gd name="connsiteY1" fmla="*/ 0 h 608013"/>
                <a:gd name="connsiteX2" fmla="*/ 9144000 w 9144000"/>
                <a:gd name="connsiteY2" fmla="*/ 608013 h 608013"/>
                <a:gd name="connsiteX3" fmla="*/ 4962525 w 9144000"/>
                <a:gd name="connsiteY3" fmla="*/ 606425 h 608013"/>
                <a:gd name="connsiteX4" fmla="*/ 4826000 w 9144000"/>
                <a:gd name="connsiteY4" fmla="*/ 479425 h 608013"/>
                <a:gd name="connsiteX5" fmla="*/ 0 w 9144000"/>
                <a:gd name="connsiteY5" fmla="*/ 481013 h 608013"/>
                <a:gd name="connsiteX6" fmla="*/ 0 w 9144000"/>
                <a:gd name="connsiteY6" fmla="*/ 0 h 608013"/>
                <a:gd name="connsiteX0" fmla="*/ 0 w 9144000"/>
                <a:gd name="connsiteY0" fmla="*/ 0 h 608013"/>
                <a:gd name="connsiteX1" fmla="*/ 9144000 w 9144000"/>
                <a:gd name="connsiteY1" fmla="*/ 0 h 608013"/>
                <a:gd name="connsiteX2" fmla="*/ 9144000 w 9144000"/>
                <a:gd name="connsiteY2" fmla="*/ 608013 h 608013"/>
                <a:gd name="connsiteX3" fmla="*/ 4876800 w 9144000"/>
                <a:gd name="connsiteY3" fmla="*/ 583447 h 608013"/>
                <a:gd name="connsiteX4" fmla="*/ 4826000 w 9144000"/>
                <a:gd name="connsiteY4" fmla="*/ 479425 h 608013"/>
                <a:gd name="connsiteX5" fmla="*/ 0 w 9144000"/>
                <a:gd name="connsiteY5" fmla="*/ 481013 h 608013"/>
                <a:gd name="connsiteX6" fmla="*/ 0 w 9144000"/>
                <a:gd name="connsiteY6" fmla="*/ 0 h 608013"/>
                <a:gd name="connsiteX0" fmla="*/ 0 w 9144000"/>
                <a:gd name="connsiteY0" fmla="*/ 0 h 608013"/>
                <a:gd name="connsiteX1" fmla="*/ 9144000 w 9144000"/>
                <a:gd name="connsiteY1" fmla="*/ 0 h 608013"/>
                <a:gd name="connsiteX2" fmla="*/ 9144000 w 9144000"/>
                <a:gd name="connsiteY2" fmla="*/ 608013 h 608013"/>
                <a:gd name="connsiteX3" fmla="*/ 4876800 w 9144000"/>
                <a:gd name="connsiteY3" fmla="*/ 583447 h 608013"/>
                <a:gd name="connsiteX4" fmla="*/ 4826000 w 9144000"/>
                <a:gd name="connsiteY4" fmla="*/ 479425 h 608013"/>
                <a:gd name="connsiteX5" fmla="*/ 0 w 9144000"/>
                <a:gd name="connsiteY5" fmla="*/ 481013 h 608013"/>
                <a:gd name="connsiteX6" fmla="*/ 0 w 9144000"/>
                <a:gd name="connsiteY6" fmla="*/ 0 h 608013"/>
                <a:gd name="connsiteX0" fmla="*/ 0 w 9144000"/>
                <a:gd name="connsiteY0" fmla="*/ 0 h 608013"/>
                <a:gd name="connsiteX1" fmla="*/ 9144000 w 9144000"/>
                <a:gd name="connsiteY1" fmla="*/ 0 h 608013"/>
                <a:gd name="connsiteX2" fmla="*/ 9144000 w 9144000"/>
                <a:gd name="connsiteY2" fmla="*/ 608013 h 608013"/>
                <a:gd name="connsiteX3" fmla="*/ 4876800 w 9144000"/>
                <a:gd name="connsiteY3" fmla="*/ 583447 h 608013"/>
                <a:gd name="connsiteX4" fmla="*/ 4826000 w 9144000"/>
                <a:gd name="connsiteY4" fmla="*/ 479425 h 608013"/>
                <a:gd name="connsiteX5" fmla="*/ 0 w 9144000"/>
                <a:gd name="connsiteY5" fmla="*/ 481013 h 608013"/>
                <a:gd name="connsiteX6" fmla="*/ 0 w 9144000"/>
                <a:gd name="connsiteY6" fmla="*/ 0 h 608013"/>
                <a:gd name="connsiteX0" fmla="*/ 0 w 9144000"/>
                <a:gd name="connsiteY0" fmla="*/ 0 h 617032"/>
                <a:gd name="connsiteX1" fmla="*/ 9144000 w 9144000"/>
                <a:gd name="connsiteY1" fmla="*/ 0 h 617032"/>
                <a:gd name="connsiteX2" fmla="*/ 9144000 w 9144000"/>
                <a:gd name="connsiteY2" fmla="*/ 608013 h 617032"/>
                <a:gd name="connsiteX3" fmla="*/ 4886325 w 9144000"/>
                <a:gd name="connsiteY3" fmla="*/ 617032 h 617032"/>
                <a:gd name="connsiteX4" fmla="*/ 4826000 w 9144000"/>
                <a:gd name="connsiteY4" fmla="*/ 479425 h 617032"/>
                <a:gd name="connsiteX5" fmla="*/ 0 w 9144000"/>
                <a:gd name="connsiteY5" fmla="*/ 481013 h 617032"/>
                <a:gd name="connsiteX6" fmla="*/ 0 w 9144000"/>
                <a:gd name="connsiteY6" fmla="*/ 0 h 617032"/>
                <a:gd name="connsiteX0" fmla="*/ 0 w 9144000"/>
                <a:gd name="connsiteY0" fmla="*/ 0 h 608013"/>
                <a:gd name="connsiteX1" fmla="*/ 9144000 w 9144000"/>
                <a:gd name="connsiteY1" fmla="*/ 0 h 608013"/>
                <a:gd name="connsiteX2" fmla="*/ 9144000 w 9144000"/>
                <a:gd name="connsiteY2" fmla="*/ 608013 h 608013"/>
                <a:gd name="connsiteX3" fmla="*/ 4883944 w 9144000"/>
                <a:gd name="connsiteY3" fmla="*/ 597840 h 608013"/>
                <a:gd name="connsiteX4" fmla="*/ 4826000 w 9144000"/>
                <a:gd name="connsiteY4" fmla="*/ 479425 h 608013"/>
                <a:gd name="connsiteX5" fmla="*/ 0 w 9144000"/>
                <a:gd name="connsiteY5" fmla="*/ 481013 h 608013"/>
                <a:gd name="connsiteX6" fmla="*/ 0 w 9144000"/>
                <a:gd name="connsiteY6" fmla="*/ 0 h 608013"/>
                <a:gd name="connsiteX0" fmla="*/ 0 w 9144000"/>
                <a:gd name="connsiteY0" fmla="*/ 0 h 608013"/>
                <a:gd name="connsiteX1" fmla="*/ 9144000 w 9144000"/>
                <a:gd name="connsiteY1" fmla="*/ 0 h 608013"/>
                <a:gd name="connsiteX2" fmla="*/ 9144000 w 9144000"/>
                <a:gd name="connsiteY2" fmla="*/ 608013 h 608013"/>
                <a:gd name="connsiteX3" fmla="*/ 4893469 w 9144000"/>
                <a:gd name="connsiteY3" fmla="*/ 597840 h 608013"/>
                <a:gd name="connsiteX4" fmla="*/ 4826000 w 9144000"/>
                <a:gd name="connsiteY4" fmla="*/ 479425 h 608013"/>
                <a:gd name="connsiteX5" fmla="*/ 0 w 9144000"/>
                <a:gd name="connsiteY5" fmla="*/ 481013 h 608013"/>
                <a:gd name="connsiteX6" fmla="*/ 0 w 9144000"/>
                <a:gd name="connsiteY6" fmla="*/ 0 h 608013"/>
                <a:gd name="connsiteX0" fmla="*/ 0 w 9144000"/>
                <a:gd name="connsiteY0" fmla="*/ 0 h 608013"/>
                <a:gd name="connsiteX1" fmla="*/ 9144000 w 9144000"/>
                <a:gd name="connsiteY1" fmla="*/ 0 h 608013"/>
                <a:gd name="connsiteX2" fmla="*/ 9144000 w 9144000"/>
                <a:gd name="connsiteY2" fmla="*/ 608013 h 608013"/>
                <a:gd name="connsiteX3" fmla="*/ 4895850 w 9144000"/>
                <a:gd name="connsiteY3" fmla="*/ 602637 h 608013"/>
                <a:gd name="connsiteX4" fmla="*/ 4826000 w 9144000"/>
                <a:gd name="connsiteY4" fmla="*/ 479425 h 608013"/>
                <a:gd name="connsiteX5" fmla="*/ 0 w 9144000"/>
                <a:gd name="connsiteY5" fmla="*/ 481013 h 608013"/>
                <a:gd name="connsiteX6" fmla="*/ 0 w 9144000"/>
                <a:gd name="connsiteY6" fmla="*/ 0 h 608013"/>
                <a:gd name="connsiteX0" fmla="*/ 0 w 9144000"/>
                <a:gd name="connsiteY0" fmla="*/ 0 h 621829"/>
                <a:gd name="connsiteX1" fmla="*/ 9144000 w 9144000"/>
                <a:gd name="connsiteY1" fmla="*/ 0 h 621829"/>
                <a:gd name="connsiteX2" fmla="*/ 9144000 w 9144000"/>
                <a:gd name="connsiteY2" fmla="*/ 608013 h 621829"/>
                <a:gd name="connsiteX3" fmla="*/ 4895850 w 9144000"/>
                <a:gd name="connsiteY3" fmla="*/ 621829 h 621829"/>
                <a:gd name="connsiteX4" fmla="*/ 4826000 w 9144000"/>
                <a:gd name="connsiteY4" fmla="*/ 479425 h 621829"/>
                <a:gd name="connsiteX5" fmla="*/ 0 w 9144000"/>
                <a:gd name="connsiteY5" fmla="*/ 481013 h 621829"/>
                <a:gd name="connsiteX6" fmla="*/ 0 w 9144000"/>
                <a:gd name="connsiteY6" fmla="*/ 0 h 621829"/>
                <a:gd name="connsiteX0" fmla="*/ 0 w 9144000"/>
                <a:gd name="connsiteY0" fmla="*/ 0 h 608013"/>
                <a:gd name="connsiteX1" fmla="*/ 9144000 w 9144000"/>
                <a:gd name="connsiteY1" fmla="*/ 0 h 608013"/>
                <a:gd name="connsiteX2" fmla="*/ 9144000 w 9144000"/>
                <a:gd name="connsiteY2" fmla="*/ 608013 h 608013"/>
                <a:gd name="connsiteX3" fmla="*/ 4895850 w 9144000"/>
                <a:gd name="connsiteY3" fmla="*/ 588242 h 608013"/>
                <a:gd name="connsiteX4" fmla="*/ 4826000 w 9144000"/>
                <a:gd name="connsiteY4" fmla="*/ 479425 h 608013"/>
                <a:gd name="connsiteX5" fmla="*/ 0 w 9144000"/>
                <a:gd name="connsiteY5" fmla="*/ 481013 h 608013"/>
                <a:gd name="connsiteX6" fmla="*/ 0 w 9144000"/>
                <a:gd name="connsiteY6" fmla="*/ 0 h 608013"/>
                <a:gd name="connsiteX0" fmla="*/ 0 w 9144000"/>
                <a:gd name="connsiteY0" fmla="*/ 0 h 608013"/>
                <a:gd name="connsiteX1" fmla="*/ 9144000 w 9144000"/>
                <a:gd name="connsiteY1" fmla="*/ 0 h 608013"/>
                <a:gd name="connsiteX2" fmla="*/ 9144000 w 9144000"/>
                <a:gd name="connsiteY2" fmla="*/ 608013 h 608013"/>
                <a:gd name="connsiteX3" fmla="*/ 4895850 w 9144000"/>
                <a:gd name="connsiteY3" fmla="*/ 607435 h 608013"/>
                <a:gd name="connsiteX4" fmla="*/ 4826000 w 9144000"/>
                <a:gd name="connsiteY4" fmla="*/ 479425 h 608013"/>
                <a:gd name="connsiteX5" fmla="*/ 0 w 9144000"/>
                <a:gd name="connsiteY5" fmla="*/ 481013 h 608013"/>
                <a:gd name="connsiteX6" fmla="*/ 0 w 9144000"/>
                <a:gd name="connsiteY6" fmla="*/ 0 h 60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608013">
                  <a:moveTo>
                    <a:pt x="0" y="0"/>
                  </a:moveTo>
                  <a:lnTo>
                    <a:pt x="9144000" y="0"/>
                  </a:lnTo>
                  <a:lnTo>
                    <a:pt x="9144000" y="608013"/>
                  </a:lnTo>
                  <a:lnTo>
                    <a:pt x="4895850" y="607435"/>
                  </a:lnTo>
                  <a:lnTo>
                    <a:pt x="4826000" y="479425"/>
                  </a:lnTo>
                  <a:lnTo>
                    <a:pt x="0" y="481013"/>
                  </a:lnTo>
                  <a:lnTo>
                    <a:pt x="0" y="0"/>
                  </a:lnTo>
                  <a:close/>
                </a:path>
              </a:pathLst>
            </a:custGeom>
            <a:solidFill>
              <a:srgbClr val="323265"/>
            </a:solidFill>
            <a:ln w="9525">
              <a:noFill/>
              <a:miter lim="800000"/>
              <a:headEnd/>
              <a:tailEnd/>
            </a:ln>
            <a:effectLst/>
          </p:spPr>
          <p:txBody>
            <a:bodyPr wrap="none" anchor="ctr"/>
            <a:lstStyle/>
            <a:p>
              <a:pPr fontAlgn="auto">
                <a:spcBef>
                  <a:spcPts val="0"/>
                </a:spcBef>
                <a:spcAft>
                  <a:spcPts val="0"/>
                </a:spcAft>
                <a:defRPr/>
              </a:pPr>
              <a:endParaRPr lang="en-GB" dirty="0">
                <a:latin typeface="+mn-lt"/>
              </a:endParaRPr>
            </a:p>
          </p:txBody>
        </p:sp>
      </p:grpSp>
      <p:pic>
        <p:nvPicPr>
          <p:cNvPr id="13" name="Picture 27" descr="slide14-5.jpg"/>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2482850" y="1685926"/>
            <a:ext cx="1079500" cy="714256"/>
          </a:xfrm>
          <a:prstGeom prst="rect">
            <a:avLst/>
          </a:prstGeom>
          <a:noFill/>
          <a:ln w="20320" cap="sq">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6699" name="Rectangle 1099" descr="Titre / Title"/>
          <p:cNvSpPr>
            <a:spLocks noGrp="1" noChangeArrowheads="1"/>
          </p:cNvSpPr>
          <p:nvPr>
            <p:ph type="ctrTitle"/>
          </p:nvPr>
        </p:nvSpPr>
        <p:spPr>
          <a:xfrm>
            <a:off x="1329084" y="4104075"/>
            <a:ext cx="7296345" cy="846386"/>
          </a:xfrm>
          <a:noFill/>
        </p:spPr>
        <p:txBody>
          <a:bodyPr tIns="45720" bIns="45720" anchor="ctr"/>
          <a:lstStyle>
            <a:lvl1pPr eaLnBrk="1" hangingPunct="1">
              <a:defRPr sz="4900">
                <a:solidFill>
                  <a:srgbClr val="323265"/>
                </a:solidFill>
              </a:defRPr>
            </a:lvl1pPr>
          </a:lstStyle>
          <a:p>
            <a:r>
              <a:rPr lang="en-US" noProof="0" smtClean="0"/>
              <a:t>Click to edit Master title style</a:t>
            </a:r>
            <a:endParaRPr lang="en-GB" noProof="0" dirty="0"/>
          </a:p>
        </p:txBody>
      </p:sp>
      <p:sp>
        <p:nvSpPr>
          <p:cNvPr id="26700" name="Rectangle 1100"/>
          <p:cNvSpPr>
            <a:spLocks noGrp="1" noChangeArrowheads="1"/>
          </p:cNvSpPr>
          <p:nvPr>
            <p:ph type="subTitle" idx="1"/>
          </p:nvPr>
        </p:nvSpPr>
        <p:spPr>
          <a:xfrm>
            <a:off x="1341553" y="5364215"/>
            <a:ext cx="7251340" cy="274637"/>
          </a:xfrm>
        </p:spPr>
        <p:txBody>
          <a:bodyPr wrap="square" tIns="0" bIns="0">
            <a:spAutoFit/>
          </a:bodyPr>
          <a:lstStyle>
            <a:lvl1pPr algn="r">
              <a:spcBef>
                <a:spcPct val="0"/>
              </a:spcBef>
              <a:spcAft>
                <a:spcPct val="0"/>
              </a:spcAft>
              <a:buClrTx/>
              <a:buSzTx/>
              <a:buFontTx/>
              <a:buNone/>
              <a:defRPr sz="1800" b="1">
                <a:solidFill>
                  <a:srgbClr val="398AC7"/>
                </a:solidFill>
                <a:latin typeface="Century Gothic" pitchFamily="34" charset="0"/>
              </a:defRPr>
            </a:lvl1pPr>
          </a:lstStyle>
          <a:p>
            <a:r>
              <a:rPr lang="en-US" noProof="0" smtClean="0"/>
              <a:t>Click to edit Master subtitle style</a:t>
            </a:r>
            <a:endParaRPr lang="en-GB" noProof="0" dirty="0"/>
          </a:p>
        </p:txBody>
      </p:sp>
      <p:sp>
        <p:nvSpPr>
          <p:cNvPr id="16" name="Rectangle 1050"/>
          <p:cNvSpPr>
            <a:spLocks noGrp="1" noChangeArrowheads="1"/>
          </p:cNvSpPr>
          <p:nvPr>
            <p:ph type="ftr" sz="quarter" idx="10"/>
          </p:nvPr>
        </p:nvSpPr>
        <p:spPr/>
        <p:txBody>
          <a:bodyPr/>
          <a:lstStyle>
            <a:lvl1pPr>
              <a:defRPr/>
            </a:lvl1pPr>
          </a:lstStyle>
          <a:p>
            <a:pPr>
              <a:defRPr/>
            </a:pPr>
            <a:r>
              <a:rPr lang="en-GB" dirty="0" smtClean="0"/>
              <a:t>Thales e-Security </a:t>
            </a:r>
            <a:endParaRPr lang="en-GB" sz="800" b="0" dirty="0">
              <a:solidFill>
                <a:srgbClr val="398AC7"/>
              </a:solidFill>
            </a:endParaRPr>
          </a:p>
        </p:txBody>
      </p:sp>
      <p:pic>
        <p:nvPicPr>
          <p:cNvPr id="20" name="Picture 19"/>
          <p:cNvPicPr>
            <a:picLocks noChangeAspect="1"/>
          </p:cNvPicPr>
          <p:nvPr/>
        </p:nvPicPr>
        <p:blipFill rotWithShape="1">
          <a:blip r:embed="rId6" cstate="print">
            <a:extLst>
              <a:ext uri="{28A0092B-C50C-407E-A947-70E740481C1C}">
                <a14:useLocalDpi xmlns:a14="http://schemas.microsoft.com/office/drawing/2010/main" val="0"/>
              </a:ext>
            </a:extLst>
          </a:blip>
          <a:srcRect t="-538" r="5488" b="1"/>
          <a:stretch/>
        </p:blipFill>
        <p:spPr>
          <a:xfrm>
            <a:off x="171450" y="890622"/>
            <a:ext cx="1079500" cy="721644"/>
          </a:xfrm>
          <a:prstGeom prst="rect">
            <a:avLst/>
          </a:prstGeom>
          <a:ln w="20320" cap="sq" cmpd="sng">
            <a:solidFill>
              <a:schemeClr val="bg1"/>
            </a:solidFill>
            <a:miter lim="800000"/>
          </a:ln>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26709" y="1687068"/>
            <a:ext cx="1079500" cy="713114"/>
          </a:xfrm>
          <a:prstGeom prst="rect">
            <a:avLst/>
          </a:prstGeom>
          <a:ln w="20320" cap="sq">
            <a:solidFill>
              <a:schemeClr val="bg1"/>
            </a:solidFill>
            <a:miter lim="800000"/>
          </a:ln>
        </p:spPr>
      </p:pic>
      <p:pic>
        <p:nvPicPr>
          <p:cNvPr id="22" name="Picture 21"/>
          <p:cNvPicPr>
            <a:picLocks noChangeAspect="1"/>
          </p:cNvPicPr>
          <p:nvPr/>
        </p:nvPicPr>
        <p:blipFill rotWithShape="1">
          <a:blip r:embed="rId8" cstate="print">
            <a:extLst>
              <a:ext uri="{28A0092B-C50C-407E-A947-70E740481C1C}">
                <a14:useLocalDpi xmlns:a14="http://schemas.microsoft.com/office/drawing/2010/main" val="0"/>
              </a:ext>
            </a:extLst>
          </a:blip>
          <a:srcRect t="-1" r="2068" b="2581"/>
          <a:stretch/>
        </p:blipFill>
        <p:spPr>
          <a:xfrm>
            <a:off x="1329084" y="894995"/>
            <a:ext cx="1077913" cy="714837"/>
          </a:xfrm>
          <a:prstGeom prst="rect">
            <a:avLst/>
          </a:prstGeom>
          <a:solidFill>
            <a:schemeClr val="bg1"/>
          </a:solidFill>
          <a:ln w="20320" cap="sq">
            <a:solidFill>
              <a:schemeClr val="bg1"/>
            </a:solidFill>
            <a:miter lim="800000"/>
          </a:ln>
        </p:spPr>
      </p:pic>
      <p:pic>
        <p:nvPicPr>
          <p:cNvPr id="27" name="Picture 2" descr="http://www.origindesignstudio.co.uk/blog/wp-content/uploads/2010/12/Leadenhall-City-Scape.jpg"/>
          <p:cNvPicPr>
            <a:picLocks noChangeAspect="1" noChangeArrowheads="1"/>
          </p:cNvPicPr>
          <p:nvPr/>
        </p:nvPicPr>
        <p:blipFill rotWithShape="1">
          <a:blip r:embed="rId9" cstate="print"/>
          <a:srcRect t="45038" b="15973"/>
          <a:stretch/>
        </p:blipFill>
        <p:spPr bwMode="auto">
          <a:xfrm>
            <a:off x="171036" y="98630"/>
            <a:ext cx="1079914" cy="714256"/>
          </a:xfrm>
          <a:prstGeom prst="rect">
            <a:avLst/>
          </a:prstGeom>
          <a:noFill/>
          <a:ln w="20320" cap="sq">
            <a:solidFill>
              <a:schemeClr val="bg1"/>
            </a:solidFill>
            <a:miter lim="800000"/>
          </a:ln>
        </p:spPr>
      </p:pic>
      <p:pic>
        <p:nvPicPr>
          <p:cNvPr id="25" name="Picture 2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2179" y="1685706"/>
            <a:ext cx="1078771" cy="716010"/>
          </a:xfrm>
          <a:prstGeom prst="rect">
            <a:avLst/>
          </a:prstGeom>
          <a:ln w="20320" cap="sq">
            <a:solidFill>
              <a:schemeClr val="bg1"/>
            </a:solidFill>
            <a:miter lim="800000"/>
          </a:ln>
        </p:spPr>
      </p:pic>
    </p:spTree>
    <p:extLst>
      <p:ext uri="{BB962C8B-B14F-4D97-AF65-F5344CB8AC3E}">
        <p14:creationId xmlns:p14="http://schemas.microsoft.com/office/powerpoint/2010/main" val="26039228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3"/>
          <p:cNvSpPr>
            <a:spLocks noGrp="1" noChangeArrowheads="1"/>
          </p:cNvSpPr>
          <p:nvPr>
            <p:ph type="ftr" sz="quarter" idx="10"/>
          </p:nvPr>
        </p:nvSpPr>
        <p:spPr/>
        <p:txBody>
          <a:bodyPr/>
          <a:lstStyle>
            <a:lvl1pPr>
              <a:defRPr/>
            </a:lvl1pPr>
          </a:lstStyle>
          <a:p>
            <a:r>
              <a:rPr lang="en-GB" sz="1200" dirty="0" smtClean="0">
                <a:solidFill>
                  <a:srgbClr val="003366"/>
                </a:solidFill>
              </a:rPr>
              <a:t>Thales e-Security </a:t>
            </a:r>
            <a:endParaRPr lang="en-GB" sz="600" dirty="0" smtClean="0">
              <a:solidFill>
                <a:srgbClr val="398AC7"/>
              </a:solidFill>
            </a:endParaRPr>
          </a:p>
        </p:txBody>
      </p:sp>
    </p:spTree>
    <p:extLst>
      <p:ext uri="{BB962C8B-B14F-4D97-AF65-F5344CB8AC3E}">
        <p14:creationId xmlns:p14="http://schemas.microsoft.com/office/powerpoint/2010/main" val="23860963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04813" y="982663"/>
            <a:ext cx="4117975" cy="5291137"/>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75188" y="982663"/>
            <a:ext cx="4117975" cy="5291137"/>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
          <p:cNvSpPr>
            <a:spLocks noGrp="1" noChangeArrowheads="1"/>
          </p:cNvSpPr>
          <p:nvPr>
            <p:ph type="ftr" sz="quarter" idx="10"/>
          </p:nvPr>
        </p:nvSpPr>
        <p:spPr/>
        <p:txBody>
          <a:bodyPr/>
          <a:lstStyle>
            <a:lvl1pPr>
              <a:defRPr/>
            </a:lvl1pPr>
          </a:lstStyle>
          <a:p>
            <a:pPr>
              <a:defRPr/>
            </a:pPr>
            <a:r>
              <a:rPr lang="en-GB" dirty="0" smtClean="0"/>
              <a:t>Thales e-Security </a:t>
            </a:r>
            <a:endParaRPr lang="en-GB" sz="800" b="0" dirty="0">
              <a:solidFill>
                <a:srgbClr val="6699FF"/>
              </a:solidFill>
            </a:endParaRPr>
          </a:p>
        </p:txBody>
      </p:sp>
    </p:spTree>
    <p:extLst>
      <p:ext uri="{BB962C8B-B14F-4D97-AF65-F5344CB8AC3E}">
        <p14:creationId xmlns:p14="http://schemas.microsoft.com/office/powerpoint/2010/main" val="12378544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3"/>
          <p:cNvSpPr>
            <a:spLocks noGrp="1" noChangeArrowheads="1"/>
          </p:cNvSpPr>
          <p:nvPr>
            <p:ph type="ftr" sz="quarter" idx="10"/>
          </p:nvPr>
        </p:nvSpPr>
        <p:spPr/>
        <p:txBody>
          <a:bodyPr/>
          <a:lstStyle>
            <a:lvl1pPr>
              <a:defRPr/>
            </a:lvl1pPr>
          </a:lstStyle>
          <a:p>
            <a:pPr>
              <a:defRPr/>
            </a:pPr>
            <a:r>
              <a:rPr lang="en-GB" dirty="0" smtClean="0"/>
              <a:t>Thales e-Security</a:t>
            </a:r>
            <a:endParaRPr lang="en-GB" sz="800" b="0" dirty="0">
              <a:solidFill>
                <a:srgbClr val="6699FF"/>
              </a:solidFill>
            </a:endParaRPr>
          </a:p>
        </p:txBody>
      </p:sp>
    </p:spTree>
    <p:extLst>
      <p:ext uri="{BB962C8B-B14F-4D97-AF65-F5344CB8AC3E}">
        <p14:creationId xmlns:p14="http://schemas.microsoft.com/office/powerpoint/2010/main" val="13727358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a:xfrm>
            <a:off x="114300" y="6475413"/>
            <a:ext cx="6818313" cy="185737"/>
          </a:xfrm>
          <a:prstGeom prst="rect">
            <a:avLst/>
          </a:prstGeom>
        </p:spPr>
        <p:txBody>
          <a:bodyPr/>
          <a:lstStyle>
            <a:lvl1pPr>
              <a:defRPr/>
            </a:lvl1pPr>
          </a:lstStyle>
          <a:p>
            <a:pPr>
              <a:defRPr/>
            </a:pPr>
            <a:r>
              <a:rPr lang="en-GB" dirty="0" smtClean="0"/>
              <a:t>Thales e-Security </a:t>
            </a:r>
            <a:endParaRPr lang="en-GB" sz="800" b="0" dirty="0">
              <a:solidFill>
                <a:srgbClr val="6699FF"/>
              </a:solidFill>
            </a:endParaRPr>
          </a:p>
        </p:txBody>
      </p:sp>
    </p:spTree>
    <p:extLst>
      <p:ext uri="{BB962C8B-B14F-4D97-AF65-F5344CB8AC3E}">
        <p14:creationId xmlns:p14="http://schemas.microsoft.com/office/powerpoint/2010/main" val="3177210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Line 2"/>
          <p:cNvSpPr>
            <a:spLocks noChangeShapeType="1"/>
          </p:cNvSpPr>
          <p:nvPr/>
        </p:nvSpPr>
        <p:spPr bwMode="auto">
          <a:xfrm>
            <a:off x="9144000" y="0"/>
            <a:ext cx="0" cy="6858000"/>
          </a:xfrm>
          <a:prstGeom prst="line">
            <a:avLst/>
          </a:prstGeom>
          <a:noFill/>
          <a:ln w="12700">
            <a:solidFill>
              <a:schemeClr val="tx1"/>
            </a:solidFill>
            <a:round/>
            <a:headEnd/>
            <a:tailEnd/>
          </a:ln>
          <a:effectLst/>
        </p:spPr>
        <p:txBody>
          <a:bodyPr/>
          <a:lstStyle/>
          <a:p>
            <a:pPr>
              <a:defRPr/>
            </a:pPr>
            <a:endParaRPr lang="en-GB" dirty="0"/>
          </a:p>
        </p:txBody>
      </p:sp>
      <p:sp>
        <p:nvSpPr>
          <p:cNvPr id="25603" name="Rectangle 3"/>
          <p:cNvSpPr>
            <a:spLocks noGrp="1" noChangeArrowheads="1"/>
          </p:cNvSpPr>
          <p:nvPr>
            <p:ph type="ftr" sz="quarter" idx="3"/>
          </p:nvPr>
        </p:nvSpPr>
        <p:spPr bwMode="auto">
          <a:xfrm>
            <a:off x="114300" y="6507163"/>
            <a:ext cx="6818313" cy="122237"/>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lvl1pPr algn="l">
              <a:spcBef>
                <a:spcPct val="50000"/>
              </a:spcBef>
              <a:defRPr sz="800">
                <a:solidFill>
                  <a:srgbClr val="003366"/>
                </a:solidFill>
              </a:defRPr>
            </a:lvl1pPr>
          </a:lstStyle>
          <a:p>
            <a:r>
              <a:rPr lang="en-GB" sz="1200" dirty="0" smtClean="0">
                <a:solidFill>
                  <a:srgbClr val="003366"/>
                </a:solidFill>
              </a:rPr>
              <a:t>Thales e-Security </a:t>
            </a:r>
            <a:endParaRPr lang="en-GB" sz="600" b="0" dirty="0" smtClean="0">
              <a:solidFill>
                <a:srgbClr val="398AC7"/>
              </a:solidFill>
            </a:endParaRPr>
          </a:p>
        </p:txBody>
      </p:sp>
      <p:grpSp>
        <p:nvGrpSpPr>
          <p:cNvPr id="1028" name="Group 27"/>
          <p:cNvGrpSpPr>
            <a:grpSpLocks/>
          </p:cNvGrpSpPr>
          <p:nvPr/>
        </p:nvGrpSpPr>
        <p:grpSpPr bwMode="auto">
          <a:xfrm>
            <a:off x="0" y="0"/>
            <a:ext cx="9144000" cy="708025"/>
            <a:chOff x="0" y="0"/>
            <a:chExt cx="5760" cy="446"/>
          </a:xfrm>
        </p:grpSpPr>
        <p:sp>
          <p:nvSpPr>
            <p:cNvPr id="25604" name="AutoShape 4"/>
            <p:cNvSpPr>
              <a:spLocks noChangeArrowheads="1"/>
            </p:cNvSpPr>
            <p:nvPr userDrawn="1"/>
          </p:nvSpPr>
          <p:spPr bwMode="auto">
            <a:xfrm rot="10800000">
              <a:off x="1718" y="255"/>
              <a:ext cx="190" cy="190"/>
            </a:xfrm>
            <a:prstGeom prst="rtTriangle">
              <a:avLst/>
            </a:prstGeom>
            <a:solidFill>
              <a:srgbClr val="C8D5D3"/>
            </a:solidFill>
            <a:ln w="9525">
              <a:noFill/>
              <a:miter lim="800000"/>
              <a:headEnd/>
              <a:tailEnd/>
            </a:ln>
            <a:effectLst/>
          </p:spPr>
          <p:txBody>
            <a:bodyPr anchor="ctr">
              <a:spAutoFit/>
            </a:bodyPr>
            <a:lstStyle/>
            <a:p>
              <a:pPr>
                <a:defRPr/>
              </a:pPr>
              <a:endParaRPr lang="en-GB" dirty="0"/>
            </a:p>
          </p:txBody>
        </p:sp>
        <p:sp>
          <p:nvSpPr>
            <p:cNvPr id="25605" name="Rectangle 5"/>
            <p:cNvSpPr>
              <a:spLocks noChangeArrowheads="1"/>
            </p:cNvSpPr>
            <p:nvPr userDrawn="1"/>
          </p:nvSpPr>
          <p:spPr bwMode="auto">
            <a:xfrm>
              <a:off x="1907" y="291"/>
              <a:ext cx="3853" cy="155"/>
            </a:xfrm>
            <a:prstGeom prst="rect">
              <a:avLst/>
            </a:prstGeom>
            <a:solidFill>
              <a:srgbClr val="C8D5D3"/>
            </a:solidFill>
            <a:ln w="9525">
              <a:noFill/>
              <a:miter lim="800000"/>
              <a:headEnd/>
              <a:tailEnd/>
            </a:ln>
            <a:effectLst/>
          </p:spPr>
          <p:txBody>
            <a:bodyPr anchor="ctr">
              <a:spAutoFit/>
            </a:bodyPr>
            <a:lstStyle/>
            <a:p>
              <a:pPr>
                <a:defRPr/>
              </a:pPr>
              <a:endParaRPr lang="en-GB" dirty="0"/>
            </a:p>
          </p:txBody>
        </p:sp>
        <p:sp>
          <p:nvSpPr>
            <p:cNvPr id="25606" name="Rectangle 6"/>
            <p:cNvSpPr>
              <a:spLocks noChangeArrowheads="1"/>
            </p:cNvSpPr>
            <p:nvPr/>
          </p:nvSpPr>
          <p:spPr bwMode="auto">
            <a:xfrm>
              <a:off x="0" y="0"/>
              <a:ext cx="5760" cy="305"/>
            </a:xfrm>
            <a:prstGeom prst="rect">
              <a:avLst/>
            </a:prstGeom>
            <a:solidFill>
              <a:srgbClr val="323265"/>
            </a:solidFill>
            <a:ln w="9525">
              <a:noFill/>
              <a:miter lim="800000"/>
              <a:headEnd/>
              <a:tailEnd/>
            </a:ln>
            <a:effectLst/>
          </p:spPr>
          <p:txBody>
            <a:bodyPr wrap="none" anchor="ctr"/>
            <a:lstStyle/>
            <a:p>
              <a:pPr>
                <a:defRPr/>
              </a:pPr>
              <a:endParaRPr lang="en-GB" dirty="0"/>
            </a:p>
          </p:txBody>
        </p:sp>
        <p:sp>
          <p:nvSpPr>
            <p:cNvPr id="25607" name="AutoShape 7"/>
            <p:cNvSpPr>
              <a:spLocks noChangeArrowheads="1"/>
            </p:cNvSpPr>
            <p:nvPr/>
          </p:nvSpPr>
          <p:spPr bwMode="auto">
            <a:xfrm rot="10800000">
              <a:off x="2956" y="222"/>
              <a:ext cx="160" cy="160"/>
            </a:xfrm>
            <a:prstGeom prst="rtTriangle">
              <a:avLst/>
            </a:prstGeom>
            <a:solidFill>
              <a:srgbClr val="323265"/>
            </a:solidFill>
            <a:ln w="9525">
              <a:noFill/>
              <a:miter lim="800000"/>
              <a:headEnd/>
              <a:tailEnd/>
            </a:ln>
            <a:effectLst/>
          </p:spPr>
          <p:txBody>
            <a:bodyPr anchor="ctr">
              <a:spAutoFit/>
            </a:bodyPr>
            <a:lstStyle/>
            <a:p>
              <a:pPr>
                <a:defRPr/>
              </a:pPr>
              <a:endParaRPr lang="en-GB" dirty="0"/>
            </a:p>
          </p:txBody>
        </p:sp>
        <p:sp>
          <p:nvSpPr>
            <p:cNvPr id="25608" name="Rectangle 8"/>
            <p:cNvSpPr>
              <a:spLocks noChangeArrowheads="1"/>
            </p:cNvSpPr>
            <p:nvPr/>
          </p:nvSpPr>
          <p:spPr bwMode="auto">
            <a:xfrm>
              <a:off x="3112" y="234"/>
              <a:ext cx="2648" cy="148"/>
            </a:xfrm>
            <a:prstGeom prst="rect">
              <a:avLst/>
            </a:prstGeom>
            <a:solidFill>
              <a:srgbClr val="323265"/>
            </a:solidFill>
            <a:ln w="9525">
              <a:noFill/>
              <a:miter lim="800000"/>
              <a:headEnd/>
              <a:tailEnd/>
            </a:ln>
            <a:effectLst/>
          </p:spPr>
          <p:txBody>
            <a:bodyPr anchor="ctr">
              <a:spAutoFit/>
            </a:bodyPr>
            <a:lstStyle/>
            <a:p>
              <a:pPr>
                <a:defRPr/>
              </a:pPr>
              <a:endParaRPr lang="en-GB" dirty="0"/>
            </a:p>
          </p:txBody>
        </p:sp>
      </p:grpSp>
      <p:pic>
        <p:nvPicPr>
          <p:cNvPr id="1029" name="Picture 9" descr="D:\Documents and Settings\T0005222\Mes documents\thales_couleur_blanc_lg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9338" y="6415088"/>
            <a:ext cx="1716087"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11"/>
          <p:cNvSpPr>
            <a:spLocks noGrp="1" noChangeArrowheads="1"/>
          </p:cNvSpPr>
          <p:nvPr>
            <p:ph type="title"/>
          </p:nvPr>
        </p:nvSpPr>
        <p:spPr bwMode="auto">
          <a:xfrm>
            <a:off x="809625" y="63500"/>
            <a:ext cx="8326438" cy="338554"/>
          </a:xfrm>
          <a:prstGeom prst="rect">
            <a:avLst/>
          </a:prstGeom>
          <a:solidFill>
            <a:srgbClr val="32326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0" rIns="91440" bIns="0" numCol="1" anchor="t" anchorCtr="0" compatLnSpc="1">
            <a:prstTxWarp prst="textNoShape">
              <a:avLst/>
            </a:prstTxWarp>
            <a:spAutoFit/>
          </a:bodyPr>
          <a:lstStyle/>
          <a:p>
            <a:pPr lvl="0"/>
            <a:r>
              <a:rPr lang="en-GB" dirty="0" smtClean="0"/>
              <a:t>Click here to edit Master title style</a:t>
            </a:r>
          </a:p>
        </p:txBody>
      </p:sp>
      <p:sp>
        <p:nvSpPr>
          <p:cNvPr id="1031" name="Rectangle 12"/>
          <p:cNvSpPr>
            <a:spLocks noGrp="1" noChangeArrowheads="1"/>
          </p:cNvSpPr>
          <p:nvPr>
            <p:ph type="body" idx="1"/>
          </p:nvPr>
        </p:nvSpPr>
        <p:spPr bwMode="auto">
          <a:xfrm>
            <a:off x="404813" y="982663"/>
            <a:ext cx="8388350" cy="529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dirty="0" smtClean="0"/>
              <a:t>Click to edit Master text style</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pic>
        <p:nvPicPr>
          <p:cNvPr id="2" name="Picture 16" descr="thales_couleur_blanc_lg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34200" y="6283325"/>
            <a:ext cx="21875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sldNum="0" hdr="0" dt="0"/>
  <p:txStyles>
    <p:titleStyle>
      <a:lvl1pPr algn="r" rtl="0" eaLnBrk="1" fontAlgn="base" hangingPunct="1">
        <a:spcBef>
          <a:spcPct val="0"/>
        </a:spcBef>
        <a:spcAft>
          <a:spcPct val="0"/>
        </a:spcAft>
        <a:defRPr sz="2200" b="1" baseline="0">
          <a:solidFill>
            <a:schemeClr val="bg1"/>
          </a:solidFill>
          <a:latin typeface="+mj-lt"/>
          <a:ea typeface="+mj-ea"/>
          <a:cs typeface="+mj-cs"/>
        </a:defRPr>
      </a:lvl1pPr>
      <a:lvl2pPr algn="r" rtl="0" eaLnBrk="1" fontAlgn="base" hangingPunct="1">
        <a:spcBef>
          <a:spcPct val="0"/>
        </a:spcBef>
        <a:spcAft>
          <a:spcPct val="0"/>
        </a:spcAft>
        <a:defRPr sz="2200" b="1">
          <a:solidFill>
            <a:schemeClr val="bg1"/>
          </a:solidFill>
          <a:latin typeface="Century Gothic" pitchFamily="34" charset="0"/>
        </a:defRPr>
      </a:lvl2pPr>
      <a:lvl3pPr algn="r" rtl="0" eaLnBrk="1" fontAlgn="base" hangingPunct="1">
        <a:spcBef>
          <a:spcPct val="0"/>
        </a:spcBef>
        <a:spcAft>
          <a:spcPct val="0"/>
        </a:spcAft>
        <a:defRPr sz="2200" b="1">
          <a:solidFill>
            <a:schemeClr val="bg1"/>
          </a:solidFill>
          <a:latin typeface="Century Gothic" pitchFamily="34" charset="0"/>
        </a:defRPr>
      </a:lvl3pPr>
      <a:lvl4pPr algn="r" rtl="0" eaLnBrk="1" fontAlgn="base" hangingPunct="1">
        <a:spcBef>
          <a:spcPct val="0"/>
        </a:spcBef>
        <a:spcAft>
          <a:spcPct val="0"/>
        </a:spcAft>
        <a:defRPr sz="2200" b="1">
          <a:solidFill>
            <a:schemeClr val="bg1"/>
          </a:solidFill>
          <a:latin typeface="Century Gothic" pitchFamily="34" charset="0"/>
        </a:defRPr>
      </a:lvl4pPr>
      <a:lvl5pPr algn="r" rtl="0" eaLnBrk="1" fontAlgn="base" hangingPunct="1">
        <a:spcBef>
          <a:spcPct val="0"/>
        </a:spcBef>
        <a:spcAft>
          <a:spcPct val="0"/>
        </a:spcAft>
        <a:defRPr sz="2200" b="1">
          <a:solidFill>
            <a:schemeClr val="bg1"/>
          </a:solidFill>
          <a:latin typeface="Century Gothic" pitchFamily="34" charset="0"/>
        </a:defRPr>
      </a:lvl5pPr>
      <a:lvl6pPr marL="457200" algn="r" rtl="0" eaLnBrk="1" fontAlgn="base" hangingPunct="1">
        <a:spcBef>
          <a:spcPct val="0"/>
        </a:spcBef>
        <a:spcAft>
          <a:spcPct val="0"/>
        </a:spcAft>
        <a:defRPr sz="2200" b="1">
          <a:solidFill>
            <a:schemeClr val="bg1"/>
          </a:solidFill>
          <a:latin typeface="Century Gothic" pitchFamily="34" charset="0"/>
        </a:defRPr>
      </a:lvl6pPr>
      <a:lvl7pPr marL="914400" algn="r" rtl="0" eaLnBrk="1" fontAlgn="base" hangingPunct="1">
        <a:spcBef>
          <a:spcPct val="0"/>
        </a:spcBef>
        <a:spcAft>
          <a:spcPct val="0"/>
        </a:spcAft>
        <a:defRPr sz="2200" b="1">
          <a:solidFill>
            <a:schemeClr val="bg1"/>
          </a:solidFill>
          <a:latin typeface="Century Gothic" pitchFamily="34" charset="0"/>
        </a:defRPr>
      </a:lvl7pPr>
      <a:lvl8pPr marL="1371600" algn="r" rtl="0" eaLnBrk="1" fontAlgn="base" hangingPunct="1">
        <a:spcBef>
          <a:spcPct val="0"/>
        </a:spcBef>
        <a:spcAft>
          <a:spcPct val="0"/>
        </a:spcAft>
        <a:defRPr sz="2200" b="1">
          <a:solidFill>
            <a:schemeClr val="bg1"/>
          </a:solidFill>
          <a:latin typeface="Century Gothic" pitchFamily="34" charset="0"/>
        </a:defRPr>
      </a:lvl8pPr>
      <a:lvl9pPr marL="1828800" algn="r" rtl="0" eaLnBrk="1" fontAlgn="base" hangingPunct="1">
        <a:spcBef>
          <a:spcPct val="0"/>
        </a:spcBef>
        <a:spcAft>
          <a:spcPct val="0"/>
        </a:spcAft>
        <a:defRPr sz="2200" b="1">
          <a:solidFill>
            <a:schemeClr val="bg1"/>
          </a:solidFill>
          <a:latin typeface="Century Gothic" pitchFamily="34" charset="0"/>
        </a:defRPr>
      </a:lvl9pPr>
    </p:titleStyle>
    <p:bodyStyle>
      <a:lvl1pPr marL="342900" indent="-342900" algn="l" rtl="0" eaLnBrk="1" fontAlgn="base" hangingPunct="1">
        <a:spcBef>
          <a:spcPct val="80000"/>
        </a:spcBef>
        <a:spcAft>
          <a:spcPct val="20000"/>
        </a:spcAft>
        <a:buClr>
          <a:srgbClr val="FF6600"/>
        </a:buClr>
        <a:buSzPct val="80000"/>
        <a:buFont typeface="Wingdings 2" pitchFamily="18" charset="2"/>
        <a:defRPr sz="2000">
          <a:solidFill>
            <a:srgbClr val="FF7300"/>
          </a:solidFill>
          <a:latin typeface="+mn-lt"/>
          <a:ea typeface="+mn-ea"/>
          <a:cs typeface="+mn-cs"/>
        </a:defRPr>
      </a:lvl1pPr>
      <a:lvl2pPr marL="458788" indent="-268288" algn="l" rtl="0" eaLnBrk="1" fontAlgn="base" hangingPunct="1">
        <a:spcBef>
          <a:spcPct val="40000"/>
        </a:spcBef>
        <a:spcAft>
          <a:spcPct val="0"/>
        </a:spcAft>
        <a:buClr>
          <a:srgbClr val="FF6600"/>
        </a:buClr>
        <a:buSzPct val="70000"/>
        <a:buFont typeface="Wingdings" pitchFamily="2" charset="2"/>
        <a:buChar char="u"/>
        <a:defRPr sz="1900" b="1" baseline="0">
          <a:solidFill>
            <a:srgbClr val="323265"/>
          </a:solidFill>
          <a:latin typeface="Arial" charset="0"/>
          <a:cs typeface="+mn-cs"/>
        </a:defRPr>
      </a:lvl2pPr>
      <a:lvl3pPr marL="858838" indent="-209550" algn="l" rtl="0" eaLnBrk="1" fontAlgn="base" hangingPunct="1">
        <a:spcBef>
          <a:spcPct val="45000"/>
        </a:spcBef>
        <a:spcAft>
          <a:spcPct val="0"/>
        </a:spcAft>
        <a:buClr>
          <a:srgbClr val="33CC33"/>
        </a:buClr>
        <a:buSzPct val="80000"/>
        <a:buFont typeface="Wingdings" pitchFamily="2" charset="2"/>
        <a:buChar char="£"/>
        <a:defRPr sz="1600" baseline="0">
          <a:solidFill>
            <a:srgbClr val="336699"/>
          </a:solidFill>
          <a:latin typeface="Arial" charset="0"/>
          <a:cs typeface="+mn-cs"/>
        </a:defRPr>
      </a:lvl3pPr>
      <a:lvl4pPr marL="1238250" indent="-188913" algn="l" rtl="0" eaLnBrk="1" fontAlgn="base" hangingPunct="1">
        <a:spcBef>
          <a:spcPct val="50000"/>
        </a:spcBef>
        <a:spcAft>
          <a:spcPct val="0"/>
        </a:spcAft>
        <a:buSzPct val="60000"/>
        <a:buFont typeface="Wingdings" pitchFamily="2" charset="2"/>
        <a:buChar char="l"/>
        <a:defRPr sz="1500" baseline="0">
          <a:solidFill>
            <a:schemeClr val="bg2"/>
          </a:solidFill>
          <a:latin typeface="Arial" charset="0"/>
          <a:cs typeface="+mn-cs"/>
        </a:defRPr>
      </a:lvl4pPr>
      <a:lvl5pPr marL="1608138" indent="-179388" algn="l" rtl="0" eaLnBrk="1" fontAlgn="base" hangingPunct="1">
        <a:spcBef>
          <a:spcPct val="20000"/>
        </a:spcBef>
        <a:spcAft>
          <a:spcPct val="0"/>
        </a:spcAft>
        <a:buSzPct val="45000"/>
        <a:buFont typeface="Wingdings" pitchFamily="2" charset="2"/>
        <a:buChar char="l"/>
        <a:defRPr sz="1400" baseline="0">
          <a:solidFill>
            <a:schemeClr val="bg2"/>
          </a:solidFill>
          <a:latin typeface="Arial" charset="0"/>
          <a:cs typeface="+mn-cs"/>
        </a:defRPr>
      </a:lvl5pPr>
      <a:lvl6pPr marL="2065338" indent="-179388" algn="l" rtl="0" eaLnBrk="1" fontAlgn="base" hangingPunct="1">
        <a:spcBef>
          <a:spcPct val="20000"/>
        </a:spcBef>
        <a:spcAft>
          <a:spcPct val="0"/>
        </a:spcAft>
        <a:buSzPct val="45000"/>
        <a:buFont typeface="Wingdings" pitchFamily="2" charset="2"/>
        <a:buChar char="l"/>
        <a:defRPr sz="1400">
          <a:solidFill>
            <a:schemeClr val="bg2"/>
          </a:solidFill>
          <a:latin typeface="Arial" charset="0"/>
          <a:cs typeface="+mn-cs"/>
        </a:defRPr>
      </a:lvl6pPr>
      <a:lvl7pPr marL="2522538" indent="-179388" algn="l" rtl="0" eaLnBrk="1" fontAlgn="base" hangingPunct="1">
        <a:spcBef>
          <a:spcPct val="20000"/>
        </a:spcBef>
        <a:spcAft>
          <a:spcPct val="0"/>
        </a:spcAft>
        <a:buSzPct val="45000"/>
        <a:buFont typeface="Wingdings" pitchFamily="2" charset="2"/>
        <a:buChar char="l"/>
        <a:defRPr sz="1400">
          <a:solidFill>
            <a:schemeClr val="bg2"/>
          </a:solidFill>
          <a:latin typeface="Arial" charset="0"/>
          <a:cs typeface="+mn-cs"/>
        </a:defRPr>
      </a:lvl7pPr>
      <a:lvl8pPr marL="2979738" indent="-179388" algn="l" rtl="0" eaLnBrk="1" fontAlgn="base" hangingPunct="1">
        <a:spcBef>
          <a:spcPct val="20000"/>
        </a:spcBef>
        <a:spcAft>
          <a:spcPct val="0"/>
        </a:spcAft>
        <a:buSzPct val="45000"/>
        <a:buFont typeface="Wingdings" pitchFamily="2" charset="2"/>
        <a:buChar char="l"/>
        <a:defRPr sz="1400">
          <a:solidFill>
            <a:schemeClr val="bg2"/>
          </a:solidFill>
          <a:latin typeface="Arial" charset="0"/>
          <a:cs typeface="+mn-cs"/>
        </a:defRPr>
      </a:lvl8pPr>
      <a:lvl9pPr marL="3436938" indent="-179388" algn="l" rtl="0" eaLnBrk="1" fontAlgn="base" hangingPunct="1">
        <a:spcBef>
          <a:spcPct val="20000"/>
        </a:spcBef>
        <a:spcAft>
          <a:spcPct val="0"/>
        </a:spcAft>
        <a:buSzPct val="45000"/>
        <a:buFont typeface="Wingdings" pitchFamily="2" charset="2"/>
        <a:buChar char="l"/>
        <a:defRPr sz="1400">
          <a:solidFill>
            <a:schemeClr val="bg2"/>
          </a:solidFill>
          <a:latin typeface="Arial"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jpeg"/><Relationship Id="rId3" Type="http://schemas.openxmlformats.org/officeDocument/2006/relationships/image" Target="../media/image13.jpeg"/><Relationship Id="rId7" Type="http://schemas.openxmlformats.org/officeDocument/2006/relationships/image" Target="../media/image17.jpeg"/><Relationship Id="rId12" Type="http://schemas.openxmlformats.org/officeDocument/2006/relationships/image" Target="../media/image22.png"/><Relationship Id="rId2" Type="http://schemas.openxmlformats.org/officeDocument/2006/relationships/notesSlide" Target="../notesSlides/notesSlide6.xml"/><Relationship Id="rId16" Type="http://schemas.openxmlformats.org/officeDocument/2006/relationships/image" Target="../media/image26.png"/><Relationship Id="rId1" Type="http://schemas.openxmlformats.org/officeDocument/2006/relationships/slideLayout" Target="../slideLayouts/slideLayout4.xml"/><Relationship Id="rId6" Type="http://schemas.openxmlformats.org/officeDocument/2006/relationships/image" Target="../media/image16.jpeg"/><Relationship Id="rId11" Type="http://schemas.openxmlformats.org/officeDocument/2006/relationships/image" Target="../media/image21.png"/><Relationship Id="rId5" Type="http://schemas.openxmlformats.org/officeDocument/2006/relationships/image" Target="../media/image15.wmf"/><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jpeg"/><Relationship Id="rId9" Type="http://schemas.openxmlformats.org/officeDocument/2006/relationships/image" Target="../media/image19.png"/><Relationship Id="rId14"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notesSlide" Target="../notesSlides/notesSlide7.xml"/><Relationship Id="rId7" Type="http://schemas.openxmlformats.org/officeDocument/2006/relationships/image" Target="../media/image30.jpe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jpeg"/><Relationship Id="rId4" Type="http://schemas.openxmlformats.org/officeDocument/2006/relationships/image" Target="../media/image27.jpeg"/><Relationship Id="rId9" Type="http://schemas.openxmlformats.org/officeDocument/2006/relationships/image" Target="../media/image32.jpe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lists.oasis-open.org/archives/kmip/201205/msg00023.html"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hyperlink" Target="http://lists.oasis-open.org/archives/kmip/201205/msg00023.html"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hyperlink" Target="http://www.harboarts.com/shirtdesigner/?graphic_link=key-vector-graphic_1319900685046"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jpeg"/><Relationship Id="rId3" Type="http://schemas.openxmlformats.org/officeDocument/2006/relationships/image" Target="../media/image13.jpeg"/><Relationship Id="rId7" Type="http://schemas.openxmlformats.org/officeDocument/2006/relationships/image" Target="../media/image17.jpeg"/><Relationship Id="rId12"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6.jpeg"/><Relationship Id="rId11" Type="http://schemas.openxmlformats.org/officeDocument/2006/relationships/image" Target="../media/image21.png"/><Relationship Id="rId5" Type="http://schemas.openxmlformats.org/officeDocument/2006/relationships/image" Target="../media/image15.wmf"/><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jpeg"/><Relationship Id="rId9" Type="http://schemas.openxmlformats.org/officeDocument/2006/relationships/image" Target="../media/image19.png"/><Relationship Id="rId14"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3710969"/>
            <a:ext cx="8610600" cy="1569660"/>
          </a:xfrm>
        </p:spPr>
        <p:txBody>
          <a:bodyPr/>
          <a:lstStyle/>
          <a:p>
            <a:r>
              <a:rPr lang="en-GB" sz="4800" dirty="0" smtClean="0"/>
              <a:t>KMIP - Key Management Interoperability Protocol</a:t>
            </a:r>
            <a:endParaRPr lang="en-GB" sz="4800" dirty="0"/>
          </a:p>
        </p:txBody>
      </p:sp>
      <p:sp>
        <p:nvSpPr>
          <p:cNvPr id="6" name="Subtitle 5"/>
          <p:cNvSpPr>
            <a:spLocks noGrp="1"/>
          </p:cNvSpPr>
          <p:nvPr>
            <p:ph type="subTitle" idx="1"/>
          </p:nvPr>
        </p:nvSpPr>
        <p:spPr>
          <a:xfrm>
            <a:off x="1341553" y="5364215"/>
            <a:ext cx="7251340" cy="738664"/>
          </a:xfrm>
        </p:spPr>
        <p:txBody>
          <a:bodyPr/>
          <a:lstStyle/>
          <a:p>
            <a:r>
              <a:rPr lang="en-GB" sz="2400" dirty="0" smtClean="0"/>
              <a:t>Paul Meadowcroft </a:t>
            </a:r>
          </a:p>
          <a:p>
            <a:r>
              <a:rPr lang="en-GB" sz="2400" dirty="0" smtClean="0"/>
              <a:t>Thales e-Security </a:t>
            </a:r>
            <a:endParaRPr lang="en-GB" sz="2400" dirty="0"/>
          </a:p>
        </p:txBody>
      </p:sp>
      <p:sp>
        <p:nvSpPr>
          <p:cNvPr id="7" name="Rectangle 1050"/>
          <p:cNvSpPr>
            <a:spLocks noGrp="1" noChangeArrowheads="1"/>
          </p:cNvSpPr>
          <p:nvPr>
            <p:ph type="ftr" sz="quarter" idx="10"/>
          </p:nvPr>
        </p:nvSpPr>
        <p:spPr>
          <a:xfrm>
            <a:off x="128814" y="6438708"/>
            <a:ext cx="2749323" cy="2462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323265"/>
                </a:solidFill>
                <a:latin typeface="Arial" charset="0"/>
                <a:cs typeface="Arial" charset="0"/>
              </a:defRPr>
            </a:lvl1pPr>
            <a:lvl2pPr marL="742950" indent="-285750" eaLnBrk="0" hangingPunct="0">
              <a:defRPr sz="1400">
                <a:solidFill>
                  <a:srgbClr val="323265"/>
                </a:solidFill>
                <a:latin typeface="Arial" charset="0"/>
                <a:cs typeface="Arial" charset="0"/>
              </a:defRPr>
            </a:lvl2pPr>
            <a:lvl3pPr marL="1143000" indent="-228600" eaLnBrk="0" hangingPunct="0">
              <a:defRPr sz="1400">
                <a:solidFill>
                  <a:srgbClr val="323265"/>
                </a:solidFill>
                <a:latin typeface="Arial" charset="0"/>
                <a:cs typeface="Arial" charset="0"/>
              </a:defRPr>
            </a:lvl3pPr>
            <a:lvl4pPr marL="1600200" indent="-228600" eaLnBrk="0" hangingPunct="0">
              <a:defRPr sz="1400">
                <a:solidFill>
                  <a:srgbClr val="323265"/>
                </a:solidFill>
                <a:latin typeface="Arial" charset="0"/>
                <a:cs typeface="Arial" charset="0"/>
              </a:defRPr>
            </a:lvl4pPr>
            <a:lvl5pPr marL="2057400" indent="-228600" eaLnBrk="0" hangingPunct="0">
              <a:defRPr sz="1400">
                <a:solidFill>
                  <a:srgbClr val="323265"/>
                </a:solidFill>
                <a:latin typeface="Arial" charset="0"/>
                <a:cs typeface="Arial" charset="0"/>
              </a:defRPr>
            </a:lvl5pPr>
            <a:lvl6pPr marL="2514600" indent="-228600" eaLnBrk="0" fontAlgn="base" hangingPunct="0">
              <a:spcBef>
                <a:spcPct val="0"/>
              </a:spcBef>
              <a:spcAft>
                <a:spcPct val="0"/>
              </a:spcAft>
              <a:defRPr sz="1400">
                <a:solidFill>
                  <a:srgbClr val="323265"/>
                </a:solidFill>
                <a:latin typeface="Arial" charset="0"/>
                <a:cs typeface="Arial" charset="0"/>
              </a:defRPr>
            </a:lvl6pPr>
            <a:lvl7pPr marL="2971800" indent="-228600" eaLnBrk="0" fontAlgn="base" hangingPunct="0">
              <a:spcBef>
                <a:spcPct val="0"/>
              </a:spcBef>
              <a:spcAft>
                <a:spcPct val="0"/>
              </a:spcAft>
              <a:defRPr sz="1400">
                <a:solidFill>
                  <a:srgbClr val="323265"/>
                </a:solidFill>
                <a:latin typeface="Arial" charset="0"/>
                <a:cs typeface="Arial" charset="0"/>
              </a:defRPr>
            </a:lvl7pPr>
            <a:lvl8pPr marL="3429000" indent="-228600" eaLnBrk="0" fontAlgn="base" hangingPunct="0">
              <a:spcBef>
                <a:spcPct val="0"/>
              </a:spcBef>
              <a:spcAft>
                <a:spcPct val="0"/>
              </a:spcAft>
              <a:defRPr sz="1400">
                <a:solidFill>
                  <a:srgbClr val="323265"/>
                </a:solidFill>
                <a:latin typeface="Arial" charset="0"/>
                <a:cs typeface="Arial" charset="0"/>
              </a:defRPr>
            </a:lvl8pPr>
            <a:lvl9pPr marL="3886200" indent="-228600" eaLnBrk="0" fontAlgn="base" hangingPunct="0">
              <a:spcBef>
                <a:spcPct val="0"/>
              </a:spcBef>
              <a:spcAft>
                <a:spcPct val="0"/>
              </a:spcAft>
              <a:defRPr sz="1400">
                <a:solidFill>
                  <a:srgbClr val="323265"/>
                </a:solidFill>
                <a:latin typeface="Arial" charset="0"/>
                <a:cs typeface="Arial" charset="0"/>
              </a:defRPr>
            </a:lvl9pPr>
          </a:lstStyle>
          <a:p>
            <a:r>
              <a:rPr lang="en-GB" sz="1600" dirty="0" smtClean="0">
                <a:solidFill>
                  <a:srgbClr val="003366"/>
                </a:solidFill>
              </a:rPr>
              <a:t>Thales e-Security </a:t>
            </a:r>
            <a:endParaRPr lang="en-GB" sz="800" b="0" dirty="0" smtClean="0">
              <a:solidFill>
                <a:srgbClr val="398AC7"/>
              </a:solidFill>
            </a:endParaRPr>
          </a:p>
        </p:txBody>
      </p:sp>
    </p:spTree>
    <p:extLst>
      <p:ext uri="{BB962C8B-B14F-4D97-AF65-F5344CB8AC3E}">
        <p14:creationId xmlns:p14="http://schemas.microsoft.com/office/powerpoint/2010/main" val="12138266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2532" name="Text Box 20"/>
          <p:cNvSpPr txBox="1">
            <a:spLocks noChangeArrowheads="1"/>
          </p:cNvSpPr>
          <p:nvPr/>
        </p:nvSpPr>
        <p:spPr bwMode="auto">
          <a:xfrm>
            <a:off x="0" y="5970790"/>
            <a:ext cx="9144000" cy="307777"/>
          </a:xfrm>
          <a:prstGeom prst="rect">
            <a:avLst/>
          </a:prstGeom>
          <a:noFill/>
          <a:ln w="9525">
            <a:noFill/>
            <a:miter lim="800000"/>
            <a:headEnd/>
            <a:tailEnd/>
          </a:ln>
          <a:effectLst/>
        </p:spPr>
        <p:txBody>
          <a:bodyPr wrap="square">
            <a:spAutoFit/>
          </a:bodyPr>
          <a:lstStyle/>
          <a:p>
            <a:pPr algn="ctr">
              <a:defRPr/>
            </a:pPr>
            <a:r>
              <a:rPr lang="en-US" dirty="0" smtClean="0">
                <a:solidFill>
                  <a:srgbClr val="C00000"/>
                </a:solidFill>
                <a:latin typeface="+mn-lt"/>
                <a:ea typeface="Geneva"/>
                <a:cs typeface="Tahoma" pitchFamily="34" charset="0"/>
              </a:rPr>
              <a:t>Policy and Keys are Managed by Data Management Tools in conjunction with Key Managers</a:t>
            </a:r>
            <a:endParaRPr lang="en-US" sz="1400" dirty="0">
              <a:solidFill>
                <a:srgbClr val="C00000"/>
              </a:solidFill>
              <a:latin typeface="+mn-lt"/>
              <a:ea typeface="Geneva"/>
              <a:cs typeface="Tahoma" pitchFamily="34" charset="0"/>
            </a:endParaRPr>
          </a:p>
        </p:txBody>
      </p:sp>
      <p:sp>
        <p:nvSpPr>
          <p:cNvPr id="10280" name="Title 1"/>
          <p:cNvSpPr>
            <a:spLocks noGrp="1"/>
          </p:cNvSpPr>
          <p:nvPr>
            <p:ph type="title"/>
          </p:nvPr>
        </p:nvSpPr>
        <p:spPr>
          <a:xfrm>
            <a:off x="809625" y="63500"/>
            <a:ext cx="8326438" cy="338138"/>
          </a:xfrm>
        </p:spPr>
        <p:txBody>
          <a:bodyPr/>
          <a:lstStyle/>
          <a:p>
            <a:pPr eaLnBrk="1" hangingPunct="1"/>
            <a:r>
              <a:rPr lang="en-GB" smtClean="0"/>
              <a:t>Goal: Unified, Comprehensive Approach</a:t>
            </a:r>
          </a:p>
        </p:txBody>
      </p:sp>
      <p:sp>
        <p:nvSpPr>
          <p:cNvPr id="1472535" name="Line 23"/>
          <p:cNvSpPr>
            <a:spLocks noChangeShapeType="1"/>
          </p:cNvSpPr>
          <p:nvPr/>
        </p:nvSpPr>
        <p:spPr bwMode="auto">
          <a:xfrm flipV="1">
            <a:off x="571657" y="2813049"/>
            <a:ext cx="2797407" cy="1911966"/>
          </a:xfrm>
          <a:prstGeom prst="line">
            <a:avLst/>
          </a:prstGeom>
          <a:noFill/>
          <a:ln w="31750">
            <a:solidFill>
              <a:srgbClr val="FF0000"/>
            </a:solidFill>
            <a:prstDash val="solid"/>
            <a:round/>
            <a:headEnd type="triangle" w="med" len="med"/>
            <a:tailEnd type="triangle" w="med" len="med"/>
          </a:ln>
          <a:effectLst/>
        </p:spPr>
        <p:txBody>
          <a:bodyPr wrap="none" anchor="ctr"/>
          <a:lstStyle/>
          <a:p>
            <a:pPr>
              <a:defRPr/>
            </a:pPr>
            <a:endParaRPr lang="en-US">
              <a:ea typeface="Geneva"/>
              <a:cs typeface="Geneva"/>
            </a:endParaRPr>
          </a:p>
        </p:txBody>
      </p:sp>
      <p:sp>
        <p:nvSpPr>
          <p:cNvPr id="86" name="Line 23"/>
          <p:cNvSpPr>
            <a:spLocks noChangeShapeType="1"/>
          </p:cNvSpPr>
          <p:nvPr/>
        </p:nvSpPr>
        <p:spPr bwMode="auto">
          <a:xfrm flipH="1" flipV="1">
            <a:off x="5759109" y="2813049"/>
            <a:ext cx="2656346" cy="1911967"/>
          </a:xfrm>
          <a:prstGeom prst="line">
            <a:avLst/>
          </a:prstGeom>
          <a:noFill/>
          <a:ln w="31750">
            <a:solidFill>
              <a:srgbClr val="FF0000"/>
            </a:solidFill>
            <a:prstDash val="solid"/>
            <a:round/>
            <a:headEnd type="triangle" w="med" len="med"/>
            <a:tailEnd type="triangle" w="med" len="med"/>
          </a:ln>
          <a:effectLst/>
        </p:spPr>
        <p:txBody>
          <a:bodyPr wrap="none" anchor="ctr"/>
          <a:lstStyle/>
          <a:p>
            <a:pPr>
              <a:defRPr/>
            </a:pPr>
            <a:endParaRPr lang="en-US">
              <a:ea typeface="Geneva"/>
              <a:cs typeface="Geneva"/>
            </a:endParaRPr>
          </a:p>
        </p:txBody>
      </p:sp>
      <p:grpSp>
        <p:nvGrpSpPr>
          <p:cNvPr id="34" name="Group 33"/>
          <p:cNvGrpSpPr/>
          <p:nvPr/>
        </p:nvGrpSpPr>
        <p:grpSpPr>
          <a:xfrm>
            <a:off x="192894" y="4725022"/>
            <a:ext cx="8732657" cy="1257816"/>
            <a:chOff x="192894" y="4725022"/>
            <a:chExt cx="8732657" cy="1257816"/>
          </a:xfrm>
        </p:grpSpPr>
        <p:grpSp>
          <p:nvGrpSpPr>
            <p:cNvPr id="33" name="Group 32"/>
            <p:cNvGrpSpPr/>
            <p:nvPr/>
          </p:nvGrpSpPr>
          <p:grpSpPr>
            <a:xfrm>
              <a:off x="7870762" y="4809331"/>
              <a:ext cx="1054789" cy="1173507"/>
              <a:chOff x="7870762" y="4809331"/>
              <a:chExt cx="1054789" cy="1173507"/>
            </a:xfrm>
          </p:grpSpPr>
          <p:sp>
            <p:nvSpPr>
              <p:cNvPr id="10247" name="Text Box 19"/>
              <p:cNvSpPr txBox="1">
                <a:spLocks noChangeArrowheads="1"/>
              </p:cNvSpPr>
              <p:nvPr/>
            </p:nvSpPr>
            <p:spPr bwMode="auto">
              <a:xfrm>
                <a:off x="7953733" y="5459618"/>
                <a:ext cx="8888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400" smtClean="0"/>
                  <a:t>Storage Systems</a:t>
                </a:r>
                <a:endParaRPr lang="en-US" sz="1400"/>
              </a:p>
            </p:txBody>
          </p:sp>
          <p:grpSp>
            <p:nvGrpSpPr>
              <p:cNvPr id="22" name="Group 21"/>
              <p:cNvGrpSpPr/>
              <p:nvPr/>
            </p:nvGrpSpPr>
            <p:grpSpPr>
              <a:xfrm>
                <a:off x="7870762" y="4809331"/>
                <a:ext cx="1054789" cy="628650"/>
                <a:chOff x="7916805" y="4809331"/>
                <a:chExt cx="1054789" cy="628650"/>
              </a:xfrm>
            </p:grpSpPr>
            <p:pic>
              <p:nvPicPr>
                <p:cNvPr id="10291" name="Picture 11" descr="Neo_4"/>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7916805" y="4809331"/>
                  <a:ext cx="617220" cy="618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6" name="Picture 12" descr="Neo_5"/>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46119" y="4812506"/>
                  <a:ext cx="625475"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0326" name="Group 10325"/>
            <p:cNvGrpSpPr/>
            <p:nvPr/>
          </p:nvGrpSpPr>
          <p:grpSpPr>
            <a:xfrm>
              <a:off x="192894" y="4787327"/>
              <a:ext cx="757526" cy="1195511"/>
              <a:chOff x="140856" y="4787327"/>
              <a:chExt cx="757526" cy="1195511"/>
            </a:xfrm>
          </p:grpSpPr>
          <p:sp>
            <p:nvSpPr>
              <p:cNvPr id="10246" name="Text Box 18"/>
              <p:cNvSpPr txBox="1">
                <a:spLocks noChangeArrowheads="1"/>
              </p:cNvSpPr>
              <p:nvPr/>
            </p:nvSpPr>
            <p:spPr bwMode="auto">
              <a:xfrm>
                <a:off x="140856" y="5459618"/>
                <a:ext cx="7575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400" smtClean="0"/>
                  <a:t>Smart </a:t>
                </a:r>
                <a:r>
                  <a:rPr lang="en-US" smtClean="0"/>
                  <a:t>Grid</a:t>
                </a:r>
                <a:endParaRPr lang="en-US" sz="1400"/>
              </a:p>
            </p:txBody>
          </p:sp>
          <p:pic>
            <p:nvPicPr>
              <p:cNvPr id="88" name="Picture 70" descr="C:\Users\nturajski\AppData\Local\Microsoft\Windows\Temporary Internet Files\Content.IE5\AEVWRIEC\MC90032014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1114" y="4787327"/>
                <a:ext cx="637010" cy="672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 name="Group 26"/>
            <p:cNvGrpSpPr/>
            <p:nvPr/>
          </p:nvGrpSpPr>
          <p:grpSpPr>
            <a:xfrm>
              <a:off x="5604682" y="4859020"/>
              <a:ext cx="1055171" cy="1123818"/>
              <a:chOff x="5552644" y="4859020"/>
              <a:chExt cx="1055171" cy="1123818"/>
            </a:xfrm>
          </p:grpSpPr>
          <p:sp>
            <p:nvSpPr>
              <p:cNvPr id="10256" name="Text Box 35"/>
              <p:cNvSpPr txBox="1">
                <a:spLocks noChangeArrowheads="1"/>
              </p:cNvSpPr>
              <p:nvPr/>
            </p:nvSpPr>
            <p:spPr bwMode="auto">
              <a:xfrm>
                <a:off x="5659281" y="5459618"/>
                <a:ext cx="8418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400" smtClean="0"/>
                  <a:t>Network</a:t>
                </a:r>
                <a:br>
                  <a:rPr lang="en-US" sz="1400" smtClean="0"/>
                </a:br>
                <a:r>
                  <a:rPr lang="en-US" sz="1400" smtClean="0"/>
                  <a:t>Fabric</a:t>
                </a:r>
                <a:endParaRPr lang="en-US" sz="1400"/>
              </a:p>
            </p:txBody>
          </p:sp>
          <p:grpSp>
            <p:nvGrpSpPr>
              <p:cNvPr id="7" name="Group 6"/>
              <p:cNvGrpSpPr/>
              <p:nvPr/>
            </p:nvGrpSpPr>
            <p:grpSpPr>
              <a:xfrm>
                <a:off x="5552644" y="4859020"/>
                <a:ext cx="1055171" cy="529273"/>
                <a:chOff x="5002173" y="4859020"/>
                <a:chExt cx="1055171" cy="529273"/>
              </a:xfrm>
            </p:grpSpPr>
            <p:pic>
              <p:nvPicPr>
                <p:cNvPr id="92" name="Picture 41" descr="Neo_33"/>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02173" y="4859020"/>
                  <a:ext cx="529273" cy="529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Picture 41" descr="Neo_33"/>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28071" y="4859020"/>
                  <a:ext cx="529273" cy="529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28" name="Group 27"/>
            <p:cNvGrpSpPr/>
            <p:nvPr/>
          </p:nvGrpSpPr>
          <p:grpSpPr>
            <a:xfrm>
              <a:off x="4178093" y="4733131"/>
              <a:ext cx="1233091" cy="1141986"/>
              <a:chOff x="4126055" y="4733131"/>
              <a:chExt cx="1233091" cy="1141986"/>
            </a:xfrm>
          </p:grpSpPr>
          <p:grpSp>
            <p:nvGrpSpPr>
              <p:cNvPr id="9" name="Group 8"/>
              <p:cNvGrpSpPr/>
              <p:nvPr/>
            </p:nvGrpSpPr>
            <p:grpSpPr>
              <a:xfrm>
                <a:off x="4126055" y="4733131"/>
                <a:ext cx="1233091" cy="781050"/>
                <a:chOff x="3720419" y="4733131"/>
                <a:chExt cx="1233091" cy="781050"/>
              </a:xfrm>
            </p:grpSpPr>
            <p:grpSp>
              <p:nvGrpSpPr>
                <p:cNvPr id="10263" name="Group 77"/>
                <p:cNvGrpSpPr>
                  <a:grpSpLocks/>
                </p:cNvGrpSpPr>
                <p:nvPr/>
              </p:nvGrpSpPr>
              <p:grpSpPr bwMode="auto">
                <a:xfrm>
                  <a:off x="4181985" y="4733131"/>
                  <a:ext cx="771525" cy="781050"/>
                  <a:chOff x="3276600" y="5181600"/>
                  <a:chExt cx="771525" cy="781050"/>
                </a:xfrm>
              </p:grpSpPr>
              <p:pic>
                <p:nvPicPr>
                  <p:cNvPr id="10298" name="Picture 15" descr="Neo_8"/>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76600" y="5181600"/>
                    <a:ext cx="77152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99" name="Group 57"/>
                  <p:cNvGrpSpPr>
                    <a:grpSpLocks/>
                  </p:cNvGrpSpPr>
                  <p:nvPr/>
                </p:nvGrpSpPr>
                <p:grpSpPr bwMode="auto">
                  <a:xfrm>
                    <a:off x="3430984" y="5486400"/>
                    <a:ext cx="349250" cy="476250"/>
                    <a:chOff x="3657600" y="5334000"/>
                    <a:chExt cx="349250" cy="476250"/>
                  </a:xfrm>
                </p:grpSpPr>
                <p:pic>
                  <p:nvPicPr>
                    <p:cNvPr id="10303" name="Picture 58" descr="nShield.png"/>
                    <p:cNvPicPr>
                      <a:picLocks noChangeAspect="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3657600" y="5334000"/>
                      <a:ext cx="349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4" name="Freeform 59"/>
                    <p:cNvSpPr>
                      <a:spLocks noChangeArrowheads="1"/>
                    </p:cNvSpPr>
                    <p:nvPr/>
                  </p:nvSpPr>
                  <p:spPr bwMode="auto">
                    <a:xfrm>
                      <a:off x="3783330" y="5414010"/>
                      <a:ext cx="148590" cy="240030"/>
                    </a:xfrm>
                    <a:custGeom>
                      <a:avLst/>
                      <a:gdLst>
                        <a:gd name="T0" fmla="*/ 0 w 148590"/>
                        <a:gd name="T1" fmla="*/ 80010 h 240030"/>
                        <a:gd name="T2" fmla="*/ 148590 w 148590"/>
                        <a:gd name="T3" fmla="*/ 0 h 240030"/>
                        <a:gd name="T4" fmla="*/ 148590 w 148590"/>
                        <a:gd name="T5" fmla="*/ 171450 h 240030"/>
                        <a:gd name="T6" fmla="*/ 9525 w 148590"/>
                        <a:gd name="T7" fmla="*/ 240030 h 240030"/>
                        <a:gd name="T8" fmla="*/ 0 w 148590"/>
                        <a:gd name="T9" fmla="*/ 80010 h 240030"/>
                        <a:gd name="T10" fmla="*/ 0 60000 65536"/>
                        <a:gd name="T11" fmla="*/ 0 60000 65536"/>
                        <a:gd name="T12" fmla="*/ 0 60000 65536"/>
                        <a:gd name="T13" fmla="*/ 0 60000 65536"/>
                        <a:gd name="T14" fmla="*/ 0 60000 65536"/>
                        <a:gd name="T15" fmla="*/ 0 w 148590"/>
                        <a:gd name="T16" fmla="*/ 0 h 240030"/>
                        <a:gd name="T17" fmla="*/ 148590 w 148590"/>
                        <a:gd name="T18" fmla="*/ 240030 h 240030"/>
                      </a:gdLst>
                      <a:ahLst/>
                      <a:cxnLst>
                        <a:cxn ang="T10">
                          <a:pos x="T0" y="T1"/>
                        </a:cxn>
                        <a:cxn ang="T11">
                          <a:pos x="T2" y="T3"/>
                        </a:cxn>
                        <a:cxn ang="T12">
                          <a:pos x="T4" y="T5"/>
                        </a:cxn>
                        <a:cxn ang="T13">
                          <a:pos x="T6" y="T7"/>
                        </a:cxn>
                        <a:cxn ang="T14">
                          <a:pos x="T8" y="T9"/>
                        </a:cxn>
                      </a:cxnLst>
                      <a:rect l="T15" t="T16" r="T17" b="T18"/>
                      <a:pathLst>
                        <a:path w="148590" h="240030">
                          <a:moveTo>
                            <a:pt x="0" y="80010"/>
                          </a:moveTo>
                          <a:lnTo>
                            <a:pt x="148590" y="0"/>
                          </a:lnTo>
                          <a:lnTo>
                            <a:pt x="148590" y="171450"/>
                          </a:lnTo>
                          <a:lnTo>
                            <a:pt x="9525" y="240030"/>
                          </a:lnTo>
                          <a:lnTo>
                            <a:pt x="0" y="80010"/>
                          </a:lnTo>
                          <a:close/>
                        </a:path>
                      </a:pathLst>
                    </a:custGeom>
                    <a:solidFill>
                      <a:srgbClr val="CCCC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grpSp>
              <p:grpSp>
                <p:nvGrpSpPr>
                  <p:cNvPr id="10300" name="Group 60"/>
                  <p:cNvGrpSpPr>
                    <a:grpSpLocks/>
                  </p:cNvGrpSpPr>
                  <p:nvPr/>
                </p:nvGrpSpPr>
                <p:grpSpPr bwMode="auto">
                  <a:xfrm>
                    <a:off x="3507184" y="5486400"/>
                    <a:ext cx="349250" cy="476250"/>
                    <a:chOff x="3657600" y="5334000"/>
                    <a:chExt cx="349250" cy="476250"/>
                  </a:xfrm>
                </p:grpSpPr>
                <p:pic>
                  <p:nvPicPr>
                    <p:cNvPr id="10301" name="Picture 58" descr="nShield.png"/>
                    <p:cNvPicPr>
                      <a:picLocks noChangeAspect="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3657600" y="5334000"/>
                      <a:ext cx="349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2" name="Freeform 62"/>
                    <p:cNvSpPr>
                      <a:spLocks noChangeArrowheads="1"/>
                    </p:cNvSpPr>
                    <p:nvPr/>
                  </p:nvSpPr>
                  <p:spPr bwMode="auto">
                    <a:xfrm>
                      <a:off x="3783330" y="5414010"/>
                      <a:ext cx="148590" cy="240030"/>
                    </a:xfrm>
                    <a:custGeom>
                      <a:avLst/>
                      <a:gdLst>
                        <a:gd name="T0" fmla="*/ 0 w 148590"/>
                        <a:gd name="T1" fmla="*/ 80010 h 240030"/>
                        <a:gd name="T2" fmla="*/ 148590 w 148590"/>
                        <a:gd name="T3" fmla="*/ 0 h 240030"/>
                        <a:gd name="T4" fmla="*/ 148590 w 148590"/>
                        <a:gd name="T5" fmla="*/ 171450 h 240030"/>
                        <a:gd name="T6" fmla="*/ 9525 w 148590"/>
                        <a:gd name="T7" fmla="*/ 240030 h 240030"/>
                        <a:gd name="T8" fmla="*/ 0 w 148590"/>
                        <a:gd name="T9" fmla="*/ 80010 h 240030"/>
                        <a:gd name="T10" fmla="*/ 0 60000 65536"/>
                        <a:gd name="T11" fmla="*/ 0 60000 65536"/>
                        <a:gd name="T12" fmla="*/ 0 60000 65536"/>
                        <a:gd name="T13" fmla="*/ 0 60000 65536"/>
                        <a:gd name="T14" fmla="*/ 0 60000 65536"/>
                        <a:gd name="T15" fmla="*/ 0 w 148590"/>
                        <a:gd name="T16" fmla="*/ 0 h 240030"/>
                        <a:gd name="T17" fmla="*/ 148590 w 148590"/>
                        <a:gd name="T18" fmla="*/ 240030 h 240030"/>
                      </a:gdLst>
                      <a:ahLst/>
                      <a:cxnLst>
                        <a:cxn ang="T10">
                          <a:pos x="T0" y="T1"/>
                        </a:cxn>
                        <a:cxn ang="T11">
                          <a:pos x="T2" y="T3"/>
                        </a:cxn>
                        <a:cxn ang="T12">
                          <a:pos x="T4" y="T5"/>
                        </a:cxn>
                        <a:cxn ang="T13">
                          <a:pos x="T6" y="T7"/>
                        </a:cxn>
                        <a:cxn ang="T14">
                          <a:pos x="T8" y="T9"/>
                        </a:cxn>
                      </a:cxnLst>
                      <a:rect l="T15" t="T16" r="T17" b="T18"/>
                      <a:pathLst>
                        <a:path w="148590" h="240030">
                          <a:moveTo>
                            <a:pt x="0" y="80010"/>
                          </a:moveTo>
                          <a:lnTo>
                            <a:pt x="148590" y="0"/>
                          </a:lnTo>
                          <a:lnTo>
                            <a:pt x="148590" y="171450"/>
                          </a:lnTo>
                          <a:lnTo>
                            <a:pt x="9525" y="240030"/>
                          </a:lnTo>
                          <a:lnTo>
                            <a:pt x="0" y="80010"/>
                          </a:lnTo>
                          <a:close/>
                        </a:path>
                      </a:pathLst>
                    </a:custGeom>
                    <a:solidFill>
                      <a:srgbClr val="CCCC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grpSp>
            </p:grpSp>
            <p:pic>
              <p:nvPicPr>
                <p:cNvPr id="10267" name="Picture 51" descr="FileCabinet"/>
                <p:cNvPicPr>
                  <a:picLocks noChangeAspect="1" noChangeArrowheads="1"/>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3720419" y="4744244"/>
                  <a:ext cx="61595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Rectangle 2"/>
              <p:cNvSpPr/>
              <p:nvPr/>
            </p:nvSpPr>
            <p:spPr>
              <a:xfrm>
                <a:off x="4211846" y="5567340"/>
                <a:ext cx="1061509" cy="307777"/>
              </a:xfrm>
              <a:prstGeom prst="rect">
                <a:avLst/>
              </a:prstGeom>
            </p:spPr>
            <p:txBody>
              <a:bodyPr wrap="none">
                <a:spAutoFit/>
              </a:bodyPr>
              <a:lstStyle/>
              <a:p>
                <a:pPr algn="ctr" eaLnBrk="1" hangingPunct="1"/>
                <a:r>
                  <a:rPr lang="en-US">
                    <a:solidFill>
                      <a:schemeClr val="tx1"/>
                    </a:solidFill>
                  </a:rPr>
                  <a:t>File &amp; Host</a:t>
                </a:r>
              </a:p>
            </p:txBody>
          </p:sp>
        </p:grpSp>
        <p:grpSp>
          <p:nvGrpSpPr>
            <p:cNvPr id="31" name="Group 30"/>
            <p:cNvGrpSpPr/>
            <p:nvPr/>
          </p:nvGrpSpPr>
          <p:grpSpPr>
            <a:xfrm>
              <a:off x="1015370" y="4725022"/>
              <a:ext cx="1151276" cy="1257816"/>
              <a:chOff x="963332" y="4725022"/>
              <a:chExt cx="1151276" cy="1257816"/>
            </a:xfrm>
          </p:grpSpPr>
          <p:sp>
            <p:nvSpPr>
              <p:cNvPr id="4" name="Rectangle 3"/>
              <p:cNvSpPr/>
              <p:nvPr/>
            </p:nvSpPr>
            <p:spPr>
              <a:xfrm>
                <a:off x="963332" y="5459618"/>
                <a:ext cx="1151276" cy="523220"/>
              </a:xfrm>
              <a:prstGeom prst="rect">
                <a:avLst/>
              </a:prstGeom>
            </p:spPr>
            <p:txBody>
              <a:bodyPr wrap="none">
                <a:spAutoFit/>
              </a:bodyPr>
              <a:lstStyle/>
              <a:p>
                <a:pPr algn="ctr"/>
                <a:r>
                  <a:rPr lang="en-US" smtClean="0">
                    <a:solidFill>
                      <a:schemeClr val="tx1"/>
                    </a:solidFill>
                  </a:rPr>
                  <a:t>End User</a:t>
                </a:r>
                <a:br>
                  <a:rPr lang="en-US" smtClean="0">
                    <a:solidFill>
                      <a:schemeClr val="tx1"/>
                    </a:solidFill>
                  </a:rPr>
                </a:br>
                <a:r>
                  <a:rPr lang="en-US" smtClean="0">
                    <a:solidFill>
                      <a:schemeClr val="tx1"/>
                    </a:solidFill>
                  </a:rPr>
                  <a:t>Applications</a:t>
                </a:r>
                <a:endParaRPr lang="en-US">
                  <a:solidFill>
                    <a:schemeClr val="tx1"/>
                  </a:solidFill>
                </a:endParaRPr>
              </a:p>
            </p:txBody>
          </p:sp>
          <p:grpSp>
            <p:nvGrpSpPr>
              <p:cNvPr id="6" name="Group 5"/>
              <p:cNvGrpSpPr/>
              <p:nvPr/>
            </p:nvGrpSpPr>
            <p:grpSpPr>
              <a:xfrm>
                <a:off x="1031622" y="4725022"/>
                <a:ext cx="1004713" cy="797268"/>
                <a:chOff x="1590675" y="4600838"/>
                <a:chExt cx="1004713" cy="797268"/>
              </a:xfrm>
            </p:grpSpPr>
            <p:pic>
              <p:nvPicPr>
                <p:cNvPr id="96" name="Picture 2" descr="http://pcvoodoo.net/wp-content/uploads/2011/02/Laptop_1.png"/>
                <p:cNvPicPr>
                  <a:picLocks noChangeAspect="1" noChangeArrowheads="1"/>
                </p:cNvPicPr>
                <p:nvPr/>
              </p:nvPicPr>
              <p:blipFill>
                <a:blip r:embed="rId10" cstate="screen">
                  <a:extLst>
                    <a:ext uri="{28A0092B-C50C-407E-A947-70E740481C1C}">
                      <a14:useLocalDpi xmlns:a14="http://schemas.microsoft.com/office/drawing/2010/main" val="0"/>
                    </a:ext>
                  </a:extLst>
                </a:blip>
                <a:srcRect/>
                <a:stretch>
                  <a:fillRect/>
                </a:stretch>
              </p:blipFill>
              <p:spPr bwMode="auto">
                <a:xfrm>
                  <a:off x="1590675" y="4731356"/>
                  <a:ext cx="66833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Picture 6" descr="http://posnetwork.net/media/assets/457_1285079304.jpg"/>
                <p:cNvPicPr>
                  <a:picLocks noChangeAspect="1" noChangeArrowheads="1"/>
                </p:cNvPicPr>
                <p:nvPr/>
              </p:nvPicPr>
              <p:blipFill>
                <a:blip r:embed="rId11" cstate="screen">
                  <a:extLst>
                    <a:ext uri="{28A0092B-C50C-407E-A947-70E740481C1C}">
                      <a14:useLocalDpi xmlns:a14="http://schemas.microsoft.com/office/drawing/2010/main" val="0"/>
                    </a:ext>
                  </a:extLst>
                </a:blip>
                <a:srcRect/>
                <a:stretch>
                  <a:fillRect/>
                </a:stretch>
              </p:blipFill>
              <p:spPr bwMode="auto">
                <a:xfrm>
                  <a:off x="1697260" y="4600838"/>
                  <a:ext cx="71755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Picture 69" descr="C:\Users\nturajski\AppData\Local\Microsoft\Windows\Temporary Internet Files\Content.IE5\XVELXBBW\MC900439798[1].png"/>
                <p:cNvPicPr>
                  <a:picLocks noChangeAspect="1" noChangeArrowheads="1"/>
                </p:cNvPicPr>
                <p:nvPr/>
              </p:nvPicPr>
              <p:blipFill>
                <a:blip r:embed="rId12" cstate="screen">
                  <a:extLst>
                    <a:ext uri="{28A0092B-C50C-407E-A947-70E740481C1C}">
                      <a14:useLocalDpi xmlns:a14="http://schemas.microsoft.com/office/drawing/2010/main" val="0"/>
                    </a:ext>
                  </a:extLst>
                </a:blip>
                <a:srcRect/>
                <a:stretch>
                  <a:fillRect/>
                </a:stretch>
              </p:blipFill>
              <p:spPr bwMode="auto">
                <a:xfrm>
                  <a:off x="2056035" y="4802920"/>
                  <a:ext cx="539353" cy="539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30" name="Group 29"/>
            <p:cNvGrpSpPr/>
            <p:nvPr/>
          </p:nvGrpSpPr>
          <p:grpSpPr>
            <a:xfrm>
              <a:off x="2281871" y="4924431"/>
              <a:ext cx="791117" cy="950686"/>
              <a:chOff x="2229833" y="4924431"/>
              <a:chExt cx="791117" cy="950686"/>
            </a:xfrm>
          </p:grpSpPr>
          <p:sp>
            <p:nvSpPr>
              <p:cNvPr id="5" name="Rectangle 4"/>
              <p:cNvSpPr/>
              <p:nvPr/>
            </p:nvSpPr>
            <p:spPr>
              <a:xfrm>
                <a:off x="2299019" y="5567340"/>
                <a:ext cx="652744" cy="307777"/>
              </a:xfrm>
              <a:prstGeom prst="rect">
                <a:avLst/>
              </a:prstGeom>
            </p:spPr>
            <p:txBody>
              <a:bodyPr wrap="none">
                <a:spAutoFit/>
              </a:bodyPr>
              <a:lstStyle/>
              <a:p>
                <a:pPr algn="ctr"/>
                <a:r>
                  <a:rPr lang="en-US" smtClean="0">
                    <a:solidFill>
                      <a:schemeClr val="tx1"/>
                    </a:solidFill>
                  </a:rPr>
                  <a:t>Cloud</a:t>
                </a:r>
                <a:endParaRPr lang="en-US">
                  <a:solidFill>
                    <a:schemeClr val="tx1"/>
                  </a:solidFill>
                </a:endParaRPr>
              </a:p>
            </p:txBody>
          </p:sp>
          <p:pic>
            <p:nvPicPr>
              <p:cNvPr id="100" name="Picture 8" descr="http://www.itthoughtoftheday.com/wp-content/uploads/2009/04/cloud_graphic.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29833" y="4924431"/>
                <a:ext cx="791117" cy="39845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grpSp>
          <p:nvGrpSpPr>
            <p:cNvPr id="26" name="Group 25"/>
            <p:cNvGrpSpPr/>
            <p:nvPr/>
          </p:nvGrpSpPr>
          <p:grpSpPr>
            <a:xfrm>
              <a:off x="6733602" y="4800953"/>
              <a:ext cx="1063410" cy="1074362"/>
              <a:chOff x="6681564" y="4800953"/>
              <a:chExt cx="1063410" cy="1074362"/>
            </a:xfrm>
          </p:grpSpPr>
          <p:sp>
            <p:nvSpPr>
              <p:cNvPr id="10253" name="Rectangle 31"/>
              <p:cNvSpPr>
                <a:spLocks noChangeArrowheads="1"/>
              </p:cNvSpPr>
              <p:nvPr/>
            </p:nvSpPr>
            <p:spPr bwMode="auto">
              <a:xfrm>
                <a:off x="6681564" y="5567340"/>
                <a:ext cx="106341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a:r>
                  <a:rPr lang="en-US" sz="1400">
                    <a:solidFill>
                      <a:schemeClr val="tx1"/>
                    </a:solidFill>
                  </a:rPr>
                  <a:t>Appliances</a:t>
                </a:r>
              </a:p>
            </p:txBody>
          </p:sp>
          <p:grpSp>
            <p:nvGrpSpPr>
              <p:cNvPr id="8" name="Group 7"/>
              <p:cNvGrpSpPr/>
              <p:nvPr/>
            </p:nvGrpSpPr>
            <p:grpSpPr>
              <a:xfrm>
                <a:off x="6801313" y="4800953"/>
                <a:ext cx="823913" cy="645406"/>
                <a:chOff x="6761891" y="4781819"/>
                <a:chExt cx="823913" cy="645406"/>
              </a:xfrm>
            </p:grpSpPr>
            <p:grpSp>
              <p:nvGrpSpPr>
                <p:cNvPr id="89" name="Group 17"/>
                <p:cNvGrpSpPr>
                  <a:grpSpLocks/>
                </p:cNvGrpSpPr>
                <p:nvPr/>
              </p:nvGrpSpPr>
              <p:grpSpPr bwMode="auto">
                <a:xfrm>
                  <a:off x="6761891" y="4890654"/>
                  <a:ext cx="823913" cy="536571"/>
                  <a:chOff x="4876800" y="5663385"/>
                  <a:chExt cx="823912" cy="537998"/>
                </a:xfrm>
              </p:grpSpPr>
              <p:pic>
                <p:nvPicPr>
                  <p:cNvPr id="90" name="Picture 52" descr="netHSM.png"/>
                  <p:cNvPicPr>
                    <a:picLocks noChangeAspect="1"/>
                  </p:cNvPicPr>
                  <p:nvPr/>
                </p:nvPicPr>
                <p:blipFill>
                  <a:blip r:embed="rId14" cstate="screen">
                    <a:extLst>
                      <a:ext uri="{28A0092B-C50C-407E-A947-70E740481C1C}">
                        <a14:useLocalDpi xmlns:a14="http://schemas.microsoft.com/office/drawing/2010/main" val="0"/>
                      </a:ext>
                    </a:extLst>
                  </a:blip>
                  <a:srcRect/>
                  <a:stretch>
                    <a:fillRect/>
                  </a:stretch>
                </p:blipFill>
                <p:spPr bwMode="auto">
                  <a:xfrm>
                    <a:off x="4876800" y="5664808"/>
                    <a:ext cx="823912"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 name="Freeform 16"/>
                  <p:cNvSpPr>
                    <a:spLocks noChangeArrowheads="1"/>
                  </p:cNvSpPr>
                  <p:nvPr/>
                </p:nvSpPr>
                <p:spPr bwMode="auto">
                  <a:xfrm>
                    <a:off x="4876800" y="5663385"/>
                    <a:ext cx="819150" cy="474345"/>
                  </a:xfrm>
                  <a:custGeom>
                    <a:avLst/>
                    <a:gdLst>
                      <a:gd name="T0" fmla="*/ 434340 w 819150"/>
                      <a:gd name="T1" fmla="*/ 0 h 474345"/>
                      <a:gd name="T2" fmla="*/ 0 w 819150"/>
                      <a:gd name="T3" fmla="*/ 259080 h 474345"/>
                      <a:gd name="T4" fmla="*/ 382905 w 819150"/>
                      <a:gd name="T5" fmla="*/ 474345 h 474345"/>
                      <a:gd name="T6" fmla="*/ 819150 w 819150"/>
                      <a:gd name="T7" fmla="*/ 224790 h 474345"/>
                      <a:gd name="T8" fmla="*/ 434340 w 819150"/>
                      <a:gd name="T9" fmla="*/ 0 h 474345"/>
                      <a:gd name="T10" fmla="*/ 0 60000 65536"/>
                      <a:gd name="T11" fmla="*/ 0 60000 65536"/>
                      <a:gd name="T12" fmla="*/ 0 60000 65536"/>
                      <a:gd name="T13" fmla="*/ 0 60000 65536"/>
                      <a:gd name="T14" fmla="*/ 0 60000 65536"/>
                      <a:gd name="T15" fmla="*/ 0 w 819150"/>
                      <a:gd name="T16" fmla="*/ 0 h 474345"/>
                      <a:gd name="T17" fmla="*/ 819150 w 819150"/>
                      <a:gd name="T18" fmla="*/ 474345 h 474345"/>
                    </a:gdLst>
                    <a:ahLst/>
                    <a:cxnLst>
                      <a:cxn ang="T10">
                        <a:pos x="T0" y="T1"/>
                      </a:cxn>
                      <a:cxn ang="T11">
                        <a:pos x="T2" y="T3"/>
                      </a:cxn>
                      <a:cxn ang="T12">
                        <a:pos x="T4" y="T5"/>
                      </a:cxn>
                      <a:cxn ang="T13">
                        <a:pos x="T6" y="T7"/>
                      </a:cxn>
                      <a:cxn ang="T14">
                        <a:pos x="T8" y="T9"/>
                      </a:cxn>
                    </a:cxnLst>
                    <a:rect l="T15" t="T16" r="T17" b="T18"/>
                    <a:pathLst>
                      <a:path w="819150" h="474345">
                        <a:moveTo>
                          <a:pt x="434340" y="0"/>
                        </a:moveTo>
                        <a:lnTo>
                          <a:pt x="0" y="259080"/>
                        </a:lnTo>
                        <a:lnTo>
                          <a:pt x="382905" y="474345"/>
                        </a:lnTo>
                        <a:lnTo>
                          <a:pt x="819150" y="224790"/>
                        </a:lnTo>
                        <a:lnTo>
                          <a:pt x="434340" y="0"/>
                        </a:lnTo>
                        <a:close/>
                      </a:path>
                    </a:pathLst>
                  </a:custGeom>
                  <a:solidFill>
                    <a:srgbClr val="C0C0C0"/>
                  </a:solidFill>
                  <a:ln w="3175" algn="ctr">
                    <a:solidFill>
                      <a:srgbClr val="969696"/>
                    </a:solidFill>
                    <a:round/>
                    <a:headEnd/>
                    <a:tailEnd/>
                  </a:ln>
                </p:spPr>
                <p:txBody>
                  <a:bodyPr/>
                  <a:lstStyle/>
                  <a:p>
                    <a:endParaRPr lang="en-US"/>
                  </a:p>
                </p:txBody>
              </p:sp>
            </p:grpSp>
            <p:grpSp>
              <p:nvGrpSpPr>
                <p:cNvPr id="103" name="Group 17"/>
                <p:cNvGrpSpPr>
                  <a:grpSpLocks/>
                </p:cNvGrpSpPr>
                <p:nvPr/>
              </p:nvGrpSpPr>
              <p:grpSpPr bwMode="auto">
                <a:xfrm>
                  <a:off x="6761891" y="4781819"/>
                  <a:ext cx="823913" cy="536571"/>
                  <a:chOff x="4876800" y="5663385"/>
                  <a:chExt cx="823912" cy="537998"/>
                </a:xfrm>
              </p:grpSpPr>
              <p:pic>
                <p:nvPicPr>
                  <p:cNvPr id="104" name="Picture 52" descr="netHSM.png"/>
                  <p:cNvPicPr>
                    <a:picLocks noChangeAspect="1"/>
                  </p:cNvPicPr>
                  <p:nvPr/>
                </p:nvPicPr>
                <p:blipFill>
                  <a:blip r:embed="rId14" cstate="screen">
                    <a:extLst>
                      <a:ext uri="{28A0092B-C50C-407E-A947-70E740481C1C}">
                        <a14:useLocalDpi xmlns:a14="http://schemas.microsoft.com/office/drawing/2010/main" val="0"/>
                      </a:ext>
                    </a:extLst>
                  </a:blip>
                  <a:srcRect/>
                  <a:stretch>
                    <a:fillRect/>
                  </a:stretch>
                </p:blipFill>
                <p:spPr bwMode="auto">
                  <a:xfrm>
                    <a:off x="4876800" y="5664808"/>
                    <a:ext cx="823912"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 name="Freeform 16"/>
                  <p:cNvSpPr>
                    <a:spLocks noChangeArrowheads="1"/>
                  </p:cNvSpPr>
                  <p:nvPr/>
                </p:nvSpPr>
                <p:spPr bwMode="auto">
                  <a:xfrm>
                    <a:off x="4876800" y="5663385"/>
                    <a:ext cx="819150" cy="474345"/>
                  </a:xfrm>
                  <a:custGeom>
                    <a:avLst/>
                    <a:gdLst>
                      <a:gd name="T0" fmla="*/ 434340 w 819150"/>
                      <a:gd name="T1" fmla="*/ 0 h 474345"/>
                      <a:gd name="T2" fmla="*/ 0 w 819150"/>
                      <a:gd name="T3" fmla="*/ 259080 h 474345"/>
                      <a:gd name="T4" fmla="*/ 382905 w 819150"/>
                      <a:gd name="T5" fmla="*/ 474345 h 474345"/>
                      <a:gd name="T6" fmla="*/ 819150 w 819150"/>
                      <a:gd name="T7" fmla="*/ 224790 h 474345"/>
                      <a:gd name="T8" fmla="*/ 434340 w 819150"/>
                      <a:gd name="T9" fmla="*/ 0 h 474345"/>
                      <a:gd name="T10" fmla="*/ 0 60000 65536"/>
                      <a:gd name="T11" fmla="*/ 0 60000 65536"/>
                      <a:gd name="T12" fmla="*/ 0 60000 65536"/>
                      <a:gd name="T13" fmla="*/ 0 60000 65536"/>
                      <a:gd name="T14" fmla="*/ 0 60000 65536"/>
                      <a:gd name="T15" fmla="*/ 0 w 819150"/>
                      <a:gd name="T16" fmla="*/ 0 h 474345"/>
                      <a:gd name="T17" fmla="*/ 819150 w 819150"/>
                      <a:gd name="T18" fmla="*/ 474345 h 474345"/>
                    </a:gdLst>
                    <a:ahLst/>
                    <a:cxnLst>
                      <a:cxn ang="T10">
                        <a:pos x="T0" y="T1"/>
                      </a:cxn>
                      <a:cxn ang="T11">
                        <a:pos x="T2" y="T3"/>
                      </a:cxn>
                      <a:cxn ang="T12">
                        <a:pos x="T4" y="T5"/>
                      </a:cxn>
                      <a:cxn ang="T13">
                        <a:pos x="T6" y="T7"/>
                      </a:cxn>
                      <a:cxn ang="T14">
                        <a:pos x="T8" y="T9"/>
                      </a:cxn>
                    </a:cxnLst>
                    <a:rect l="T15" t="T16" r="T17" b="T18"/>
                    <a:pathLst>
                      <a:path w="819150" h="474345">
                        <a:moveTo>
                          <a:pt x="434340" y="0"/>
                        </a:moveTo>
                        <a:lnTo>
                          <a:pt x="0" y="259080"/>
                        </a:lnTo>
                        <a:lnTo>
                          <a:pt x="382905" y="474345"/>
                        </a:lnTo>
                        <a:lnTo>
                          <a:pt x="819150" y="224790"/>
                        </a:lnTo>
                        <a:lnTo>
                          <a:pt x="434340" y="0"/>
                        </a:lnTo>
                        <a:close/>
                      </a:path>
                    </a:pathLst>
                  </a:custGeom>
                  <a:solidFill>
                    <a:srgbClr val="C0C0C0"/>
                  </a:solidFill>
                  <a:ln w="3175" algn="ctr">
                    <a:solidFill>
                      <a:srgbClr val="969696"/>
                    </a:solidFill>
                    <a:round/>
                    <a:headEnd/>
                    <a:tailEnd/>
                  </a:ln>
                </p:spPr>
                <p:txBody>
                  <a:bodyPr/>
                  <a:lstStyle/>
                  <a:p>
                    <a:endParaRPr lang="en-US"/>
                  </a:p>
                </p:txBody>
              </p:sp>
            </p:grpSp>
          </p:grpSp>
        </p:grpSp>
        <p:grpSp>
          <p:nvGrpSpPr>
            <p:cNvPr id="29" name="Group 28"/>
            <p:cNvGrpSpPr/>
            <p:nvPr/>
          </p:nvGrpSpPr>
          <p:grpSpPr>
            <a:xfrm>
              <a:off x="3049901" y="4791531"/>
              <a:ext cx="1151277" cy="1083586"/>
              <a:chOff x="2997863" y="4791531"/>
              <a:chExt cx="1151277" cy="1083586"/>
            </a:xfrm>
          </p:grpSpPr>
          <p:pic>
            <p:nvPicPr>
              <p:cNvPr id="101" name="Picture 7" descr="storage_encrypt_points"/>
              <p:cNvPicPr>
                <a:picLocks noChangeAspect="1" noChangeArrowheads="1"/>
              </p:cNvPicPr>
              <p:nvPr/>
            </p:nvPicPr>
            <p:blipFill>
              <a:blip r:embed="rId15" cstate="screen">
                <a:extLst>
                  <a:ext uri="{28A0092B-C50C-407E-A947-70E740481C1C}">
                    <a14:useLocalDpi xmlns:a14="http://schemas.microsoft.com/office/drawing/2010/main" val="0"/>
                  </a:ext>
                </a:extLst>
              </a:blip>
              <a:srcRect/>
              <a:stretch>
                <a:fillRect/>
              </a:stretch>
            </p:blipFill>
            <p:spPr bwMode="auto">
              <a:xfrm>
                <a:off x="3214448" y="4791531"/>
                <a:ext cx="718109" cy="664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 name="Rectangle 118"/>
              <p:cNvSpPr/>
              <p:nvPr/>
            </p:nvSpPr>
            <p:spPr>
              <a:xfrm>
                <a:off x="2997863" y="5567340"/>
                <a:ext cx="1151277" cy="307777"/>
              </a:xfrm>
              <a:prstGeom prst="rect">
                <a:avLst/>
              </a:prstGeom>
            </p:spPr>
            <p:txBody>
              <a:bodyPr wrap="none">
                <a:spAutoFit/>
              </a:bodyPr>
              <a:lstStyle/>
              <a:p>
                <a:pPr algn="ctr" eaLnBrk="1" hangingPunct="1"/>
                <a:r>
                  <a:rPr lang="en-US" smtClean="0">
                    <a:solidFill>
                      <a:schemeClr val="tx1"/>
                    </a:solidFill>
                  </a:rPr>
                  <a:t>Applications</a:t>
                </a:r>
                <a:endParaRPr lang="en-US">
                  <a:solidFill>
                    <a:schemeClr val="tx1"/>
                  </a:solidFill>
                </a:endParaRPr>
              </a:p>
            </p:txBody>
          </p:sp>
        </p:grpSp>
      </p:grpSp>
      <p:grpSp>
        <p:nvGrpSpPr>
          <p:cNvPr id="10305" name="Group 3"/>
          <p:cNvGrpSpPr>
            <a:grpSpLocks/>
          </p:cNvGrpSpPr>
          <p:nvPr/>
        </p:nvGrpSpPr>
        <p:grpSpPr bwMode="auto">
          <a:xfrm>
            <a:off x="3079319" y="1517650"/>
            <a:ext cx="2913494" cy="1295400"/>
            <a:chOff x="1248" y="912"/>
            <a:chExt cx="2448" cy="1104"/>
          </a:xfrm>
        </p:grpSpPr>
        <p:sp>
          <p:nvSpPr>
            <p:cNvPr id="10319" name="Oval 10"/>
            <p:cNvSpPr>
              <a:spLocks noChangeArrowheads="1"/>
            </p:cNvSpPr>
            <p:nvPr/>
          </p:nvSpPr>
          <p:spPr bwMode="auto">
            <a:xfrm>
              <a:off x="1248" y="912"/>
              <a:ext cx="2448" cy="1104"/>
            </a:xfrm>
            <a:prstGeom prst="ellipse">
              <a:avLst/>
            </a:prstGeom>
            <a:solidFill>
              <a:schemeClr val="bg1"/>
            </a:solidFill>
            <a:ln w="9525">
              <a:solidFill>
                <a:srgbClr val="999999"/>
              </a:solidFill>
              <a:round/>
              <a:headEnd/>
              <a:tailEnd/>
            </a:ln>
          </p:spPr>
          <p:txBody>
            <a:bodyPr wrap="none" anchor="ctr"/>
            <a:lstStyle/>
            <a:p>
              <a:endParaRPr lang="en-US"/>
            </a:p>
          </p:txBody>
        </p:sp>
        <p:grpSp>
          <p:nvGrpSpPr>
            <p:cNvPr id="10320" name="Group 4"/>
            <p:cNvGrpSpPr>
              <a:grpSpLocks/>
            </p:cNvGrpSpPr>
            <p:nvPr/>
          </p:nvGrpSpPr>
          <p:grpSpPr bwMode="auto">
            <a:xfrm>
              <a:off x="1248" y="912"/>
              <a:ext cx="2448" cy="1104"/>
              <a:chOff x="0" y="1200"/>
              <a:chExt cx="1920" cy="1104"/>
            </a:xfrm>
          </p:grpSpPr>
          <p:sp>
            <p:nvSpPr>
              <p:cNvPr id="10321" name="Oval 5"/>
              <p:cNvSpPr>
                <a:spLocks noChangeArrowheads="1"/>
              </p:cNvSpPr>
              <p:nvPr/>
            </p:nvSpPr>
            <p:spPr bwMode="auto">
              <a:xfrm>
                <a:off x="0" y="1344"/>
                <a:ext cx="1920" cy="816"/>
              </a:xfrm>
              <a:prstGeom prst="ellipse">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22" name="Oval 6"/>
              <p:cNvSpPr>
                <a:spLocks noChangeArrowheads="1"/>
              </p:cNvSpPr>
              <p:nvPr/>
            </p:nvSpPr>
            <p:spPr bwMode="auto">
              <a:xfrm>
                <a:off x="0" y="1488"/>
                <a:ext cx="1920" cy="528"/>
              </a:xfrm>
              <a:prstGeom prst="ellipse">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23" name="Oval 7"/>
              <p:cNvSpPr>
                <a:spLocks noChangeArrowheads="1"/>
              </p:cNvSpPr>
              <p:nvPr/>
            </p:nvSpPr>
            <p:spPr bwMode="auto">
              <a:xfrm>
                <a:off x="192" y="1200"/>
                <a:ext cx="1536" cy="1104"/>
              </a:xfrm>
              <a:prstGeom prst="ellipse">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24" name="Oval 8"/>
              <p:cNvSpPr>
                <a:spLocks noChangeArrowheads="1"/>
              </p:cNvSpPr>
              <p:nvPr/>
            </p:nvSpPr>
            <p:spPr bwMode="auto">
              <a:xfrm>
                <a:off x="432" y="1200"/>
                <a:ext cx="1056" cy="1104"/>
              </a:xfrm>
              <a:prstGeom prst="ellipse">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25" name="Oval 9"/>
              <p:cNvSpPr>
                <a:spLocks noChangeArrowheads="1"/>
              </p:cNvSpPr>
              <p:nvPr/>
            </p:nvSpPr>
            <p:spPr bwMode="auto">
              <a:xfrm>
                <a:off x="768" y="1200"/>
                <a:ext cx="432" cy="1104"/>
              </a:xfrm>
              <a:prstGeom prst="ellipse">
                <a:avLst/>
              </a:prstGeom>
              <a:noFill/>
              <a:ln w="9525">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grpSp>
        <p:nvGrpSpPr>
          <p:cNvPr id="10307" name="Group 15"/>
          <p:cNvGrpSpPr>
            <a:grpSpLocks/>
          </p:cNvGrpSpPr>
          <p:nvPr/>
        </p:nvGrpSpPr>
        <p:grpSpPr bwMode="auto">
          <a:xfrm>
            <a:off x="4087813" y="1043761"/>
            <a:ext cx="990600" cy="685800"/>
            <a:chOff x="3252788" y="5888355"/>
            <a:chExt cx="823912" cy="600551"/>
          </a:xfrm>
        </p:grpSpPr>
        <p:pic>
          <p:nvPicPr>
            <p:cNvPr id="10317" name="Picture 51" descr="CryptoStorRedBox.png"/>
            <p:cNvPicPr>
              <a:picLocks noChangeAspect="1"/>
            </p:cNvPicPr>
            <p:nvPr/>
          </p:nvPicPr>
          <p:blipFill>
            <a:blip r:embed="rId16" cstate="screen">
              <a:extLst>
                <a:ext uri="{28A0092B-C50C-407E-A947-70E740481C1C}">
                  <a14:useLocalDpi xmlns:a14="http://schemas.microsoft.com/office/drawing/2010/main" val="0"/>
                </a:ext>
              </a:extLst>
            </a:blip>
            <a:srcRect/>
            <a:stretch>
              <a:fillRect/>
            </a:stretch>
          </p:blipFill>
          <p:spPr bwMode="auto">
            <a:xfrm>
              <a:off x="3252788" y="5892006"/>
              <a:ext cx="823912"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8" name="Freeform 14"/>
            <p:cNvSpPr>
              <a:spLocks noChangeArrowheads="1"/>
            </p:cNvSpPr>
            <p:nvPr/>
          </p:nvSpPr>
          <p:spPr bwMode="auto">
            <a:xfrm>
              <a:off x="3253740" y="5888355"/>
              <a:ext cx="819150" cy="483870"/>
            </a:xfrm>
            <a:custGeom>
              <a:avLst/>
              <a:gdLst>
                <a:gd name="T0" fmla="*/ 434340 w 819150"/>
                <a:gd name="T1" fmla="*/ 0 h 483870"/>
                <a:gd name="T2" fmla="*/ 0 w 819150"/>
                <a:gd name="T3" fmla="*/ 259080 h 483870"/>
                <a:gd name="T4" fmla="*/ 381000 w 819150"/>
                <a:gd name="T5" fmla="*/ 483870 h 483870"/>
                <a:gd name="T6" fmla="*/ 819150 w 819150"/>
                <a:gd name="T7" fmla="*/ 224790 h 483870"/>
                <a:gd name="T8" fmla="*/ 434340 w 819150"/>
                <a:gd name="T9" fmla="*/ 0 h 483870"/>
                <a:gd name="T10" fmla="*/ 0 60000 65536"/>
                <a:gd name="T11" fmla="*/ 0 60000 65536"/>
                <a:gd name="T12" fmla="*/ 0 60000 65536"/>
                <a:gd name="T13" fmla="*/ 0 60000 65536"/>
                <a:gd name="T14" fmla="*/ 0 60000 65536"/>
                <a:gd name="T15" fmla="*/ 0 w 819150"/>
                <a:gd name="T16" fmla="*/ 0 h 483870"/>
                <a:gd name="T17" fmla="*/ 819150 w 819150"/>
                <a:gd name="T18" fmla="*/ 483870 h 483870"/>
              </a:gdLst>
              <a:ahLst/>
              <a:cxnLst>
                <a:cxn ang="T10">
                  <a:pos x="T0" y="T1"/>
                </a:cxn>
                <a:cxn ang="T11">
                  <a:pos x="T2" y="T3"/>
                </a:cxn>
                <a:cxn ang="T12">
                  <a:pos x="T4" y="T5"/>
                </a:cxn>
                <a:cxn ang="T13">
                  <a:pos x="T6" y="T7"/>
                </a:cxn>
                <a:cxn ang="T14">
                  <a:pos x="T8" y="T9"/>
                </a:cxn>
              </a:cxnLst>
              <a:rect l="T15" t="T16" r="T17" b="T18"/>
              <a:pathLst>
                <a:path w="819150" h="483870">
                  <a:moveTo>
                    <a:pt x="434340" y="0"/>
                  </a:moveTo>
                  <a:lnTo>
                    <a:pt x="0" y="259080"/>
                  </a:lnTo>
                  <a:lnTo>
                    <a:pt x="381000" y="483870"/>
                  </a:lnTo>
                  <a:lnTo>
                    <a:pt x="819150" y="224790"/>
                  </a:lnTo>
                  <a:lnTo>
                    <a:pt x="434340" y="0"/>
                  </a:lnTo>
                  <a:close/>
                </a:path>
              </a:pathLst>
            </a:custGeom>
            <a:gradFill rotWithShape="0">
              <a:gsLst>
                <a:gs pos="0">
                  <a:srgbClr val="C40000"/>
                </a:gs>
                <a:gs pos="100000">
                  <a:srgbClr val="A00000"/>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grpSp>
      <p:sp>
        <p:nvSpPr>
          <p:cNvPr id="10311" name="Text Box 11"/>
          <p:cNvSpPr txBox="1">
            <a:spLocks noChangeArrowheads="1"/>
          </p:cNvSpPr>
          <p:nvPr/>
        </p:nvSpPr>
        <p:spPr bwMode="auto">
          <a:xfrm>
            <a:off x="3407117" y="1905000"/>
            <a:ext cx="2351992" cy="523220"/>
          </a:xfrm>
          <a:prstGeom prst="rect">
            <a:avLst/>
          </a:prstGeom>
          <a:solidFill>
            <a:srgbClr val="FFFFFF">
              <a:alpha val="50196"/>
            </a:srgbClr>
          </a:solidFill>
          <a:ln>
            <a:noFill/>
          </a:ln>
          <a:extLst/>
        </p:spPr>
        <p:txBody>
          <a:bodyPr wrap="square" anchor="ct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b="1" dirty="0" smtClean="0">
                <a:solidFill>
                  <a:srgbClr val="993535"/>
                </a:solidFill>
              </a:rPr>
              <a:t>Enterprise Key Management</a:t>
            </a:r>
            <a:endParaRPr lang="en-US" b="1" dirty="0">
              <a:solidFill>
                <a:srgbClr val="993535"/>
              </a:solidFill>
            </a:endParaRPr>
          </a:p>
        </p:txBody>
      </p:sp>
      <p:sp>
        <p:nvSpPr>
          <p:cNvPr id="117" name="Line 23"/>
          <p:cNvSpPr>
            <a:spLocks noChangeShapeType="1"/>
          </p:cNvSpPr>
          <p:nvPr/>
        </p:nvSpPr>
        <p:spPr bwMode="auto">
          <a:xfrm flipV="1">
            <a:off x="1591007" y="2959094"/>
            <a:ext cx="2062795" cy="1765919"/>
          </a:xfrm>
          <a:prstGeom prst="line">
            <a:avLst/>
          </a:prstGeom>
          <a:noFill/>
          <a:ln w="31750">
            <a:solidFill>
              <a:srgbClr val="FF0000"/>
            </a:solidFill>
            <a:prstDash val="solid"/>
            <a:round/>
            <a:headEnd type="triangle" w="med" len="med"/>
            <a:tailEnd type="triangle" w="med" len="med"/>
          </a:ln>
          <a:effectLst/>
        </p:spPr>
        <p:txBody>
          <a:bodyPr wrap="none" anchor="ctr"/>
          <a:lstStyle/>
          <a:p>
            <a:pPr>
              <a:defRPr/>
            </a:pPr>
            <a:endParaRPr lang="en-US">
              <a:ea typeface="Geneva"/>
              <a:cs typeface="Geneva"/>
            </a:endParaRPr>
          </a:p>
        </p:txBody>
      </p:sp>
      <p:sp>
        <p:nvSpPr>
          <p:cNvPr id="118" name="Line 23"/>
          <p:cNvSpPr>
            <a:spLocks noChangeShapeType="1"/>
          </p:cNvSpPr>
          <p:nvPr/>
        </p:nvSpPr>
        <p:spPr bwMode="auto">
          <a:xfrm flipV="1">
            <a:off x="2680842" y="2959098"/>
            <a:ext cx="1376444" cy="1765917"/>
          </a:xfrm>
          <a:prstGeom prst="line">
            <a:avLst/>
          </a:prstGeom>
          <a:noFill/>
          <a:ln w="31750">
            <a:solidFill>
              <a:srgbClr val="FF0000"/>
            </a:solidFill>
            <a:prstDash val="solid"/>
            <a:round/>
            <a:headEnd type="triangle" w="med" len="med"/>
            <a:tailEnd type="triangle" w="med" len="med"/>
          </a:ln>
          <a:effectLst/>
        </p:spPr>
        <p:txBody>
          <a:bodyPr wrap="none" anchor="ctr"/>
          <a:lstStyle/>
          <a:p>
            <a:pPr>
              <a:defRPr/>
            </a:pPr>
            <a:endParaRPr lang="en-US">
              <a:ea typeface="Geneva"/>
              <a:cs typeface="Geneva"/>
            </a:endParaRPr>
          </a:p>
        </p:txBody>
      </p:sp>
      <p:sp>
        <p:nvSpPr>
          <p:cNvPr id="120" name="Line 23"/>
          <p:cNvSpPr>
            <a:spLocks noChangeShapeType="1"/>
          </p:cNvSpPr>
          <p:nvPr/>
        </p:nvSpPr>
        <p:spPr bwMode="auto">
          <a:xfrm flipV="1">
            <a:off x="3653802" y="2978324"/>
            <a:ext cx="688222" cy="1765917"/>
          </a:xfrm>
          <a:prstGeom prst="line">
            <a:avLst/>
          </a:prstGeom>
          <a:noFill/>
          <a:ln w="31750">
            <a:solidFill>
              <a:srgbClr val="FF0000"/>
            </a:solidFill>
            <a:prstDash val="solid"/>
            <a:round/>
            <a:headEnd type="triangle" w="med" len="med"/>
            <a:tailEnd type="triangle" w="med" len="med"/>
          </a:ln>
          <a:effectLst/>
        </p:spPr>
        <p:txBody>
          <a:bodyPr wrap="none" anchor="ctr"/>
          <a:lstStyle/>
          <a:p>
            <a:pPr>
              <a:defRPr/>
            </a:pPr>
            <a:endParaRPr lang="en-US">
              <a:ea typeface="Geneva"/>
              <a:cs typeface="Geneva"/>
            </a:endParaRPr>
          </a:p>
        </p:txBody>
      </p:sp>
      <p:sp>
        <p:nvSpPr>
          <p:cNvPr id="121" name="Line 23"/>
          <p:cNvSpPr>
            <a:spLocks noChangeShapeType="1"/>
          </p:cNvSpPr>
          <p:nvPr/>
        </p:nvSpPr>
        <p:spPr bwMode="auto">
          <a:xfrm flipH="1" flipV="1">
            <a:off x="4717147" y="2959096"/>
            <a:ext cx="77490" cy="1774033"/>
          </a:xfrm>
          <a:prstGeom prst="line">
            <a:avLst/>
          </a:prstGeom>
          <a:noFill/>
          <a:ln w="31750">
            <a:solidFill>
              <a:srgbClr val="FF0000"/>
            </a:solidFill>
            <a:prstDash val="solid"/>
            <a:round/>
            <a:headEnd type="triangle" w="med" len="med"/>
            <a:tailEnd type="triangle" w="med" len="med"/>
          </a:ln>
          <a:effectLst/>
        </p:spPr>
        <p:txBody>
          <a:bodyPr wrap="none" anchor="ctr"/>
          <a:lstStyle/>
          <a:p>
            <a:pPr>
              <a:defRPr/>
            </a:pPr>
            <a:endParaRPr lang="en-US">
              <a:ea typeface="Geneva"/>
              <a:cs typeface="Geneva"/>
            </a:endParaRPr>
          </a:p>
        </p:txBody>
      </p:sp>
      <p:sp>
        <p:nvSpPr>
          <p:cNvPr id="122" name="Line 23"/>
          <p:cNvSpPr>
            <a:spLocks noChangeShapeType="1"/>
          </p:cNvSpPr>
          <p:nvPr/>
        </p:nvSpPr>
        <p:spPr bwMode="auto">
          <a:xfrm flipH="1" flipV="1">
            <a:off x="5044868" y="2959098"/>
            <a:ext cx="1126214" cy="1774032"/>
          </a:xfrm>
          <a:prstGeom prst="line">
            <a:avLst/>
          </a:prstGeom>
          <a:noFill/>
          <a:ln w="31750">
            <a:solidFill>
              <a:srgbClr val="FF0000"/>
            </a:solidFill>
            <a:prstDash val="solid"/>
            <a:round/>
            <a:headEnd type="triangle" w="med" len="med"/>
            <a:tailEnd type="triangle" w="med" len="med"/>
          </a:ln>
          <a:effectLst/>
        </p:spPr>
        <p:txBody>
          <a:bodyPr wrap="none" anchor="ctr"/>
          <a:lstStyle/>
          <a:p>
            <a:pPr>
              <a:defRPr/>
            </a:pPr>
            <a:endParaRPr lang="en-US">
              <a:ea typeface="Geneva"/>
              <a:cs typeface="Geneva"/>
            </a:endParaRPr>
          </a:p>
        </p:txBody>
      </p:sp>
      <p:sp>
        <p:nvSpPr>
          <p:cNvPr id="123" name="Line 23"/>
          <p:cNvSpPr>
            <a:spLocks noChangeShapeType="1"/>
          </p:cNvSpPr>
          <p:nvPr/>
        </p:nvSpPr>
        <p:spPr bwMode="auto">
          <a:xfrm flipH="1" flipV="1">
            <a:off x="5411184" y="2959097"/>
            <a:ext cx="1676098" cy="1765918"/>
          </a:xfrm>
          <a:prstGeom prst="line">
            <a:avLst/>
          </a:prstGeom>
          <a:noFill/>
          <a:ln w="31750">
            <a:solidFill>
              <a:srgbClr val="FF0000"/>
            </a:solidFill>
            <a:prstDash val="solid"/>
            <a:round/>
            <a:headEnd type="triangle" w="med" len="med"/>
            <a:tailEnd type="triangle" w="med" len="med"/>
          </a:ln>
          <a:effectLst/>
        </p:spPr>
        <p:txBody>
          <a:bodyPr wrap="none" anchor="ctr"/>
          <a:lstStyle/>
          <a:p>
            <a:pPr>
              <a:defRPr/>
            </a:pPr>
            <a:endParaRPr lang="en-US">
              <a:ea typeface="Geneva"/>
              <a:cs typeface="Geneva"/>
            </a:endParaRPr>
          </a:p>
        </p:txBody>
      </p:sp>
      <p:sp>
        <p:nvSpPr>
          <p:cNvPr id="126" name="Footer Placeholder 3"/>
          <p:cNvSpPr>
            <a:spLocks noGrp="1"/>
          </p:cNvSpPr>
          <p:nvPr>
            <p:ph type="ftr" sz="quarter" idx="10"/>
          </p:nvPr>
        </p:nvSpPr>
        <p:spPr>
          <a:xfrm>
            <a:off x="114300" y="6507163"/>
            <a:ext cx="6818313" cy="122237"/>
          </a:xfrm>
        </p:spPr>
        <p:txBody>
          <a:bodyPr/>
          <a:lstStyle/>
          <a:p>
            <a:r>
              <a:rPr lang="en-GB" sz="1200" dirty="0" smtClean="0">
                <a:solidFill>
                  <a:srgbClr val="003366"/>
                </a:solidFill>
              </a:rPr>
              <a:t>Thales e-Security </a:t>
            </a:r>
            <a:endParaRPr lang="en-GB" sz="600" dirty="0" smtClean="0">
              <a:solidFill>
                <a:srgbClr val="398AC7"/>
              </a:solidFill>
            </a:endParaRPr>
          </a:p>
        </p:txBody>
      </p:sp>
      <p:sp>
        <p:nvSpPr>
          <p:cNvPr id="2" name="Rounded Rectangle 1"/>
          <p:cNvSpPr/>
          <p:nvPr/>
        </p:nvSpPr>
        <p:spPr bwMode="auto">
          <a:xfrm>
            <a:off x="1676400" y="3453918"/>
            <a:ext cx="5824090" cy="584682"/>
          </a:xfrm>
          <a:prstGeom prst="roundRect">
            <a:avLst/>
          </a:prstGeom>
          <a:solidFill>
            <a:schemeClr val="bg1"/>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ctr" eaLnBrk="0" hangingPunct="0"/>
            <a:r>
              <a:rPr lang="en-GB" sz="2800" b="1" dirty="0">
                <a:solidFill>
                  <a:srgbClr val="FF0000"/>
                </a:solidFill>
              </a:rPr>
              <a:t>K M I P</a:t>
            </a:r>
          </a:p>
        </p:txBody>
      </p:sp>
    </p:spTree>
    <p:extLst>
      <p:ext uri="{BB962C8B-B14F-4D97-AF65-F5344CB8AC3E}">
        <p14:creationId xmlns:p14="http://schemas.microsoft.com/office/powerpoint/2010/main" val="31010918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p:cNvSpPr>
            <a:spLocks noGrp="1"/>
          </p:cNvSpPr>
          <p:nvPr>
            <p:ph type="title"/>
          </p:nvPr>
        </p:nvSpPr>
        <p:spPr/>
        <p:txBody>
          <a:bodyPr/>
          <a:lstStyle/>
          <a:p>
            <a:pPr eaLnBrk="1" hangingPunct="1"/>
            <a:r>
              <a:rPr lang="en-US" dirty="0" smtClean="0"/>
              <a:t>The History of KMIP</a:t>
            </a:r>
          </a:p>
        </p:txBody>
      </p:sp>
      <p:sp>
        <p:nvSpPr>
          <p:cNvPr id="7171" name="Espace réservé du contenu 2"/>
          <p:cNvSpPr>
            <a:spLocks noGrp="1"/>
          </p:cNvSpPr>
          <p:nvPr>
            <p:ph idx="1"/>
          </p:nvPr>
        </p:nvSpPr>
        <p:spPr/>
        <p:txBody>
          <a:bodyPr/>
          <a:lstStyle/>
          <a:p>
            <a:pPr eaLnBrk="1" hangingPunct="1">
              <a:spcBef>
                <a:spcPts val="0"/>
              </a:spcBef>
            </a:pPr>
            <a:r>
              <a:rPr lang="en-US" dirty="0" smtClean="0"/>
              <a:t>Began as a private </a:t>
            </a:r>
            <a:r>
              <a:rPr lang="en-US" dirty="0"/>
              <a:t>c</a:t>
            </a:r>
            <a:r>
              <a:rPr lang="en-US" dirty="0" smtClean="0"/>
              <a:t>onsortium over 4 </a:t>
            </a:r>
            <a:r>
              <a:rPr lang="en-US" dirty="0"/>
              <a:t>y</a:t>
            </a:r>
            <a:r>
              <a:rPr lang="en-US" dirty="0" smtClean="0"/>
              <a:t>ears </a:t>
            </a:r>
            <a:r>
              <a:rPr lang="en-US" dirty="0"/>
              <a:t>a</a:t>
            </a:r>
            <a:r>
              <a:rPr lang="en-US" dirty="0" smtClean="0"/>
              <a:t>go</a:t>
            </a:r>
          </a:p>
          <a:p>
            <a:pPr lvl="1" eaLnBrk="1" hangingPunct="1">
              <a:spcBef>
                <a:spcPts val="0"/>
              </a:spcBef>
              <a:spcAft>
                <a:spcPts val="3000"/>
              </a:spcAft>
              <a:buFont typeface="Arial" pitchFamily="34" charset="0"/>
              <a:buChar char="–"/>
            </a:pPr>
            <a:r>
              <a:rPr lang="en-US" sz="1700" dirty="0" smtClean="0"/>
              <a:t>Thales, IBM, RSA and HP</a:t>
            </a:r>
          </a:p>
          <a:p>
            <a:pPr eaLnBrk="1" hangingPunct="1">
              <a:spcBef>
                <a:spcPts val="0"/>
              </a:spcBef>
              <a:spcAft>
                <a:spcPts val="3000"/>
              </a:spcAft>
            </a:pPr>
            <a:r>
              <a:rPr lang="en-US" dirty="0" smtClean="0"/>
              <a:t>Adopted as an official OASIS TC </a:t>
            </a:r>
          </a:p>
          <a:p>
            <a:pPr lvl="1" eaLnBrk="1" hangingPunct="1">
              <a:spcBef>
                <a:spcPts val="0"/>
              </a:spcBef>
              <a:buFont typeface="Arial" pitchFamily="34" charset="0"/>
              <a:buChar char="–"/>
            </a:pPr>
            <a:r>
              <a:rPr lang="en-US" sz="1700" dirty="0" smtClean="0"/>
              <a:t>Version 1.0 ratified end 2010 - over 30 companies</a:t>
            </a:r>
          </a:p>
          <a:p>
            <a:pPr lvl="1" eaLnBrk="1" hangingPunct="1">
              <a:spcBef>
                <a:spcPts val="0"/>
              </a:spcBef>
              <a:buFont typeface="Arial" pitchFamily="34" charset="0"/>
              <a:buChar char="–"/>
            </a:pPr>
            <a:r>
              <a:rPr lang="en-US" sz="1700" dirty="0" smtClean="0"/>
              <a:t>v1.1 targeted for 2012 – includes implementation aspects (“Profiles”)</a:t>
            </a:r>
          </a:p>
          <a:p>
            <a:pPr lvl="1" eaLnBrk="1" hangingPunct="1">
              <a:spcBef>
                <a:spcPts val="0"/>
              </a:spcBef>
              <a:spcAft>
                <a:spcPts val="3000"/>
              </a:spcAft>
              <a:buFont typeface="Arial" pitchFamily="34" charset="0"/>
              <a:buChar char="–"/>
            </a:pPr>
            <a:r>
              <a:rPr lang="en-US" sz="1700" dirty="0" smtClean="0"/>
              <a:t>Now tracked by analysts with Enterprise Key Management category</a:t>
            </a:r>
          </a:p>
          <a:p>
            <a:pPr eaLnBrk="1" hangingPunct="1">
              <a:spcBef>
                <a:spcPts val="0"/>
              </a:spcBef>
            </a:pPr>
            <a:r>
              <a:rPr lang="en-US" dirty="0" smtClean="0"/>
              <a:t>KMIP Interoperability Demo During RSA Conference 2012</a:t>
            </a:r>
          </a:p>
          <a:p>
            <a:pPr eaLnBrk="1" hangingPunct="1">
              <a:spcBef>
                <a:spcPts val="0"/>
              </a:spcBef>
            </a:pPr>
            <a:endParaRPr lang="en-US" dirty="0"/>
          </a:p>
          <a:p>
            <a:pPr eaLnBrk="1" hangingPunct="1">
              <a:spcBef>
                <a:spcPts val="0"/>
              </a:spcBef>
            </a:pPr>
            <a:endParaRPr lang="en-US" dirty="0" smtClean="0"/>
          </a:p>
          <a:p>
            <a:pPr eaLnBrk="1" hangingPunct="1">
              <a:spcBef>
                <a:spcPts val="0"/>
              </a:spcBef>
            </a:pPr>
            <a:endParaRPr lang="en-US" dirty="0"/>
          </a:p>
          <a:p>
            <a:pPr>
              <a:spcBef>
                <a:spcPts val="0"/>
              </a:spcBef>
            </a:pPr>
            <a:r>
              <a:rPr lang="en-GB" dirty="0"/>
              <a:t>15-day Public Review for KMIP </a:t>
            </a:r>
            <a:r>
              <a:rPr lang="en-GB" dirty="0" smtClean="0"/>
              <a:t>V1.1</a:t>
            </a:r>
          </a:p>
          <a:p>
            <a:pPr lvl="1">
              <a:spcBef>
                <a:spcPts val="0"/>
              </a:spcBef>
              <a:spcAft>
                <a:spcPct val="20000"/>
              </a:spcAft>
              <a:buFont typeface="Arial" pitchFamily="34" charset="0"/>
              <a:buChar char="–"/>
            </a:pPr>
            <a:r>
              <a:rPr lang="en-GB" sz="1700" dirty="0"/>
              <a:t>The public review starts 4 June 2012 and ends 19 June </a:t>
            </a:r>
            <a:r>
              <a:rPr lang="en-GB" sz="1700" dirty="0" smtClean="0"/>
              <a:t>2012</a:t>
            </a:r>
            <a:endParaRPr lang="en-US" sz="1700" dirty="0"/>
          </a:p>
          <a:p>
            <a:pPr>
              <a:spcBef>
                <a:spcPts val="0"/>
              </a:spcBef>
            </a:pPr>
            <a:endParaRPr lang="en-US" dirty="0" smtClean="0"/>
          </a:p>
          <a:p>
            <a:pPr eaLnBrk="1" hangingPunct="1">
              <a:spcBef>
                <a:spcPts val="0"/>
              </a:spcBef>
            </a:pPr>
            <a:endParaRPr lang="en-US" dirty="0" smtClean="0"/>
          </a:p>
          <a:p>
            <a:pPr eaLnBrk="1" hangingPunct="1">
              <a:spcBef>
                <a:spcPts val="0"/>
              </a:spcBef>
            </a:pPr>
            <a:endParaRPr lang="en-US" dirty="0" smtClean="0"/>
          </a:p>
        </p:txBody>
      </p:sp>
      <p:pic>
        <p:nvPicPr>
          <p:cNvPr id="7" name="Picture 6" descr="http://photos.prnewswire.com/prn/20090416/IBM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4468503"/>
            <a:ext cx="1163637"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Ho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6399" y="1981200"/>
            <a:ext cx="21637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http://science.ambafrance-sg.org/sciencetech-platform/images/stories/Thales-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4565650"/>
            <a:ext cx="1514475"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Cryptsof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3600" y="4628046"/>
            <a:ext cx="1809750" cy="2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http://www.windows8update.com/wp-content/uploads/2011/10/Netapp-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04087" y="4365315"/>
            <a:ext cx="722312"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http://www.graphicark.com.au/Portfolio/logo-design/carousel/quintessence-labs/imag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48400" y="4343400"/>
            <a:ext cx="9906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http://secureworldexpo.com/_uploads/companylogos/SafeNet_Logo.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39000" y="4468503"/>
            <a:ext cx="116205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Footer Placeholder 3"/>
          <p:cNvSpPr>
            <a:spLocks noGrp="1"/>
          </p:cNvSpPr>
          <p:nvPr>
            <p:ph type="ftr" sz="quarter" idx="10"/>
          </p:nvPr>
        </p:nvSpPr>
        <p:spPr>
          <a:xfrm>
            <a:off x="114300" y="6507163"/>
            <a:ext cx="6818313" cy="122237"/>
          </a:xfrm>
        </p:spPr>
        <p:txBody>
          <a:bodyPr/>
          <a:lstStyle/>
          <a:p>
            <a:r>
              <a:rPr lang="en-GB" sz="1200" dirty="0" smtClean="0">
                <a:solidFill>
                  <a:srgbClr val="003366"/>
                </a:solidFill>
              </a:rPr>
              <a:t>Thales e-Security </a:t>
            </a:r>
            <a:endParaRPr lang="en-GB" sz="600" dirty="0" smtClean="0">
              <a:solidFill>
                <a:srgbClr val="398AC7"/>
              </a:solidFill>
            </a:endParaRPr>
          </a:p>
        </p:txBody>
      </p:sp>
    </p:spTree>
    <p:custDataLst>
      <p:tags r:id="rId1"/>
    </p:custDataLst>
    <p:extLst>
      <p:ext uri="{BB962C8B-B14F-4D97-AF65-F5344CB8AC3E}">
        <p14:creationId xmlns:p14="http://schemas.microsoft.com/office/powerpoint/2010/main" val="2875934135"/>
      </p:ext>
    </p:extLst>
  </p:cSld>
  <p:clrMapOvr>
    <a:masterClrMapping/>
  </p:clrMapOvr>
  <mc:AlternateContent xmlns:mc="http://schemas.openxmlformats.org/markup-compatibility/2006" xmlns:p14="http://schemas.microsoft.com/office/powerpoint/2010/main">
    <mc:Choice Requires="p14">
      <p:transition p14:dur="0" advTm="13427"/>
    </mc:Choice>
    <mc:Fallback xmlns="">
      <p:transition advTm="13427"/>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KMIP Interoperability Demo</a:t>
            </a:r>
            <a:endParaRPr lang="en-GB"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889" t="25216" r="7215" b="6020"/>
          <a:stretch/>
        </p:blipFill>
        <p:spPr bwMode="auto">
          <a:xfrm>
            <a:off x="486102" y="990601"/>
            <a:ext cx="8182885" cy="5030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86102" y="6121779"/>
            <a:ext cx="5809604" cy="276999"/>
          </a:xfrm>
          <a:prstGeom prst="rect">
            <a:avLst/>
          </a:prstGeom>
          <a:noFill/>
        </p:spPr>
        <p:txBody>
          <a:bodyPr wrap="none" rtlCol="0">
            <a:spAutoFit/>
          </a:bodyPr>
          <a:lstStyle/>
          <a:p>
            <a:r>
              <a:rPr lang="en-US" sz="1200" dirty="0" smtClean="0"/>
              <a:t>*</a:t>
            </a:r>
            <a:r>
              <a:rPr lang="en-US" sz="1200" dirty="0"/>
              <a:t>OASIS KMIP </a:t>
            </a:r>
            <a:r>
              <a:rPr lang="en-US" sz="1200" dirty="0" smtClean="0"/>
              <a:t>Interoperability Demonstration at  RSA 2012 – 27 Feb to 2 Mar 2012</a:t>
            </a:r>
          </a:p>
        </p:txBody>
      </p:sp>
      <p:sp>
        <p:nvSpPr>
          <p:cNvPr id="7" name="Footer Placeholder 3"/>
          <p:cNvSpPr>
            <a:spLocks noGrp="1"/>
          </p:cNvSpPr>
          <p:nvPr>
            <p:ph type="ftr" sz="quarter" idx="10"/>
          </p:nvPr>
        </p:nvSpPr>
        <p:spPr>
          <a:xfrm>
            <a:off x="114300" y="6507163"/>
            <a:ext cx="6818313" cy="122237"/>
          </a:xfrm>
        </p:spPr>
        <p:txBody>
          <a:bodyPr/>
          <a:lstStyle/>
          <a:p>
            <a:r>
              <a:rPr lang="en-GB" sz="1200" dirty="0" smtClean="0">
                <a:solidFill>
                  <a:srgbClr val="003366"/>
                </a:solidFill>
              </a:rPr>
              <a:t>Thales e-Security </a:t>
            </a:r>
            <a:endParaRPr lang="en-GB" sz="600" dirty="0" smtClean="0">
              <a:solidFill>
                <a:srgbClr val="398AC7"/>
              </a:solidFill>
            </a:endParaRPr>
          </a:p>
        </p:txBody>
      </p:sp>
    </p:spTree>
    <p:extLst>
      <p:ext uri="{BB962C8B-B14F-4D97-AF65-F5344CB8AC3E}">
        <p14:creationId xmlns:p14="http://schemas.microsoft.com/office/powerpoint/2010/main" val="10358577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KMIP Servers – Use Cases Supported</a:t>
            </a:r>
            <a:endParaRPr lang="en-GB" dirty="0"/>
          </a:p>
        </p:txBody>
      </p:sp>
      <p:sp>
        <p:nvSpPr>
          <p:cNvPr id="4" name="Footer Placeholder 3"/>
          <p:cNvSpPr>
            <a:spLocks noGrp="1"/>
          </p:cNvSpPr>
          <p:nvPr>
            <p:ph type="ftr" sz="quarter" idx="10"/>
          </p:nvPr>
        </p:nvSpPr>
        <p:spPr/>
        <p:txBody>
          <a:bodyPr/>
          <a:lstStyle/>
          <a:p>
            <a:r>
              <a:rPr lang="en-GB" sz="1200" dirty="0" smtClean="0">
                <a:solidFill>
                  <a:srgbClr val="003366"/>
                </a:solidFill>
              </a:rPr>
              <a:t>Thales e-Security </a:t>
            </a:r>
            <a:endParaRPr lang="en-GB" sz="600" dirty="0" smtClean="0">
              <a:solidFill>
                <a:srgbClr val="398AC7"/>
              </a:solidFill>
            </a:endParaRPr>
          </a:p>
        </p:txBody>
      </p:sp>
      <p:graphicFrame>
        <p:nvGraphicFramePr>
          <p:cNvPr id="6" name="Chart 5"/>
          <p:cNvGraphicFramePr>
            <a:graphicFrameLocks/>
          </p:cNvGraphicFramePr>
          <p:nvPr>
            <p:extLst>
              <p:ext uri="{D42A27DB-BD31-4B8C-83A1-F6EECF244321}">
                <p14:modId xmlns:p14="http://schemas.microsoft.com/office/powerpoint/2010/main" val="982753211"/>
              </p:ext>
            </p:extLst>
          </p:nvPr>
        </p:nvGraphicFramePr>
        <p:xfrm>
          <a:off x="914400" y="1143000"/>
          <a:ext cx="73914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533400" y="5918554"/>
            <a:ext cx="6213560" cy="276999"/>
          </a:xfrm>
          <a:prstGeom prst="rect">
            <a:avLst/>
          </a:prstGeom>
          <a:noFill/>
        </p:spPr>
        <p:txBody>
          <a:bodyPr wrap="none" rtlCol="0">
            <a:spAutoFit/>
          </a:bodyPr>
          <a:lstStyle/>
          <a:p>
            <a:r>
              <a:rPr lang="en-US" sz="1200" dirty="0" smtClean="0"/>
              <a:t>*Final published reports: </a:t>
            </a:r>
            <a:r>
              <a:rPr lang="en-US" sz="1200" dirty="0">
                <a:hlinkClick r:id="rId4"/>
              </a:rPr>
              <a:t>http://lists.oasis-open.org/archives/kmip/201205/msg00023.html</a:t>
            </a:r>
            <a:endParaRPr lang="en-US" sz="1200" dirty="0" smtClean="0"/>
          </a:p>
        </p:txBody>
      </p:sp>
    </p:spTree>
    <p:extLst>
      <p:ext uri="{BB962C8B-B14F-4D97-AF65-F5344CB8AC3E}">
        <p14:creationId xmlns:p14="http://schemas.microsoft.com/office/powerpoint/2010/main" val="13581437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KMIP Clients – Use Cases Supported</a:t>
            </a:r>
            <a:endParaRPr lang="en-GB" dirty="0"/>
          </a:p>
        </p:txBody>
      </p:sp>
      <p:graphicFrame>
        <p:nvGraphicFramePr>
          <p:cNvPr id="4" name="Chart 3"/>
          <p:cNvGraphicFramePr>
            <a:graphicFrameLocks/>
          </p:cNvGraphicFramePr>
          <p:nvPr>
            <p:extLst>
              <p:ext uri="{D42A27DB-BD31-4B8C-83A1-F6EECF244321}">
                <p14:modId xmlns:p14="http://schemas.microsoft.com/office/powerpoint/2010/main" val="961039517"/>
              </p:ext>
            </p:extLst>
          </p:nvPr>
        </p:nvGraphicFramePr>
        <p:xfrm>
          <a:off x="838200" y="1143000"/>
          <a:ext cx="7467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533400" y="5918554"/>
            <a:ext cx="6213560" cy="276999"/>
          </a:xfrm>
          <a:prstGeom prst="rect">
            <a:avLst/>
          </a:prstGeom>
          <a:noFill/>
        </p:spPr>
        <p:txBody>
          <a:bodyPr wrap="none" rtlCol="0">
            <a:spAutoFit/>
          </a:bodyPr>
          <a:lstStyle/>
          <a:p>
            <a:r>
              <a:rPr lang="en-US" sz="1200" dirty="0" smtClean="0"/>
              <a:t>*Final published reports: </a:t>
            </a:r>
            <a:r>
              <a:rPr lang="en-US" sz="1200" dirty="0">
                <a:hlinkClick r:id="rId4"/>
              </a:rPr>
              <a:t>http://lists.oasis-open.org/archives/kmip/201205/msg00023.html</a:t>
            </a:r>
            <a:endParaRPr lang="en-US" sz="1200" dirty="0" smtClean="0"/>
          </a:p>
        </p:txBody>
      </p:sp>
      <p:sp>
        <p:nvSpPr>
          <p:cNvPr id="6" name="Footer Placeholder 3"/>
          <p:cNvSpPr>
            <a:spLocks noGrp="1"/>
          </p:cNvSpPr>
          <p:nvPr>
            <p:ph type="ftr" sz="quarter" idx="10"/>
          </p:nvPr>
        </p:nvSpPr>
        <p:spPr>
          <a:xfrm>
            <a:off x="114300" y="6507163"/>
            <a:ext cx="6818313" cy="122237"/>
          </a:xfrm>
        </p:spPr>
        <p:txBody>
          <a:bodyPr/>
          <a:lstStyle/>
          <a:p>
            <a:r>
              <a:rPr lang="en-GB" sz="1200" dirty="0" smtClean="0">
                <a:solidFill>
                  <a:srgbClr val="003366"/>
                </a:solidFill>
              </a:rPr>
              <a:t>Thales e-Security </a:t>
            </a:r>
            <a:endParaRPr lang="en-GB" sz="600" dirty="0" smtClean="0">
              <a:solidFill>
                <a:srgbClr val="398AC7"/>
              </a:solidFill>
            </a:endParaRPr>
          </a:p>
        </p:txBody>
      </p:sp>
    </p:spTree>
    <p:extLst>
      <p:ext uri="{BB962C8B-B14F-4D97-AF65-F5344CB8AC3E}">
        <p14:creationId xmlns:p14="http://schemas.microsoft.com/office/powerpoint/2010/main" val="23432235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Business Benefits of Enterprise Key Management</a:t>
            </a:r>
          </a:p>
        </p:txBody>
      </p:sp>
      <p:sp>
        <p:nvSpPr>
          <p:cNvPr id="9219" name="Rectangle 3"/>
          <p:cNvSpPr>
            <a:spLocks noGrp="1" noChangeArrowheads="1"/>
          </p:cNvSpPr>
          <p:nvPr>
            <p:ph type="body" idx="4294967295"/>
          </p:nvPr>
        </p:nvSpPr>
        <p:spPr>
          <a:xfrm>
            <a:off x="457200" y="982663"/>
            <a:ext cx="8388350" cy="5291137"/>
          </a:xfrm>
        </p:spPr>
        <p:txBody>
          <a:bodyPr/>
          <a:lstStyle/>
          <a:p>
            <a:pPr>
              <a:lnSpc>
                <a:spcPct val="90000"/>
              </a:lnSpc>
            </a:pPr>
            <a:r>
              <a:rPr lang="en-GB" b="1" dirty="0" smtClean="0"/>
              <a:t>Automation</a:t>
            </a:r>
            <a:r>
              <a:rPr lang="en-GB" dirty="0" smtClean="0"/>
              <a:t> </a:t>
            </a:r>
            <a:endParaRPr lang="en-GB" dirty="0"/>
          </a:p>
          <a:p>
            <a:pPr lvl="1">
              <a:lnSpc>
                <a:spcPct val="90000"/>
              </a:lnSpc>
            </a:pPr>
            <a:r>
              <a:rPr lang="en-GB" dirty="0" smtClean="0"/>
              <a:t>Reduces risk of human errors; </a:t>
            </a:r>
            <a:r>
              <a:rPr lang="en-GB" dirty="0"/>
              <a:t>r</a:t>
            </a:r>
            <a:r>
              <a:rPr lang="en-GB" dirty="0" smtClean="0"/>
              <a:t>educes process costs </a:t>
            </a:r>
          </a:p>
          <a:p>
            <a:pPr>
              <a:lnSpc>
                <a:spcPct val="90000"/>
              </a:lnSpc>
            </a:pPr>
            <a:r>
              <a:rPr lang="en-GB" b="1" dirty="0" smtClean="0"/>
              <a:t>Centralisation</a:t>
            </a:r>
            <a:r>
              <a:rPr lang="en-GB" dirty="0" smtClean="0"/>
              <a:t> </a:t>
            </a:r>
          </a:p>
          <a:p>
            <a:pPr lvl="1">
              <a:lnSpc>
                <a:spcPct val="90000"/>
              </a:lnSpc>
            </a:pPr>
            <a:r>
              <a:rPr lang="en-GB" dirty="0" smtClean="0"/>
              <a:t>Avoids the 'multiple management console' scenario and allows establishment of a Key Management hierarchy</a:t>
            </a:r>
          </a:p>
          <a:p>
            <a:pPr>
              <a:lnSpc>
                <a:spcPct val="90000"/>
              </a:lnSpc>
            </a:pPr>
            <a:r>
              <a:rPr lang="en-GB" b="1" dirty="0" smtClean="0"/>
              <a:t>Accountability</a:t>
            </a:r>
            <a:endParaRPr lang="en-GB" dirty="0"/>
          </a:p>
          <a:p>
            <a:pPr lvl="1">
              <a:lnSpc>
                <a:spcPct val="90000"/>
              </a:lnSpc>
            </a:pPr>
            <a:r>
              <a:rPr lang="en-GB" dirty="0" smtClean="0"/>
              <a:t>With strong authentication and audit establishes clear accountability for security processes</a:t>
            </a:r>
          </a:p>
          <a:p>
            <a:pPr>
              <a:lnSpc>
                <a:spcPct val="90000"/>
              </a:lnSpc>
            </a:pPr>
            <a:r>
              <a:rPr lang="en-GB" b="1" dirty="0" smtClean="0"/>
              <a:t>Agility</a:t>
            </a:r>
            <a:endParaRPr lang="en-GB" dirty="0"/>
          </a:p>
          <a:p>
            <a:pPr lvl="1">
              <a:lnSpc>
                <a:spcPct val="90000"/>
              </a:lnSpc>
            </a:pPr>
            <a:r>
              <a:rPr lang="en-GB" dirty="0" smtClean="0"/>
              <a:t>Improves an organisation's ability to deploy data protection solutions more quickly</a:t>
            </a:r>
          </a:p>
          <a:p>
            <a:pPr>
              <a:lnSpc>
                <a:spcPct val="90000"/>
              </a:lnSpc>
            </a:pPr>
            <a:endParaRPr lang="en-GB" dirty="0" smtClean="0"/>
          </a:p>
          <a:p>
            <a:pPr>
              <a:lnSpc>
                <a:spcPct val="90000"/>
              </a:lnSpc>
              <a:buFontTx/>
              <a:buNone/>
            </a:pPr>
            <a:endParaRPr lang="en-GB" dirty="0" smtClean="0"/>
          </a:p>
          <a:p>
            <a:pPr>
              <a:lnSpc>
                <a:spcPct val="90000"/>
              </a:lnSpc>
            </a:pPr>
            <a:endParaRPr lang="en-GB" dirty="0" smtClean="0"/>
          </a:p>
        </p:txBody>
      </p:sp>
      <p:sp>
        <p:nvSpPr>
          <p:cNvPr id="5" name="Footer Placeholder 3"/>
          <p:cNvSpPr>
            <a:spLocks noGrp="1"/>
          </p:cNvSpPr>
          <p:nvPr>
            <p:ph type="ftr" sz="quarter" idx="10"/>
          </p:nvPr>
        </p:nvSpPr>
        <p:spPr>
          <a:xfrm>
            <a:off x="114300" y="6507163"/>
            <a:ext cx="6818313" cy="122237"/>
          </a:xfrm>
        </p:spPr>
        <p:txBody>
          <a:bodyPr/>
          <a:lstStyle/>
          <a:p>
            <a:r>
              <a:rPr lang="en-GB" sz="1200" dirty="0" smtClean="0">
                <a:solidFill>
                  <a:srgbClr val="003366"/>
                </a:solidFill>
              </a:rPr>
              <a:t>Thales e-Security </a:t>
            </a:r>
            <a:endParaRPr lang="en-GB" sz="600" dirty="0" smtClean="0">
              <a:solidFill>
                <a:srgbClr val="398AC7"/>
              </a:solidFill>
            </a:endParaRPr>
          </a:p>
        </p:txBody>
      </p:sp>
    </p:spTree>
    <p:custDataLst>
      <p:tags r:id="rId1"/>
    </p:custDataLst>
    <p:extLst>
      <p:ext uri="{BB962C8B-B14F-4D97-AF65-F5344CB8AC3E}">
        <p14:creationId xmlns:p14="http://schemas.microsoft.com/office/powerpoint/2010/main" val="32687672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50"/>
          <p:cNvSpPr>
            <a:spLocks noGrp="1" noChangeArrowheads="1"/>
          </p:cNvSpPr>
          <p:nvPr>
            <p:ph type="ftr" sz="quarter" idx="10"/>
          </p:nvPr>
        </p:nvSpPr>
        <p:spPr>
          <a:xfrm>
            <a:off x="128814" y="6438708"/>
            <a:ext cx="2749323" cy="2462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323265"/>
                </a:solidFill>
                <a:latin typeface="Arial" charset="0"/>
                <a:cs typeface="Arial" charset="0"/>
              </a:defRPr>
            </a:lvl1pPr>
            <a:lvl2pPr marL="742950" indent="-285750" eaLnBrk="0" hangingPunct="0">
              <a:defRPr sz="1400">
                <a:solidFill>
                  <a:srgbClr val="323265"/>
                </a:solidFill>
                <a:latin typeface="Arial" charset="0"/>
                <a:cs typeface="Arial" charset="0"/>
              </a:defRPr>
            </a:lvl2pPr>
            <a:lvl3pPr marL="1143000" indent="-228600" eaLnBrk="0" hangingPunct="0">
              <a:defRPr sz="1400">
                <a:solidFill>
                  <a:srgbClr val="323265"/>
                </a:solidFill>
                <a:latin typeface="Arial" charset="0"/>
                <a:cs typeface="Arial" charset="0"/>
              </a:defRPr>
            </a:lvl3pPr>
            <a:lvl4pPr marL="1600200" indent="-228600" eaLnBrk="0" hangingPunct="0">
              <a:defRPr sz="1400">
                <a:solidFill>
                  <a:srgbClr val="323265"/>
                </a:solidFill>
                <a:latin typeface="Arial" charset="0"/>
                <a:cs typeface="Arial" charset="0"/>
              </a:defRPr>
            </a:lvl4pPr>
            <a:lvl5pPr marL="2057400" indent="-228600" eaLnBrk="0" hangingPunct="0">
              <a:defRPr sz="1400">
                <a:solidFill>
                  <a:srgbClr val="323265"/>
                </a:solidFill>
                <a:latin typeface="Arial" charset="0"/>
                <a:cs typeface="Arial" charset="0"/>
              </a:defRPr>
            </a:lvl5pPr>
            <a:lvl6pPr marL="2514600" indent="-228600" eaLnBrk="0" fontAlgn="base" hangingPunct="0">
              <a:spcBef>
                <a:spcPct val="0"/>
              </a:spcBef>
              <a:spcAft>
                <a:spcPct val="0"/>
              </a:spcAft>
              <a:defRPr sz="1400">
                <a:solidFill>
                  <a:srgbClr val="323265"/>
                </a:solidFill>
                <a:latin typeface="Arial" charset="0"/>
                <a:cs typeface="Arial" charset="0"/>
              </a:defRPr>
            </a:lvl6pPr>
            <a:lvl7pPr marL="2971800" indent="-228600" eaLnBrk="0" fontAlgn="base" hangingPunct="0">
              <a:spcBef>
                <a:spcPct val="0"/>
              </a:spcBef>
              <a:spcAft>
                <a:spcPct val="0"/>
              </a:spcAft>
              <a:defRPr sz="1400">
                <a:solidFill>
                  <a:srgbClr val="323265"/>
                </a:solidFill>
                <a:latin typeface="Arial" charset="0"/>
                <a:cs typeface="Arial" charset="0"/>
              </a:defRPr>
            </a:lvl7pPr>
            <a:lvl8pPr marL="3429000" indent="-228600" eaLnBrk="0" fontAlgn="base" hangingPunct="0">
              <a:spcBef>
                <a:spcPct val="0"/>
              </a:spcBef>
              <a:spcAft>
                <a:spcPct val="0"/>
              </a:spcAft>
              <a:defRPr sz="1400">
                <a:solidFill>
                  <a:srgbClr val="323265"/>
                </a:solidFill>
                <a:latin typeface="Arial" charset="0"/>
                <a:cs typeface="Arial" charset="0"/>
              </a:defRPr>
            </a:lvl8pPr>
            <a:lvl9pPr marL="3886200" indent="-228600" eaLnBrk="0" fontAlgn="base" hangingPunct="0">
              <a:spcBef>
                <a:spcPct val="0"/>
              </a:spcBef>
              <a:spcAft>
                <a:spcPct val="0"/>
              </a:spcAft>
              <a:defRPr sz="1400">
                <a:solidFill>
                  <a:srgbClr val="323265"/>
                </a:solidFill>
                <a:latin typeface="Arial" charset="0"/>
                <a:cs typeface="Arial" charset="0"/>
              </a:defRPr>
            </a:lvl9pPr>
          </a:lstStyle>
          <a:p>
            <a:r>
              <a:rPr lang="en-GB" sz="1600" dirty="0" smtClean="0">
                <a:solidFill>
                  <a:srgbClr val="003366"/>
                </a:solidFill>
              </a:rPr>
              <a:t>Thales e-Security </a:t>
            </a:r>
            <a:endParaRPr lang="en-GB" sz="800" b="0" dirty="0" smtClean="0">
              <a:solidFill>
                <a:srgbClr val="398AC7"/>
              </a:solidFill>
            </a:endParaRPr>
          </a:p>
        </p:txBody>
      </p:sp>
      <p:sp>
        <p:nvSpPr>
          <p:cNvPr id="6" name="Content Placeholder 10"/>
          <p:cNvSpPr txBox="1">
            <a:spLocks/>
          </p:cNvSpPr>
          <p:nvPr/>
        </p:nvSpPr>
        <p:spPr bwMode="auto">
          <a:xfrm>
            <a:off x="2514600" y="1066800"/>
            <a:ext cx="3980047" cy="120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80000"/>
              </a:spcBef>
              <a:spcAft>
                <a:spcPct val="20000"/>
              </a:spcAft>
              <a:buClr>
                <a:srgbClr val="FF6600"/>
              </a:buClr>
              <a:buSzPct val="80000"/>
              <a:buFont typeface="Wingdings 2" pitchFamily="18" charset="2"/>
              <a:defRPr sz="2000">
                <a:solidFill>
                  <a:srgbClr val="FF7300"/>
                </a:solidFill>
                <a:latin typeface="+mn-lt"/>
                <a:ea typeface="+mn-ea"/>
                <a:cs typeface="+mn-cs"/>
              </a:defRPr>
            </a:lvl1pPr>
            <a:lvl2pPr marL="458788" indent="-268288" algn="l" rtl="0" eaLnBrk="1" fontAlgn="base" hangingPunct="1">
              <a:spcBef>
                <a:spcPct val="40000"/>
              </a:spcBef>
              <a:spcAft>
                <a:spcPct val="0"/>
              </a:spcAft>
              <a:buClr>
                <a:srgbClr val="FF6600"/>
              </a:buClr>
              <a:buSzPct val="70000"/>
              <a:buFont typeface="Wingdings" pitchFamily="2" charset="2"/>
              <a:buChar char="u"/>
              <a:defRPr sz="1900" b="1" baseline="0">
                <a:solidFill>
                  <a:srgbClr val="323265"/>
                </a:solidFill>
                <a:latin typeface="Arial" charset="0"/>
                <a:cs typeface="+mn-cs"/>
              </a:defRPr>
            </a:lvl2pPr>
            <a:lvl3pPr marL="858838" indent="-209550" algn="l" rtl="0" eaLnBrk="1" fontAlgn="base" hangingPunct="1">
              <a:spcBef>
                <a:spcPct val="45000"/>
              </a:spcBef>
              <a:spcAft>
                <a:spcPct val="0"/>
              </a:spcAft>
              <a:buClr>
                <a:srgbClr val="33CC33"/>
              </a:buClr>
              <a:buSzPct val="80000"/>
              <a:buFont typeface="Wingdings" pitchFamily="2" charset="2"/>
              <a:buChar char="£"/>
              <a:defRPr sz="1600" baseline="0">
                <a:solidFill>
                  <a:srgbClr val="336699"/>
                </a:solidFill>
                <a:latin typeface="Arial" charset="0"/>
                <a:cs typeface="+mn-cs"/>
              </a:defRPr>
            </a:lvl3pPr>
            <a:lvl4pPr marL="1238250" indent="-188913" algn="l" rtl="0" eaLnBrk="1" fontAlgn="base" hangingPunct="1">
              <a:spcBef>
                <a:spcPct val="50000"/>
              </a:spcBef>
              <a:spcAft>
                <a:spcPct val="0"/>
              </a:spcAft>
              <a:buSzPct val="60000"/>
              <a:buFont typeface="Wingdings" pitchFamily="2" charset="2"/>
              <a:buChar char="l"/>
              <a:defRPr sz="1500" baseline="0">
                <a:solidFill>
                  <a:schemeClr val="bg2"/>
                </a:solidFill>
                <a:latin typeface="Arial" charset="0"/>
                <a:cs typeface="+mn-cs"/>
              </a:defRPr>
            </a:lvl4pPr>
            <a:lvl5pPr marL="1608138" indent="-179388" algn="l" rtl="0" eaLnBrk="1" fontAlgn="base" hangingPunct="1">
              <a:spcBef>
                <a:spcPct val="20000"/>
              </a:spcBef>
              <a:spcAft>
                <a:spcPct val="0"/>
              </a:spcAft>
              <a:buSzPct val="45000"/>
              <a:buFont typeface="Wingdings" pitchFamily="2" charset="2"/>
              <a:buChar char="l"/>
              <a:defRPr sz="1400" baseline="0">
                <a:solidFill>
                  <a:schemeClr val="bg2"/>
                </a:solidFill>
                <a:latin typeface="Arial" charset="0"/>
                <a:cs typeface="+mn-cs"/>
              </a:defRPr>
            </a:lvl5pPr>
            <a:lvl6pPr marL="2065338" indent="-179388" algn="l" rtl="0" eaLnBrk="1" fontAlgn="base" hangingPunct="1">
              <a:spcBef>
                <a:spcPct val="20000"/>
              </a:spcBef>
              <a:spcAft>
                <a:spcPct val="0"/>
              </a:spcAft>
              <a:buSzPct val="45000"/>
              <a:buFont typeface="Wingdings" pitchFamily="2" charset="2"/>
              <a:buChar char="l"/>
              <a:defRPr sz="1400">
                <a:solidFill>
                  <a:schemeClr val="bg2"/>
                </a:solidFill>
                <a:latin typeface="Arial" charset="0"/>
                <a:cs typeface="+mn-cs"/>
              </a:defRPr>
            </a:lvl6pPr>
            <a:lvl7pPr marL="2522538" indent="-179388" algn="l" rtl="0" eaLnBrk="1" fontAlgn="base" hangingPunct="1">
              <a:spcBef>
                <a:spcPct val="20000"/>
              </a:spcBef>
              <a:spcAft>
                <a:spcPct val="0"/>
              </a:spcAft>
              <a:buSzPct val="45000"/>
              <a:buFont typeface="Wingdings" pitchFamily="2" charset="2"/>
              <a:buChar char="l"/>
              <a:defRPr sz="1400">
                <a:solidFill>
                  <a:schemeClr val="bg2"/>
                </a:solidFill>
                <a:latin typeface="Arial" charset="0"/>
                <a:cs typeface="+mn-cs"/>
              </a:defRPr>
            </a:lvl7pPr>
            <a:lvl8pPr marL="2979738" indent="-179388" algn="l" rtl="0" eaLnBrk="1" fontAlgn="base" hangingPunct="1">
              <a:spcBef>
                <a:spcPct val="20000"/>
              </a:spcBef>
              <a:spcAft>
                <a:spcPct val="0"/>
              </a:spcAft>
              <a:buSzPct val="45000"/>
              <a:buFont typeface="Wingdings" pitchFamily="2" charset="2"/>
              <a:buChar char="l"/>
              <a:defRPr sz="1400">
                <a:solidFill>
                  <a:schemeClr val="bg2"/>
                </a:solidFill>
                <a:latin typeface="Arial" charset="0"/>
                <a:cs typeface="+mn-cs"/>
              </a:defRPr>
            </a:lvl8pPr>
            <a:lvl9pPr marL="3436938" indent="-179388" algn="l" rtl="0" eaLnBrk="1" fontAlgn="base" hangingPunct="1">
              <a:spcBef>
                <a:spcPct val="20000"/>
              </a:spcBef>
              <a:spcAft>
                <a:spcPct val="0"/>
              </a:spcAft>
              <a:buSzPct val="45000"/>
              <a:buFont typeface="Wingdings" pitchFamily="2" charset="2"/>
              <a:buChar char="l"/>
              <a:defRPr sz="1400">
                <a:solidFill>
                  <a:schemeClr val="bg2"/>
                </a:solidFill>
                <a:latin typeface="Arial" charset="0"/>
                <a:cs typeface="+mn-cs"/>
              </a:defRPr>
            </a:lvl9pPr>
          </a:lstStyle>
          <a:p>
            <a:pPr marL="0" indent="0" algn="ctr"/>
            <a:r>
              <a:rPr lang="en-GB" sz="4800" dirty="0" smtClean="0">
                <a:latin typeface="Segoe Script" pitchFamily="34" charset="0"/>
              </a:rPr>
              <a:t>Thank you</a:t>
            </a:r>
            <a:endParaRPr lang="en-GB" sz="4800" dirty="0">
              <a:latin typeface="Segoe Script" pitchFamily="34" charset="0"/>
            </a:endParaRPr>
          </a:p>
        </p:txBody>
      </p:sp>
      <p:sp>
        <p:nvSpPr>
          <p:cNvPr id="5" name="Rounded Rectangle 4"/>
          <p:cNvSpPr/>
          <p:nvPr/>
        </p:nvSpPr>
        <p:spPr bwMode="auto">
          <a:xfrm>
            <a:off x="457200" y="2286000"/>
            <a:ext cx="8153400" cy="2133600"/>
          </a:xfrm>
          <a:prstGeom prst="roundRect">
            <a:avLst/>
          </a:prstGeom>
          <a:solidFill>
            <a:schemeClr val="bg1"/>
          </a:solidFill>
          <a:ln w="9525" cap="flat" cmpd="sng" algn="ctr">
            <a:solidFill>
              <a:schemeClr val="bg1">
                <a:lumMod val="7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noAutofit/>
          </a:bodyPr>
          <a:lstStyle/>
          <a:p>
            <a:pPr algn="ctr" eaLnBrk="0" hangingPunct="0"/>
            <a:r>
              <a:rPr lang="en-GB" sz="1800" dirty="0"/>
              <a:t>The OASIS KMIP TC works to define a single, comprehensive protocol for communication between encryption systems and a broad range of new and legacy enterprise applications, including email, databases, and storage devices. By removing redundant, incompatible key management processes, KMIP will provide better data security while at the same time reducing expenditures on multiple products.</a:t>
            </a:r>
            <a:endParaRPr kumimoji="0" lang="en-GB" sz="1800" b="0" i="0" u="none" strike="noStrike" cap="none" normalizeH="0" baseline="0" dirty="0" smtClean="0">
              <a:ln>
                <a:noFill/>
              </a:ln>
              <a:solidFill>
                <a:srgbClr val="323265"/>
              </a:solidFill>
              <a:effectLst/>
            </a:endParaRPr>
          </a:p>
        </p:txBody>
      </p:sp>
      <p:pic>
        <p:nvPicPr>
          <p:cNvPr id="7" name="Picture 6" descr="H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876800"/>
            <a:ext cx="3657600" cy="622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348378" y="5003419"/>
            <a:ext cx="2262222" cy="369332"/>
          </a:xfrm>
          <a:prstGeom prst="rect">
            <a:avLst/>
          </a:prstGeom>
          <a:noFill/>
        </p:spPr>
        <p:txBody>
          <a:bodyPr wrap="none" rtlCol="0">
            <a:spAutoFit/>
          </a:bodyPr>
          <a:lstStyle/>
          <a:p>
            <a:r>
              <a:rPr lang="en-GB" sz="1800" dirty="0" smtClean="0"/>
              <a:t>www.oasis-open.org</a:t>
            </a:r>
            <a:endParaRPr lang="en-GB" sz="1800" dirty="0"/>
          </a:p>
        </p:txBody>
      </p:sp>
    </p:spTree>
    <p:extLst>
      <p:ext uri="{BB962C8B-B14F-4D97-AF65-F5344CB8AC3E}">
        <p14:creationId xmlns:p14="http://schemas.microsoft.com/office/powerpoint/2010/main" val="15376165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spcAft>
                <a:spcPts val="1200"/>
              </a:spcAft>
            </a:pPr>
            <a:r>
              <a:rPr lang="en-US" sz="2400" dirty="0" smtClean="0"/>
              <a:t>Key </a:t>
            </a:r>
            <a:r>
              <a:rPr lang="en-US" sz="2400" dirty="0"/>
              <a:t>m</a:t>
            </a:r>
            <a:r>
              <a:rPr lang="en-US" sz="2400" dirty="0" smtClean="0"/>
              <a:t>anagement </a:t>
            </a:r>
            <a:r>
              <a:rPr lang="en-US" sz="2400" dirty="0"/>
              <a:t>p</a:t>
            </a:r>
            <a:r>
              <a:rPr lang="en-US" sz="2400" dirty="0" smtClean="0"/>
              <a:t>roblem</a:t>
            </a:r>
          </a:p>
          <a:p>
            <a:pPr lvl="1">
              <a:spcAft>
                <a:spcPts val="1200"/>
              </a:spcAft>
            </a:pPr>
            <a:r>
              <a:rPr lang="en-US" sz="2400" dirty="0" smtClean="0"/>
              <a:t>Role of encryption and key management</a:t>
            </a:r>
          </a:p>
          <a:p>
            <a:pPr lvl="1">
              <a:spcAft>
                <a:spcPts val="1200"/>
              </a:spcAft>
            </a:pPr>
            <a:r>
              <a:rPr lang="en-US" sz="2400" dirty="0" smtClean="0"/>
              <a:t>KMIP - Key Management Interoperability Protocol</a:t>
            </a:r>
          </a:p>
          <a:p>
            <a:pPr lvl="1">
              <a:spcAft>
                <a:spcPts val="1200"/>
              </a:spcAft>
            </a:pPr>
            <a:r>
              <a:rPr lang="en-US" sz="2400" dirty="0" smtClean="0"/>
              <a:t>KMIP demo results</a:t>
            </a:r>
          </a:p>
          <a:p>
            <a:pPr lvl="1">
              <a:spcAft>
                <a:spcPts val="1200"/>
              </a:spcAft>
            </a:pPr>
            <a:r>
              <a:rPr lang="en-US" sz="2400" dirty="0" smtClean="0"/>
              <a:t>Benefits of Enterprise Key Management</a:t>
            </a:r>
          </a:p>
          <a:p>
            <a:pPr lvl="1">
              <a:spcAft>
                <a:spcPts val="1200"/>
              </a:spcAft>
            </a:pPr>
            <a:endParaRPr lang="en-US" sz="2400" dirty="0" smtClean="0"/>
          </a:p>
        </p:txBody>
      </p:sp>
      <p:sp>
        <p:nvSpPr>
          <p:cNvPr id="6" name="Rectangle 1050"/>
          <p:cNvSpPr>
            <a:spLocks noGrp="1" noChangeArrowheads="1"/>
          </p:cNvSpPr>
          <p:nvPr>
            <p:ph type="ftr" sz="quarter" idx="10"/>
          </p:nvPr>
        </p:nvSpPr>
        <p:spPr/>
        <p:txBody>
          <a:bodyPr/>
          <a:lstStyle>
            <a:lvl1pPr eaLnBrk="0" hangingPunct="0">
              <a:defRPr sz="1400">
                <a:solidFill>
                  <a:srgbClr val="323265"/>
                </a:solidFill>
                <a:latin typeface="Arial" charset="0"/>
                <a:cs typeface="Arial" charset="0"/>
              </a:defRPr>
            </a:lvl1pPr>
            <a:lvl2pPr marL="742950" indent="-285750" eaLnBrk="0" hangingPunct="0">
              <a:defRPr sz="1400">
                <a:solidFill>
                  <a:srgbClr val="323265"/>
                </a:solidFill>
                <a:latin typeface="Arial" charset="0"/>
                <a:cs typeface="Arial" charset="0"/>
              </a:defRPr>
            </a:lvl2pPr>
            <a:lvl3pPr marL="1143000" indent="-228600" eaLnBrk="0" hangingPunct="0">
              <a:defRPr sz="1400">
                <a:solidFill>
                  <a:srgbClr val="323265"/>
                </a:solidFill>
                <a:latin typeface="Arial" charset="0"/>
                <a:cs typeface="Arial" charset="0"/>
              </a:defRPr>
            </a:lvl3pPr>
            <a:lvl4pPr marL="1600200" indent="-228600" eaLnBrk="0" hangingPunct="0">
              <a:defRPr sz="1400">
                <a:solidFill>
                  <a:srgbClr val="323265"/>
                </a:solidFill>
                <a:latin typeface="Arial" charset="0"/>
                <a:cs typeface="Arial" charset="0"/>
              </a:defRPr>
            </a:lvl4pPr>
            <a:lvl5pPr marL="2057400" indent="-228600" eaLnBrk="0" hangingPunct="0">
              <a:defRPr sz="1400">
                <a:solidFill>
                  <a:srgbClr val="323265"/>
                </a:solidFill>
                <a:latin typeface="Arial" charset="0"/>
                <a:cs typeface="Arial" charset="0"/>
              </a:defRPr>
            </a:lvl5pPr>
            <a:lvl6pPr marL="2514600" indent="-228600" eaLnBrk="0" fontAlgn="base" hangingPunct="0">
              <a:spcBef>
                <a:spcPct val="0"/>
              </a:spcBef>
              <a:spcAft>
                <a:spcPct val="0"/>
              </a:spcAft>
              <a:defRPr sz="1400">
                <a:solidFill>
                  <a:srgbClr val="323265"/>
                </a:solidFill>
                <a:latin typeface="Arial" charset="0"/>
                <a:cs typeface="Arial" charset="0"/>
              </a:defRPr>
            </a:lvl6pPr>
            <a:lvl7pPr marL="2971800" indent="-228600" eaLnBrk="0" fontAlgn="base" hangingPunct="0">
              <a:spcBef>
                <a:spcPct val="0"/>
              </a:spcBef>
              <a:spcAft>
                <a:spcPct val="0"/>
              </a:spcAft>
              <a:defRPr sz="1400">
                <a:solidFill>
                  <a:srgbClr val="323265"/>
                </a:solidFill>
                <a:latin typeface="Arial" charset="0"/>
                <a:cs typeface="Arial" charset="0"/>
              </a:defRPr>
            </a:lvl7pPr>
            <a:lvl8pPr marL="3429000" indent="-228600" eaLnBrk="0" fontAlgn="base" hangingPunct="0">
              <a:spcBef>
                <a:spcPct val="0"/>
              </a:spcBef>
              <a:spcAft>
                <a:spcPct val="0"/>
              </a:spcAft>
              <a:defRPr sz="1400">
                <a:solidFill>
                  <a:srgbClr val="323265"/>
                </a:solidFill>
                <a:latin typeface="Arial" charset="0"/>
                <a:cs typeface="Arial" charset="0"/>
              </a:defRPr>
            </a:lvl8pPr>
            <a:lvl9pPr marL="3886200" indent="-228600" eaLnBrk="0" fontAlgn="base" hangingPunct="0">
              <a:spcBef>
                <a:spcPct val="0"/>
              </a:spcBef>
              <a:spcAft>
                <a:spcPct val="0"/>
              </a:spcAft>
              <a:defRPr sz="1400">
                <a:solidFill>
                  <a:srgbClr val="323265"/>
                </a:solidFill>
                <a:latin typeface="Arial" charset="0"/>
                <a:cs typeface="Arial" charset="0"/>
              </a:defRPr>
            </a:lvl9pPr>
          </a:lstStyle>
          <a:p>
            <a:r>
              <a:rPr lang="en-GB" dirty="0" smtClean="0"/>
              <a:t>Thales e-Security </a:t>
            </a:r>
          </a:p>
        </p:txBody>
      </p:sp>
      <p:sp>
        <p:nvSpPr>
          <p:cNvPr id="4" name="Title 3"/>
          <p:cNvSpPr>
            <a:spLocks noGrp="1"/>
          </p:cNvSpPr>
          <p:nvPr>
            <p:ph type="title"/>
          </p:nvPr>
        </p:nvSpPr>
        <p:spPr>
          <a:xfrm>
            <a:off x="809625" y="63500"/>
            <a:ext cx="8326438" cy="430887"/>
          </a:xfrm>
        </p:spPr>
        <p:txBody>
          <a:bodyPr/>
          <a:lstStyle/>
          <a:p>
            <a:r>
              <a:rPr lang="en-US" sz="2800" dirty="0" smtClean="0"/>
              <a:t>Agenda</a:t>
            </a:r>
            <a:endParaRPr lang="en-US" sz="2800" dirty="0"/>
          </a:p>
        </p:txBody>
      </p:sp>
    </p:spTree>
    <p:extLst>
      <p:ext uri="{BB962C8B-B14F-4D97-AF65-F5344CB8AC3E}">
        <p14:creationId xmlns:p14="http://schemas.microsoft.com/office/powerpoint/2010/main" val="942796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p:txBody>
          <a:bodyPr/>
          <a:lstStyle/>
          <a:p>
            <a:r>
              <a:rPr lang="en-GB" dirty="0" smtClean="0"/>
              <a:t>The Key Management Problem</a:t>
            </a:r>
          </a:p>
        </p:txBody>
      </p:sp>
      <p:sp>
        <p:nvSpPr>
          <p:cNvPr id="6147" name="Rectangle 3"/>
          <p:cNvSpPr>
            <a:spLocks noGrp="1" noChangeArrowheads="1"/>
          </p:cNvSpPr>
          <p:nvPr>
            <p:ph type="body" idx="4294967295"/>
          </p:nvPr>
        </p:nvSpPr>
        <p:spPr/>
        <p:txBody>
          <a:bodyPr/>
          <a:lstStyle/>
          <a:p>
            <a:pPr lvl="1"/>
            <a:r>
              <a:rPr lang="en-GB" dirty="0" smtClean="0"/>
              <a:t>Big banks and governments use cryptography widely, due to necessity and compliance legislation, to protect assets and communications</a:t>
            </a:r>
          </a:p>
          <a:p>
            <a:pPr lvl="1"/>
            <a:r>
              <a:rPr lang="en-GB" dirty="0" smtClean="0"/>
              <a:t>Cryptography turns a </a:t>
            </a:r>
            <a:r>
              <a:rPr lang="en-GB" i="1" dirty="0" smtClean="0"/>
              <a:t>data</a:t>
            </a:r>
            <a:r>
              <a:rPr lang="en-GB" dirty="0" smtClean="0"/>
              <a:t> management problem into a </a:t>
            </a:r>
            <a:r>
              <a:rPr lang="en-GB" i="1" dirty="0" smtClean="0"/>
              <a:t>key</a:t>
            </a:r>
            <a:r>
              <a:rPr lang="en-GB" dirty="0" smtClean="0"/>
              <a:t> management problem</a:t>
            </a:r>
          </a:p>
          <a:p>
            <a:pPr lvl="1"/>
            <a:r>
              <a:rPr lang="en-GB" b="1" dirty="0" smtClean="0"/>
              <a:t>Only a small fraction (&lt; 5%) of keys will be managed throughout their lifecycle</a:t>
            </a:r>
          </a:p>
          <a:p>
            <a:pPr lvl="1"/>
            <a:r>
              <a:rPr lang="en-GB" b="1" dirty="0" smtClean="0"/>
              <a:t>The skills to manage them are rare and expensive; there are only piecemeal solutions for different classes of devices</a:t>
            </a:r>
          </a:p>
          <a:p>
            <a:pPr lvl="1"/>
            <a:r>
              <a:rPr lang="en-GB" dirty="0" smtClean="0"/>
              <a:t>The most mature organisations are moving to address the </a:t>
            </a:r>
            <a:r>
              <a:rPr lang="en-GB" i="1" dirty="0" smtClean="0"/>
              <a:t>risks</a:t>
            </a:r>
            <a:r>
              <a:rPr lang="en-GB" dirty="0" smtClean="0"/>
              <a:t> associated with unmanaged keys, and the </a:t>
            </a:r>
            <a:r>
              <a:rPr lang="en-GB" i="1" dirty="0" smtClean="0"/>
              <a:t>costs</a:t>
            </a:r>
            <a:r>
              <a:rPr lang="en-GB" dirty="0" smtClean="0"/>
              <a:t> associated with manual processes, via an </a:t>
            </a:r>
            <a:r>
              <a:rPr lang="en-GB" i="1" dirty="0" smtClean="0"/>
              <a:t>automated</a:t>
            </a:r>
            <a:r>
              <a:rPr lang="en-GB" dirty="0" smtClean="0"/>
              <a:t> key management system</a:t>
            </a:r>
            <a:endParaRPr lang="en-US" dirty="0" smtClean="0"/>
          </a:p>
        </p:txBody>
      </p:sp>
      <p:sp>
        <p:nvSpPr>
          <p:cNvPr id="2" name="Rounded Rectangle 1"/>
          <p:cNvSpPr/>
          <p:nvPr/>
        </p:nvSpPr>
        <p:spPr bwMode="auto">
          <a:xfrm>
            <a:off x="914400" y="5486400"/>
            <a:ext cx="7543800" cy="609600"/>
          </a:xfrm>
          <a:prstGeom prst="roundRect">
            <a:avLst/>
          </a:prstGeom>
          <a:solidFill>
            <a:schemeClr val="bg1"/>
          </a:solidFill>
          <a:ln w="9525" cap="flat" cmpd="sng" algn="ctr">
            <a:solidFill>
              <a:srgbClr val="00206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400" b="1" i="0" u="none" strike="noStrike" cap="none" normalizeH="0" baseline="0" dirty="0" smtClean="0">
                <a:ln>
                  <a:noFill/>
                </a:ln>
                <a:solidFill>
                  <a:srgbClr val="323265"/>
                </a:solidFill>
                <a:effectLst/>
                <a:latin typeface="Arial" charset="0"/>
                <a:cs typeface="Arial" charset="0"/>
              </a:rPr>
              <a:t>That’s where we were back in 2008</a:t>
            </a:r>
          </a:p>
        </p:txBody>
      </p:sp>
      <p:sp>
        <p:nvSpPr>
          <p:cNvPr id="5" name="Rectangle 1050"/>
          <p:cNvSpPr>
            <a:spLocks noGrp="1" noChangeArrowheads="1"/>
          </p:cNvSpPr>
          <p:nvPr>
            <p:ph type="ftr" sz="quarter" idx="10"/>
          </p:nvPr>
        </p:nvSpPr>
        <p:spPr>
          <a:xfrm>
            <a:off x="128814" y="6438708"/>
            <a:ext cx="2749323" cy="2462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323265"/>
                </a:solidFill>
                <a:latin typeface="Arial" charset="0"/>
                <a:cs typeface="Arial" charset="0"/>
              </a:defRPr>
            </a:lvl1pPr>
            <a:lvl2pPr marL="742950" indent="-285750" eaLnBrk="0" hangingPunct="0">
              <a:defRPr sz="1400">
                <a:solidFill>
                  <a:srgbClr val="323265"/>
                </a:solidFill>
                <a:latin typeface="Arial" charset="0"/>
                <a:cs typeface="Arial" charset="0"/>
              </a:defRPr>
            </a:lvl2pPr>
            <a:lvl3pPr marL="1143000" indent="-228600" eaLnBrk="0" hangingPunct="0">
              <a:defRPr sz="1400">
                <a:solidFill>
                  <a:srgbClr val="323265"/>
                </a:solidFill>
                <a:latin typeface="Arial" charset="0"/>
                <a:cs typeface="Arial" charset="0"/>
              </a:defRPr>
            </a:lvl3pPr>
            <a:lvl4pPr marL="1600200" indent="-228600" eaLnBrk="0" hangingPunct="0">
              <a:defRPr sz="1400">
                <a:solidFill>
                  <a:srgbClr val="323265"/>
                </a:solidFill>
                <a:latin typeface="Arial" charset="0"/>
                <a:cs typeface="Arial" charset="0"/>
              </a:defRPr>
            </a:lvl4pPr>
            <a:lvl5pPr marL="2057400" indent="-228600" eaLnBrk="0" hangingPunct="0">
              <a:defRPr sz="1400">
                <a:solidFill>
                  <a:srgbClr val="323265"/>
                </a:solidFill>
                <a:latin typeface="Arial" charset="0"/>
                <a:cs typeface="Arial" charset="0"/>
              </a:defRPr>
            </a:lvl5pPr>
            <a:lvl6pPr marL="2514600" indent="-228600" eaLnBrk="0" fontAlgn="base" hangingPunct="0">
              <a:spcBef>
                <a:spcPct val="0"/>
              </a:spcBef>
              <a:spcAft>
                <a:spcPct val="0"/>
              </a:spcAft>
              <a:defRPr sz="1400">
                <a:solidFill>
                  <a:srgbClr val="323265"/>
                </a:solidFill>
                <a:latin typeface="Arial" charset="0"/>
                <a:cs typeface="Arial" charset="0"/>
              </a:defRPr>
            </a:lvl6pPr>
            <a:lvl7pPr marL="2971800" indent="-228600" eaLnBrk="0" fontAlgn="base" hangingPunct="0">
              <a:spcBef>
                <a:spcPct val="0"/>
              </a:spcBef>
              <a:spcAft>
                <a:spcPct val="0"/>
              </a:spcAft>
              <a:defRPr sz="1400">
                <a:solidFill>
                  <a:srgbClr val="323265"/>
                </a:solidFill>
                <a:latin typeface="Arial" charset="0"/>
                <a:cs typeface="Arial" charset="0"/>
              </a:defRPr>
            </a:lvl7pPr>
            <a:lvl8pPr marL="3429000" indent="-228600" eaLnBrk="0" fontAlgn="base" hangingPunct="0">
              <a:spcBef>
                <a:spcPct val="0"/>
              </a:spcBef>
              <a:spcAft>
                <a:spcPct val="0"/>
              </a:spcAft>
              <a:defRPr sz="1400">
                <a:solidFill>
                  <a:srgbClr val="323265"/>
                </a:solidFill>
                <a:latin typeface="Arial" charset="0"/>
                <a:cs typeface="Arial" charset="0"/>
              </a:defRPr>
            </a:lvl8pPr>
            <a:lvl9pPr marL="3886200" indent="-228600" eaLnBrk="0" fontAlgn="base" hangingPunct="0">
              <a:spcBef>
                <a:spcPct val="0"/>
              </a:spcBef>
              <a:spcAft>
                <a:spcPct val="0"/>
              </a:spcAft>
              <a:defRPr sz="1400">
                <a:solidFill>
                  <a:srgbClr val="323265"/>
                </a:solidFill>
                <a:latin typeface="Arial" charset="0"/>
                <a:cs typeface="Arial" charset="0"/>
              </a:defRPr>
            </a:lvl9pPr>
          </a:lstStyle>
          <a:p>
            <a:r>
              <a:rPr lang="en-GB" sz="1600" dirty="0" smtClean="0">
                <a:solidFill>
                  <a:srgbClr val="003366"/>
                </a:solidFill>
              </a:rPr>
              <a:t>Thales e-Security </a:t>
            </a:r>
            <a:endParaRPr lang="en-GB" sz="800" b="0" dirty="0" smtClean="0">
              <a:solidFill>
                <a:srgbClr val="398AC7"/>
              </a:solidFill>
            </a:endParaRPr>
          </a:p>
        </p:txBody>
      </p:sp>
    </p:spTree>
    <p:custDataLst>
      <p:tags r:id="rId1"/>
    </p:custDataLst>
    <p:extLst>
      <p:ext uri="{BB962C8B-B14F-4D97-AF65-F5344CB8AC3E}">
        <p14:creationId xmlns:p14="http://schemas.microsoft.com/office/powerpoint/2010/main" val="12432897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09625" y="63500"/>
            <a:ext cx="8326438" cy="430887"/>
          </a:xfrm>
        </p:spPr>
        <p:txBody>
          <a:bodyPr/>
          <a:lstStyle/>
          <a:p>
            <a:r>
              <a:rPr lang="en-US" sz="2800" dirty="0" smtClean="0"/>
              <a:t>Encryption</a:t>
            </a:r>
            <a:endParaRPr lang="en-US" sz="2800" dirty="0"/>
          </a:p>
        </p:txBody>
      </p:sp>
      <p:sp>
        <p:nvSpPr>
          <p:cNvPr id="6" name="Flowchart: Document 5"/>
          <p:cNvSpPr/>
          <p:nvPr/>
        </p:nvSpPr>
        <p:spPr bwMode="auto">
          <a:xfrm>
            <a:off x="457200" y="1883714"/>
            <a:ext cx="1985140" cy="1088086"/>
          </a:xfrm>
          <a:prstGeom prst="flowChartDocument">
            <a:avLst/>
          </a:prstGeom>
          <a:solidFill>
            <a:srgbClr val="00B050"/>
          </a:solidFill>
          <a:ln w="57150" cap="flat" cmpd="sng" algn="ctr">
            <a:solidFill>
              <a:schemeClr val="accent1">
                <a:lumMod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Rounded MT Bold" pitchFamily="34" charset="0"/>
              </a:rPr>
              <a:t>Open data</a:t>
            </a:r>
          </a:p>
        </p:txBody>
      </p:sp>
      <p:sp>
        <p:nvSpPr>
          <p:cNvPr id="8" name="Right Arrow 7"/>
          <p:cNvSpPr/>
          <p:nvPr/>
        </p:nvSpPr>
        <p:spPr>
          <a:xfrm rot="16200000">
            <a:off x="4074731" y="3238500"/>
            <a:ext cx="914399" cy="533400"/>
          </a:xfrm>
          <a:prstGeom prst="rightArrow">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Left-Right Arrow 8"/>
          <p:cNvSpPr/>
          <p:nvPr/>
        </p:nvSpPr>
        <p:spPr>
          <a:xfrm>
            <a:off x="2514600" y="2057400"/>
            <a:ext cx="4034660" cy="619366"/>
          </a:xfrm>
          <a:prstGeom prst="leftRightArrow">
            <a:avLst>
              <a:gd name="adj1" fmla="val 44287"/>
              <a:gd name="adj2" fmla="val 50000"/>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060360" y="1676400"/>
            <a:ext cx="2943140" cy="1295400"/>
          </a:xfrm>
          <a:prstGeom prst="rect">
            <a:avLst/>
          </a:prstGeom>
          <a:solidFill>
            <a:schemeClr val="accent1">
              <a:lumMod val="20000"/>
              <a:lumOff val="80000"/>
            </a:schemeClr>
          </a:solidFill>
          <a:ln w="38100">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323265"/>
                </a:solidFill>
                <a:latin typeface="Arial Rounded MT Bold" pitchFamily="34" charset="0"/>
                <a:cs typeface="Arial" charset="0"/>
              </a:rPr>
              <a:t>Encrypt - Decrypt</a:t>
            </a:r>
            <a:endParaRPr lang="en-US" sz="2400" dirty="0">
              <a:solidFill>
                <a:srgbClr val="323265"/>
              </a:solidFill>
              <a:latin typeface="Arial Rounded MT Bold" pitchFamily="34" charset="0"/>
              <a:cs typeface="Arial" charset="0"/>
            </a:endParaRPr>
          </a:p>
        </p:txBody>
      </p:sp>
      <p:sp>
        <p:nvSpPr>
          <p:cNvPr id="14" name="TextBox 13"/>
          <p:cNvSpPr txBox="1"/>
          <p:nvPr/>
        </p:nvSpPr>
        <p:spPr>
          <a:xfrm>
            <a:off x="658115" y="4953000"/>
            <a:ext cx="7800085" cy="954107"/>
          </a:xfrm>
          <a:prstGeom prst="rect">
            <a:avLst/>
          </a:prstGeom>
          <a:noFill/>
        </p:spPr>
        <p:txBody>
          <a:bodyPr wrap="square" rtlCol="0">
            <a:spAutoFit/>
          </a:bodyPr>
          <a:lstStyle/>
          <a:p>
            <a:pPr algn="ctr"/>
            <a:r>
              <a:rPr lang="en-US" sz="2800" dirty="0" smtClean="0"/>
              <a:t>The security model is underpinned by the secrecy of the decryption key</a:t>
            </a:r>
            <a:endParaRPr lang="en-US" sz="2800" dirty="0"/>
          </a:p>
        </p:txBody>
      </p:sp>
      <p:sp>
        <p:nvSpPr>
          <p:cNvPr id="15" name="Flowchart: Document 14"/>
          <p:cNvSpPr/>
          <p:nvPr/>
        </p:nvSpPr>
        <p:spPr bwMode="auto">
          <a:xfrm>
            <a:off x="6625460" y="1883714"/>
            <a:ext cx="1985140" cy="1088086"/>
          </a:xfrm>
          <a:prstGeom prst="flowChartDocument">
            <a:avLst/>
          </a:prstGeom>
          <a:solidFill>
            <a:srgbClr val="FF3300"/>
          </a:solidFill>
          <a:ln w="5715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dirty="0" smtClean="0">
                <a:solidFill>
                  <a:schemeClr val="bg1"/>
                </a:solidFill>
                <a:latin typeface="Arial Rounded MT Bold" pitchFamily="34" charset="0"/>
              </a:rPr>
              <a:t>Closed </a:t>
            </a:r>
            <a:r>
              <a:rPr kumimoji="0" lang="en-US" sz="2400" b="0" i="0" u="none" strike="noStrike" cap="none" normalizeH="0" baseline="0" dirty="0" smtClean="0">
                <a:ln>
                  <a:noFill/>
                </a:ln>
                <a:solidFill>
                  <a:schemeClr val="bg1"/>
                </a:solidFill>
                <a:effectLst/>
                <a:latin typeface="Arial Rounded MT Bold" pitchFamily="34" charset="0"/>
              </a:rPr>
              <a:t>data</a:t>
            </a:r>
          </a:p>
        </p:txBody>
      </p:sp>
      <p:sp>
        <p:nvSpPr>
          <p:cNvPr id="11" name="Rectangle 1050"/>
          <p:cNvSpPr>
            <a:spLocks noGrp="1" noChangeArrowheads="1"/>
          </p:cNvSpPr>
          <p:nvPr>
            <p:ph type="ftr" sz="quarter" idx="10"/>
          </p:nvPr>
        </p:nvSpPr>
        <p:spPr>
          <a:xfrm>
            <a:off x="128814" y="6438708"/>
            <a:ext cx="2749323" cy="2462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323265"/>
                </a:solidFill>
                <a:latin typeface="Arial" charset="0"/>
                <a:cs typeface="Arial" charset="0"/>
              </a:defRPr>
            </a:lvl1pPr>
            <a:lvl2pPr marL="742950" indent="-285750" eaLnBrk="0" hangingPunct="0">
              <a:defRPr sz="1400">
                <a:solidFill>
                  <a:srgbClr val="323265"/>
                </a:solidFill>
                <a:latin typeface="Arial" charset="0"/>
                <a:cs typeface="Arial" charset="0"/>
              </a:defRPr>
            </a:lvl2pPr>
            <a:lvl3pPr marL="1143000" indent="-228600" eaLnBrk="0" hangingPunct="0">
              <a:defRPr sz="1400">
                <a:solidFill>
                  <a:srgbClr val="323265"/>
                </a:solidFill>
                <a:latin typeface="Arial" charset="0"/>
                <a:cs typeface="Arial" charset="0"/>
              </a:defRPr>
            </a:lvl3pPr>
            <a:lvl4pPr marL="1600200" indent="-228600" eaLnBrk="0" hangingPunct="0">
              <a:defRPr sz="1400">
                <a:solidFill>
                  <a:srgbClr val="323265"/>
                </a:solidFill>
                <a:latin typeface="Arial" charset="0"/>
                <a:cs typeface="Arial" charset="0"/>
              </a:defRPr>
            </a:lvl4pPr>
            <a:lvl5pPr marL="2057400" indent="-228600" eaLnBrk="0" hangingPunct="0">
              <a:defRPr sz="1400">
                <a:solidFill>
                  <a:srgbClr val="323265"/>
                </a:solidFill>
                <a:latin typeface="Arial" charset="0"/>
                <a:cs typeface="Arial" charset="0"/>
              </a:defRPr>
            </a:lvl5pPr>
            <a:lvl6pPr marL="2514600" indent="-228600" eaLnBrk="0" fontAlgn="base" hangingPunct="0">
              <a:spcBef>
                <a:spcPct val="0"/>
              </a:spcBef>
              <a:spcAft>
                <a:spcPct val="0"/>
              </a:spcAft>
              <a:defRPr sz="1400">
                <a:solidFill>
                  <a:srgbClr val="323265"/>
                </a:solidFill>
                <a:latin typeface="Arial" charset="0"/>
                <a:cs typeface="Arial" charset="0"/>
              </a:defRPr>
            </a:lvl6pPr>
            <a:lvl7pPr marL="2971800" indent="-228600" eaLnBrk="0" fontAlgn="base" hangingPunct="0">
              <a:spcBef>
                <a:spcPct val="0"/>
              </a:spcBef>
              <a:spcAft>
                <a:spcPct val="0"/>
              </a:spcAft>
              <a:defRPr sz="1400">
                <a:solidFill>
                  <a:srgbClr val="323265"/>
                </a:solidFill>
                <a:latin typeface="Arial" charset="0"/>
                <a:cs typeface="Arial" charset="0"/>
              </a:defRPr>
            </a:lvl7pPr>
            <a:lvl8pPr marL="3429000" indent="-228600" eaLnBrk="0" fontAlgn="base" hangingPunct="0">
              <a:spcBef>
                <a:spcPct val="0"/>
              </a:spcBef>
              <a:spcAft>
                <a:spcPct val="0"/>
              </a:spcAft>
              <a:defRPr sz="1400">
                <a:solidFill>
                  <a:srgbClr val="323265"/>
                </a:solidFill>
                <a:latin typeface="Arial" charset="0"/>
                <a:cs typeface="Arial" charset="0"/>
              </a:defRPr>
            </a:lvl8pPr>
            <a:lvl9pPr marL="3886200" indent="-228600" eaLnBrk="0" fontAlgn="base" hangingPunct="0">
              <a:spcBef>
                <a:spcPct val="0"/>
              </a:spcBef>
              <a:spcAft>
                <a:spcPct val="0"/>
              </a:spcAft>
              <a:defRPr sz="1400">
                <a:solidFill>
                  <a:srgbClr val="323265"/>
                </a:solidFill>
                <a:latin typeface="Arial" charset="0"/>
                <a:cs typeface="Arial" charset="0"/>
              </a:defRPr>
            </a:lvl9pPr>
          </a:lstStyle>
          <a:p>
            <a:r>
              <a:rPr lang="en-GB" sz="1600" dirty="0" smtClean="0">
                <a:solidFill>
                  <a:srgbClr val="003366"/>
                </a:solidFill>
              </a:rPr>
              <a:t>Thales e-Security </a:t>
            </a:r>
            <a:endParaRPr lang="en-GB" sz="800" b="0" dirty="0" smtClean="0">
              <a:solidFill>
                <a:srgbClr val="398AC7"/>
              </a:solidFill>
            </a:endParaRPr>
          </a:p>
        </p:txBody>
      </p:sp>
      <p:pic>
        <p:nvPicPr>
          <p:cNvPr id="1028" name="Picture 4" descr="Key">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0345" b="28709"/>
          <a:stretch/>
        </p:blipFill>
        <p:spPr bwMode="auto">
          <a:xfrm>
            <a:off x="3923943" y="3962400"/>
            <a:ext cx="1257657" cy="67840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57200" y="1143099"/>
            <a:ext cx="1985140" cy="523220"/>
          </a:xfrm>
          <a:prstGeom prst="rect">
            <a:avLst/>
          </a:prstGeom>
          <a:noFill/>
        </p:spPr>
        <p:txBody>
          <a:bodyPr wrap="square" rtlCol="0">
            <a:spAutoFit/>
          </a:bodyPr>
          <a:lstStyle/>
          <a:p>
            <a:pPr algn="ctr"/>
            <a:r>
              <a:rPr lang="en-US" sz="2800" dirty="0" smtClean="0"/>
              <a:t>Plain text</a:t>
            </a:r>
            <a:endParaRPr lang="en-US" sz="2800" dirty="0"/>
          </a:p>
        </p:txBody>
      </p:sp>
      <p:sp>
        <p:nvSpPr>
          <p:cNvPr id="13" name="TextBox 12"/>
          <p:cNvSpPr txBox="1"/>
          <p:nvPr/>
        </p:nvSpPr>
        <p:spPr>
          <a:xfrm>
            <a:off x="6549260" y="1184042"/>
            <a:ext cx="2061340" cy="523220"/>
          </a:xfrm>
          <a:prstGeom prst="rect">
            <a:avLst/>
          </a:prstGeom>
          <a:noFill/>
        </p:spPr>
        <p:txBody>
          <a:bodyPr wrap="square" rtlCol="0">
            <a:spAutoFit/>
          </a:bodyPr>
          <a:lstStyle/>
          <a:p>
            <a:pPr algn="ctr"/>
            <a:r>
              <a:rPr lang="en-US" sz="2800" dirty="0" smtClean="0"/>
              <a:t>Cipher text</a:t>
            </a:r>
            <a:endParaRPr lang="en-US" sz="2800" dirty="0"/>
          </a:p>
        </p:txBody>
      </p:sp>
    </p:spTree>
    <p:extLst>
      <p:ext uri="{BB962C8B-B14F-4D97-AF65-F5344CB8AC3E}">
        <p14:creationId xmlns:p14="http://schemas.microsoft.com/office/powerpoint/2010/main" val="41784250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2"/>
          <p:cNvGrpSpPr>
            <a:grpSpLocks/>
          </p:cNvGrpSpPr>
          <p:nvPr/>
        </p:nvGrpSpPr>
        <p:grpSpPr bwMode="auto">
          <a:xfrm>
            <a:off x="228600" y="990600"/>
            <a:ext cx="4876800" cy="5141912"/>
            <a:chOff x="1692275" y="292100"/>
            <a:chExt cx="5799138" cy="6305550"/>
          </a:xfrm>
        </p:grpSpPr>
        <p:sp>
          <p:nvSpPr>
            <p:cNvPr id="46" name="Circular Arrow 45"/>
            <p:cNvSpPr>
              <a:spLocks noChangeAspect="1"/>
            </p:cNvSpPr>
            <p:nvPr/>
          </p:nvSpPr>
          <p:spPr>
            <a:xfrm rot="15768530">
              <a:off x="2081893" y="620377"/>
              <a:ext cx="4961382" cy="4962870"/>
            </a:xfrm>
            <a:prstGeom prst="circularArrow">
              <a:avLst>
                <a:gd name="adj1" fmla="val 2246"/>
                <a:gd name="adj2" fmla="val 433704"/>
                <a:gd name="adj3" fmla="val 20447421"/>
                <a:gd name="adj4" fmla="val 38547"/>
                <a:gd name="adj5" fmla="val 3547"/>
              </a:avLst>
            </a:prstGeom>
            <a:solidFill>
              <a:srgbClr val="4F81BD"/>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endParaRPr lang="en-US" sz="1600" b="1" kern="0" dirty="0">
                <a:solidFill>
                  <a:prstClr val="black"/>
                </a:solidFill>
                <a:latin typeface="Calibri"/>
                <a:ea typeface="+mn-ea"/>
              </a:endParaRPr>
            </a:p>
          </p:txBody>
        </p:sp>
        <p:sp>
          <p:nvSpPr>
            <p:cNvPr id="47" name="Oval 46"/>
            <p:cNvSpPr>
              <a:spLocks noChangeAspect="1"/>
            </p:cNvSpPr>
            <p:nvPr/>
          </p:nvSpPr>
          <p:spPr>
            <a:xfrm>
              <a:off x="3897156" y="292100"/>
              <a:ext cx="1372388" cy="1372255"/>
            </a:xfrm>
            <a:prstGeom prst="ellipse">
              <a:avLst/>
            </a:prstGeom>
            <a:solidFill>
              <a:srgbClr val="4F81BD"/>
            </a:solidFill>
            <a:ln w="25400" cap="flat" cmpd="sng" algn="ctr">
              <a:solidFill>
                <a:srgbClr val="4F81BD">
                  <a:shade val="50000"/>
                </a:srgbClr>
              </a:solidFill>
              <a:prstDash val="solid"/>
            </a:ln>
            <a:effectLst/>
          </p:spPr>
          <p:txBody>
            <a:bodyPr lIns="0" tIns="0" rIns="0" bIns="0" anchor="ctr"/>
            <a:lstStyle/>
            <a:p>
              <a:pPr algn="ctr" fontAlgn="auto">
                <a:spcBef>
                  <a:spcPts val="0"/>
                </a:spcBef>
                <a:spcAft>
                  <a:spcPts val="0"/>
                </a:spcAft>
                <a:defRPr/>
              </a:pPr>
              <a:r>
                <a:rPr lang="en-US" sz="1600" b="1" kern="0" dirty="0">
                  <a:solidFill>
                    <a:prstClr val="white"/>
                  </a:solidFill>
                  <a:latin typeface="Calibri"/>
                  <a:ea typeface="+mn-ea"/>
                </a:rPr>
                <a:t>Generate</a:t>
              </a:r>
            </a:p>
          </p:txBody>
        </p:sp>
        <p:sp>
          <p:nvSpPr>
            <p:cNvPr id="49" name="Oval 48"/>
            <p:cNvSpPr>
              <a:spLocks noChangeAspect="1"/>
            </p:cNvSpPr>
            <p:nvPr/>
          </p:nvSpPr>
          <p:spPr>
            <a:xfrm>
              <a:off x="5830202" y="1192892"/>
              <a:ext cx="1372388" cy="1372255"/>
            </a:xfrm>
            <a:prstGeom prst="ellipse">
              <a:avLst/>
            </a:prstGeom>
            <a:solidFill>
              <a:srgbClr val="4F81BD"/>
            </a:solidFill>
            <a:ln w="25400" cap="flat" cmpd="sng" algn="ctr">
              <a:solidFill>
                <a:srgbClr val="4F81BD">
                  <a:shade val="50000"/>
                </a:srgbClr>
              </a:solidFill>
              <a:prstDash val="solid"/>
            </a:ln>
            <a:effectLst/>
          </p:spPr>
          <p:txBody>
            <a:bodyPr lIns="0" tIns="0" rIns="0" bIns="0" anchor="ctr"/>
            <a:lstStyle/>
            <a:p>
              <a:pPr algn="ctr" fontAlgn="auto">
                <a:spcBef>
                  <a:spcPts val="0"/>
                </a:spcBef>
                <a:spcAft>
                  <a:spcPts val="0"/>
                </a:spcAft>
                <a:defRPr/>
              </a:pPr>
              <a:r>
                <a:rPr lang="en-US" sz="1600" b="1" kern="0" dirty="0">
                  <a:solidFill>
                    <a:prstClr val="white"/>
                  </a:solidFill>
                  <a:latin typeface="Calibri"/>
                  <a:ea typeface="+mn-ea"/>
                </a:rPr>
                <a:t>Register</a:t>
              </a:r>
            </a:p>
          </p:txBody>
        </p:sp>
        <p:sp>
          <p:nvSpPr>
            <p:cNvPr id="50" name="Oval 49"/>
            <p:cNvSpPr>
              <a:spLocks noChangeAspect="1"/>
            </p:cNvSpPr>
            <p:nvPr/>
          </p:nvSpPr>
          <p:spPr>
            <a:xfrm>
              <a:off x="6119026" y="3281368"/>
              <a:ext cx="1372387" cy="1372255"/>
            </a:xfrm>
            <a:prstGeom prst="ellipse">
              <a:avLst/>
            </a:prstGeom>
            <a:solidFill>
              <a:srgbClr val="4F81BD"/>
            </a:solidFill>
            <a:ln w="25400" cap="flat" cmpd="sng" algn="ctr">
              <a:solidFill>
                <a:srgbClr val="4F81BD">
                  <a:shade val="50000"/>
                </a:srgbClr>
              </a:solidFill>
              <a:prstDash val="solid"/>
            </a:ln>
            <a:effectLst/>
          </p:spPr>
          <p:txBody>
            <a:bodyPr lIns="0" tIns="0" rIns="0" bIns="0" anchor="ctr"/>
            <a:lstStyle/>
            <a:p>
              <a:pPr algn="ctr" fontAlgn="auto">
                <a:spcBef>
                  <a:spcPts val="0"/>
                </a:spcBef>
                <a:spcAft>
                  <a:spcPts val="0"/>
                </a:spcAft>
                <a:defRPr/>
              </a:pPr>
              <a:r>
                <a:rPr lang="en-US" sz="1500" b="1" kern="0" dirty="0">
                  <a:solidFill>
                    <a:prstClr val="white"/>
                  </a:solidFill>
                  <a:latin typeface="Calibri"/>
                  <a:ea typeface="+mn-ea"/>
                </a:rPr>
                <a:t>Distribute/Install</a:t>
              </a:r>
            </a:p>
          </p:txBody>
        </p:sp>
        <p:sp>
          <p:nvSpPr>
            <p:cNvPr id="51" name="Oval 50"/>
            <p:cNvSpPr>
              <a:spLocks noChangeAspect="1"/>
            </p:cNvSpPr>
            <p:nvPr/>
          </p:nvSpPr>
          <p:spPr>
            <a:xfrm>
              <a:off x="1943345" y="1192892"/>
              <a:ext cx="1370499" cy="1372255"/>
            </a:xfrm>
            <a:prstGeom prst="ellipse">
              <a:avLst/>
            </a:prstGeom>
            <a:solidFill>
              <a:srgbClr val="4F81BD"/>
            </a:solidFill>
            <a:ln w="25400" cap="flat" cmpd="sng" algn="ctr">
              <a:solidFill>
                <a:srgbClr val="4F81BD">
                  <a:shade val="50000"/>
                </a:srgbClr>
              </a:solidFill>
              <a:prstDash val="solid"/>
            </a:ln>
            <a:effectLst/>
          </p:spPr>
          <p:txBody>
            <a:bodyPr lIns="0" tIns="0" rIns="0" bIns="0" anchor="ctr"/>
            <a:lstStyle/>
            <a:p>
              <a:pPr algn="ctr" fontAlgn="auto">
                <a:spcBef>
                  <a:spcPts val="0"/>
                </a:spcBef>
                <a:spcAft>
                  <a:spcPts val="0"/>
                </a:spcAft>
                <a:defRPr/>
              </a:pPr>
              <a:r>
                <a:rPr lang="en-US" sz="1600" b="1" kern="0" dirty="0">
                  <a:solidFill>
                    <a:prstClr val="white"/>
                  </a:solidFill>
                  <a:latin typeface="Calibri"/>
                  <a:ea typeface="+mn-ea"/>
                </a:rPr>
                <a:t>Destroy</a:t>
              </a:r>
            </a:p>
          </p:txBody>
        </p:sp>
        <p:sp>
          <p:nvSpPr>
            <p:cNvPr id="52" name="Oval 51"/>
            <p:cNvSpPr>
              <a:spLocks noChangeAspect="1"/>
            </p:cNvSpPr>
            <p:nvPr/>
          </p:nvSpPr>
          <p:spPr>
            <a:xfrm>
              <a:off x="1692275" y="3281368"/>
              <a:ext cx="1372388" cy="1372255"/>
            </a:xfrm>
            <a:prstGeom prst="ellipse">
              <a:avLst/>
            </a:prstGeom>
            <a:solidFill>
              <a:srgbClr val="4F81BD"/>
            </a:solidFill>
            <a:ln w="25400" cap="flat" cmpd="sng" algn="ctr">
              <a:solidFill>
                <a:srgbClr val="4F81BD">
                  <a:shade val="50000"/>
                </a:srgbClr>
              </a:solidFill>
              <a:prstDash val="solid"/>
            </a:ln>
            <a:effectLst/>
          </p:spPr>
          <p:txBody>
            <a:bodyPr lIns="0" tIns="0" rIns="0" bIns="0" anchor="ctr"/>
            <a:lstStyle/>
            <a:p>
              <a:pPr algn="ctr" fontAlgn="auto">
                <a:spcBef>
                  <a:spcPts val="0"/>
                </a:spcBef>
                <a:spcAft>
                  <a:spcPts val="0"/>
                </a:spcAft>
                <a:defRPr/>
              </a:pPr>
              <a:r>
                <a:rPr lang="en-US" sz="1600" b="1" kern="0" dirty="0">
                  <a:solidFill>
                    <a:prstClr val="white"/>
                  </a:solidFill>
                  <a:latin typeface="Calibri"/>
                  <a:ea typeface="+mn-ea"/>
                </a:rPr>
                <a:t>Suspend</a:t>
              </a:r>
            </a:p>
          </p:txBody>
        </p:sp>
        <p:sp>
          <p:nvSpPr>
            <p:cNvPr id="53" name="Oval 52"/>
            <p:cNvSpPr>
              <a:spLocks noChangeAspect="1"/>
            </p:cNvSpPr>
            <p:nvPr/>
          </p:nvSpPr>
          <p:spPr>
            <a:xfrm>
              <a:off x="5796222" y="5225395"/>
              <a:ext cx="1370499" cy="1372255"/>
            </a:xfrm>
            <a:prstGeom prst="ellipse">
              <a:avLst/>
            </a:prstGeom>
            <a:solidFill>
              <a:srgbClr val="4F81BD"/>
            </a:solidFill>
            <a:ln w="25400" cap="flat" cmpd="sng" algn="ctr">
              <a:solidFill>
                <a:srgbClr val="4F81BD">
                  <a:shade val="50000"/>
                </a:srgbClr>
              </a:solidFill>
              <a:prstDash val="solid"/>
            </a:ln>
            <a:effectLst/>
          </p:spPr>
          <p:txBody>
            <a:bodyPr lIns="0" tIns="0" rIns="0" bIns="0" anchor="ctr"/>
            <a:lstStyle/>
            <a:p>
              <a:pPr algn="ctr" fontAlgn="auto">
                <a:spcBef>
                  <a:spcPts val="0"/>
                </a:spcBef>
                <a:spcAft>
                  <a:spcPts val="0"/>
                </a:spcAft>
                <a:defRPr/>
              </a:pPr>
              <a:r>
                <a:rPr lang="en-US" sz="1600" b="1" kern="0" dirty="0">
                  <a:solidFill>
                    <a:prstClr val="white"/>
                  </a:solidFill>
                  <a:latin typeface="Calibri"/>
                  <a:ea typeface="+mn-ea"/>
                </a:rPr>
                <a:t>Rotate</a:t>
              </a:r>
            </a:p>
          </p:txBody>
        </p:sp>
        <p:sp>
          <p:nvSpPr>
            <p:cNvPr id="54" name="Oval 53"/>
            <p:cNvSpPr>
              <a:spLocks noChangeAspect="1"/>
            </p:cNvSpPr>
            <p:nvPr/>
          </p:nvSpPr>
          <p:spPr>
            <a:xfrm>
              <a:off x="3519608" y="2057574"/>
              <a:ext cx="2087841" cy="2088475"/>
            </a:xfrm>
            <a:prstGeom prst="ellipse">
              <a:avLst/>
            </a:prstGeom>
            <a:solidFill>
              <a:srgbClr val="4F81BD"/>
            </a:solidFill>
            <a:ln w="25400" cap="flat" cmpd="sng" algn="ctr">
              <a:solidFill>
                <a:srgbClr val="4F81BD">
                  <a:shade val="50000"/>
                </a:srgbClr>
              </a:solidFill>
              <a:prstDash val="solid"/>
            </a:ln>
            <a:effectLst/>
          </p:spPr>
          <p:txBody>
            <a:bodyPr lIns="0" tIns="0" rIns="0" bIns="0" anchor="ctr"/>
            <a:lstStyle/>
            <a:p>
              <a:pPr algn="ctr" fontAlgn="auto">
                <a:spcBef>
                  <a:spcPts val="0"/>
                </a:spcBef>
                <a:spcAft>
                  <a:spcPts val="0"/>
                </a:spcAft>
                <a:defRPr/>
              </a:pPr>
              <a:endParaRPr lang="en-US" sz="1600" b="1" kern="0" dirty="0">
                <a:solidFill>
                  <a:prstClr val="white"/>
                </a:solidFill>
                <a:latin typeface="Calibri"/>
                <a:ea typeface="+mn-ea"/>
              </a:endParaRPr>
            </a:p>
          </p:txBody>
        </p:sp>
        <p:sp>
          <p:nvSpPr>
            <p:cNvPr id="55" name="Oval 54"/>
            <p:cNvSpPr>
              <a:spLocks noChangeAspect="1"/>
            </p:cNvSpPr>
            <p:nvPr/>
          </p:nvSpPr>
          <p:spPr>
            <a:xfrm>
              <a:off x="1943345" y="5225395"/>
              <a:ext cx="1370499" cy="1372255"/>
            </a:xfrm>
            <a:prstGeom prst="ellipse">
              <a:avLst/>
            </a:prstGeom>
            <a:solidFill>
              <a:srgbClr val="4F81BD"/>
            </a:solidFill>
            <a:ln w="25400" cap="flat" cmpd="sng" algn="ctr">
              <a:solidFill>
                <a:srgbClr val="4F81BD">
                  <a:shade val="50000"/>
                </a:srgbClr>
              </a:solidFill>
              <a:prstDash val="solid"/>
            </a:ln>
            <a:effectLst/>
          </p:spPr>
          <p:txBody>
            <a:bodyPr lIns="0" tIns="0" rIns="0" bIns="0" anchor="ctr"/>
            <a:lstStyle/>
            <a:p>
              <a:pPr algn="ctr" fontAlgn="auto">
                <a:spcBef>
                  <a:spcPts val="0"/>
                </a:spcBef>
                <a:spcAft>
                  <a:spcPts val="0"/>
                </a:spcAft>
                <a:defRPr/>
              </a:pPr>
              <a:r>
                <a:rPr lang="en-US" sz="1600" b="1" kern="0" dirty="0">
                  <a:solidFill>
                    <a:prstClr val="white"/>
                  </a:solidFill>
                  <a:latin typeface="Calibri"/>
                  <a:ea typeface="+mn-ea"/>
                </a:rPr>
                <a:t>Revoke</a:t>
              </a:r>
            </a:p>
          </p:txBody>
        </p:sp>
        <p:sp>
          <p:nvSpPr>
            <p:cNvPr id="56" name="TextBox 55"/>
            <p:cNvSpPr txBox="1">
              <a:spLocks noChangeAspect="1"/>
            </p:cNvSpPr>
            <p:nvPr/>
          </p:nvSpPr>
          <p:spPr>
            <a:xfrm>
              <a:off x="3598381" y="2417440"/>
              <a:ext cx="1929368" cy="1929368"/>
            </a:xfrm>
            <a:prstGeom prst="rect">
              <a:avLst/>
            </a:prstGeom>
            <a:noFill/>
          </p:spPr>
          <p:txBody>
            <a:bodyPr spcFirstLastPara="1">
              <a:prstTxWarp prst="textArchUp">
                <a:avLst>
                  <a:gd name="adj" fmla="val 10800003"/>
                </a:avLst>
              </a:prstTxWarp>
              <a:spAutoFit/>
            </a:bodyPr>
            <a:lstStyle/>
            <a:p>
              <a:pPr algn="ctr" fontAlgn="auto">
                <a:spcBef>
                  <a:spcPts val="0"/>
                </a:spcBef>
                <a:spcAft>
                  <a:spcPts val="0"/>
                </a:spcAft>
                <a:defRPr/>
              </a:pPr>
              <a:r>
                <a:rPr lang="en-US" sz="3200" b="1" dirty="0">
                  <a:solidFill>
                    <a:prstClr val="white"/>
                  </a:solidFill>
                  <a:latin typeface="Calibri"/>
                  <a:ea typeface="+mn-ea"/>
                </a:rPr>
                <a:t>Store</a:t>
              </a:r>
            </a:p>
          </p:txBody>
        </p:sp>
        <p:sp>
          <p:nvSpPr>
            <p:cNvPr id="57" name="Chord 56"/>
            <p:cNvSpPr/>
            <p:nvPr/>
          </p:nvSpPr>
          <p:spPr>
            <a:xfrm>
              <a:off x="3904707" y="2705582"/>
              <a:ext cx="1315756" cy="1318087"/>
            </a:xfrm>
            <a:prstGeom prst="chord">
              <a:avLst>
                <a:gd name="adj1" fmla="val 18127"/>
                <a:gd name="adj2" fmla="val 10816449"/>
              </a:avLst>
            </a:prstGeom>
            <a:solidFill>
              <a:srgbClr val="4F81BD">
                <a:lumMod val="60000"/>
                <a:lumOff val="40000"/>
              </a:srgbClr>
            </a:solidFill>
            <a:ln w="25400" cap="flat" cmpd="sng" algn="ctr">
              <a:solidFill>
                <a:srgbClr val="4F81BD">
                  <a:shade val="50000"/>
                </a:srgbClr>
              </a:solidFill>
              <a:prstDash val="solid"/>
            </a:ln>
            <a:effectLst/>
          </p:spPr>
          <p:txBody>
            <a:bodyPr lIns="0" tIns="0" rIns="0" bIns="0" anchor="b" anchorCtr="1"/>
            <a:lstStyle/>
            <a:p>
              <a:pPr algn="ctr" fontAlgn="auto">
                <a:spcBef>
                  <a:spcPts val="0"/>
                </a:spcBef>
                <a:spcAft>
                  <a:spcPts val="0"/>
                </a:spcAft>
                <a:defRPr/>
              </a:pPr>
              <a:r>
                <a:rPr lang="en-US" sz="1600" b="1" kern="0" dirty="0">
                  <a:solidFill>
                    <a:prstClr val="white"/>
                  </a:solidFill>
                  <a:latin typeface="Calibri"/>
                  <a:ea typeface="+mn-ea"/>
                </a:rPr>
                <a:t>Recover</a:t>
              </a:r>
            </a:p>
          </p:txBody>
        </p:sp>
        <p:sp>
          <p:nvSpPr>
            <p:cNvPr id="58" name="Chord 57"/>
            <p:cNvSpPr>
              <a:spLocks noChangeAspect="1"/>
            </p:cNvSpPr>
            <p:nvPr/>
          </p:nvSpPr>
          <p:spPr>
            <a:xfrm>
              <a:off x="3904707" y="2651415"/>
              <a:ext cx="1315756" cy="1314074"/>
            </a:xfrm>
            <a:prstGeom prst="chord">
              <a:avLst>
                <a:gd name="adj1" fmla="val 10784941"/>
                <a:gd name="adj2" fmla="val 33856"/>
              </a:avLst>
            </a:prstGeom>
            <a:solidFill>
              <a:srgbClr val="4F81BD">
                <a:lumMod val="60000"/>
                <a:lumOff val="40000"/>
              </a:srgbClr>
            </a:solidFill>
            <a:ln w="25400" cap="flat" cmpd="sng" algn="ctr">
              <a:solidFill>
                <a:srgbClr val="4F81BD">
                  <a:shade val="50000"/>
                </a:srgbClr>
              </a:solidFill>
              <a:prstDash val="solid"/>
            </a:ln>
            <a:effectLst/>
          </p:spPr>
          <p:txBody>
            <a:bodyPr lIns="0" tIns="0" rIns="0" bIns="0"/>
            <a:lstStyle/>
            <a:p>
              <a:pPr algn="ctr" fontAlgn="auto">
                <a:spcBef>
                  <a:spcPts val="0"/>
                </a:spcBef>
                <a:spcAft>
                  <a:spcPts val="0"/>
                </a:spcAft>
                <a:defRPr/>
              </a:pPr>
              <a:r>
                <a:rPr lang="en-US" sz="1600" b="1" kern="0" dirty="0">
                  <a:solidFill>
                    <a:prstClr val="white"/>
                  </a:solidFill>
                  <a:latin typeface="Calibri"/>
                  <a:ea typeface="+mn-ea"/>
                </a:rPr>
                <a:t>Back up</a:t>
              </a:r>
            </a:p>
          </p:txBody>
        </p:sp>
        <p:sp>
          <p:nvSpPr>
            <p:cNvPr id="59" name="Down Arrow 58"/>
            <p:cNvSpPr/>
            <p:nvPr/>
          </p:nvSpPr>
          <p:spPr>
            <a:xfrm rot="4200000">
              <a:off x="3540464" y="5411465"/>
              <a:ext cx="220684" cy="655046"/>
            </a:xfrm>
            <a:prstGeom prst="downArrow">
              <a:avLst/>
            </a:prstGeom>
            <a:solidFill>
              <a:srgbClr val="4F81BD"/>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endParaRPr lang="en-US" sz="1600" b="1" kern="0" dirty="0">
                <a:solidFill>
                  <a:prstClr val="white"/>
                </a:solidFill>
                <a:latin typeface="Calibri"/>
                <a:ea typeface="+mn-ea"/>
              </a:endParaRPr>
            </a:p>
          </p:txBody>
        </p:sp>
        <p:sp>
          <p:nvSpPr>
            <p:cNvPr id="60" name="Up-Down Arrow 59"/>
            <p:cNvSpPr/>
            <p:nvPr/>
          </p:nvSpPr>
          <p:spPr>
            <a:xfrm>
              <a:off x="4501232" y="4144043"/>
              <a:ext cx="215202" cy="505568"/>
            </a:xfrm>
            <a:prstGeom prst="upDownArrow">
              <a:avLst/>
            </a:prstGeom>
            <a:solidFill>
              <a:srgbClr val="4F81BD"/>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endParaRPr lang="en-US" sz="1600" b="1" kern="0" dirty="0">
                <a:solidFill>
                  <a:prstClr val="white"/>
                </a:solidFill>
                <a:latin typeface="Calibri"/>
                <a:ea typeface="+mn-ea"/>
              </a:endParaRPr>
            </a:p>
          </p:txBody>
        </p:sp>
        <p:sp>
          <p:nvSpPr>
            <p:cNvPr id="61" name="Up-Down Arrow 60"/>
            <p:cNvSpPr/>
            <p:nvPr/>
          </p:nvSpPr>
          <p:spPr>
            <a:xfrm rot="3060000">
              <a:off x="5591612" y="2139536"/>
              <a:ext cx="216672" cy="502139"/>
            </a:xfrm>
            <a:prstGeom prst="upDownArrow">
              <a:avLst/>
            </a:prstGeom>
            <a:solidFill>
              <a:srgbClr val="4F81BD"/>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endParaRPr lang="en-US" sz="1600" b="1" kern="0" dirty="0">
                <a:solidFill>
                  <a:prstClr val="white"/>
                </a:solidFill>
                <a:latin typeface="Calibri"/>
                <a:ea typeface="+mn-ea"/>
              </a:endParaRPr>
            </a:p>
          </p:txBody>
        </p:sp>
        <p:sp>
          <p:nvSpPr>
            <p:cNvPr id="62" name="Up-Down Arrow 61"/>
            <p:cNvSpPr/>
            <p:nvPr/>
          </p:nvSpPr>
          <p:spPr>
            <a:xfrm rot="18540000" flipH="1">
              <a:off x="3335763" y="2139536"/>
              <a:ext cx="216672" cy="502139"/>
            </a:xfrm>
            <a:prstGeom prst="upDownArrow">
              <a:avLst/>
            </a:prstGeom>
            <a:solidFill>
              <a:srgbClr val="4F81BD"/>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endParaRPr lang="en-US" sz="1600" b="1" kern="0" dirty="0">
                <a:solidFill>
                  <a:prstClr val="white"/>
                </a:solidFill>
                <a:latin typeface="Calibri"/>
                <a:ea typeface="+mn-ea"/>
              </a:endParaRPr>
            </a:p>
          </p:txBody>
        </p:sp>
        <p:sp>
          <p:nvSpPr>
            <p:cNvPr id="63" name="Down Arrow 62"/>
            <p:cNvSpPr/>
            <p:nvPr/>
          </p:nvSpPr>
          <p:spPr>
            <a:xfrm rot="17400000" flipH="1">
              <a:off x="5412158" y="5404384"/>
              <a:ext cx="220684" cy="653158"/>
            </a:xfrm>
            <a:prstGeom prst="downArrow">
              <a:avLst/>
            </a:prstGeom>
            <a:solidFill>
              <a:srgbClr val="4F81BD"/>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endParaRPr lang="en-US" sz="1600" b="1" kern="0" dirty="0">
                <a:solidFill>
                  <a:prstClr val="white"/>
                </a:solidFill>
                <a:latin typeface="Calibri"/>
                <a:ea typeface="+mn-ea"/>
              </a:endParaRPr>
            </a:p>
          </p:txBody>
        </p:sp>
        <p:sp>
          <p:nvSpPr>
            <p:cNvPr id="64" name="Down Arrow 63"/>
            <p:cNvSpPr/>
            <p:nvPr/>
          </p:nvSpPr>
          <p:spPr>
            <a:xfrm rot="10200000">
              <a:off x="2383188" y="4667666"/>
              <a:ext cx="201989" cy="507574"/>
            </a:xfrm>
            <a:prstGeom prst="downArrow">
              <a:avLst/>
            </a:prstGeom>
            <a:solidFill>
              <a:srgbClr val="4F81BD"/>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endParaRPr lang="en-US" sz="1600" b="1" kern="0" dirty="0">
                <a:solidFill>
                  <a:prstClr val="white"/>
                </a:solidFill>
                <a:latin typeface="Calibri"/>
                <a:ea typeface="+mn-ea"/>
              </a:endParaRPr>
            </a:p>
          </p:txBody>
        </p:sp>
        <p:sp>
          <p:nvSpPr>
            <p:cNvPr id="65" name="Down Arrow 64"/>
            <p:cNvSpPr/>
            <p:nvPr/>
          </p:nvSpPr>
          <p:spPr>
            <a:xfrm rot="11400000" flipH="1">
              <a:off x="6558869" y="4663654"/>
              <a:ext cx="201989" cy="507574"/>
            </a:xfrm>
            <a:prstGeom prst="downArrow">
              <a:avLst/>
            </a:prstGeom>
            <a:solidFill>
              <a:srgbClr val="4F81BD"/>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endParaRPr lang="en-US" sz="1600" b="1" kern="0" dirty="0">
                <a:solidFill>
                  <a:prstClr val="white"/>
                </a:solidFill>
                <a:latin typeface="Calibri"/>
                <a:ea typeface="+mn-ea"/>
              </a:endParaRPr>
            </a:p>
          </p:txBody>
        </p:sp>
        <p:sp>
          <p:nvSpPr>
            <p:cNvPr id="48" name="Oval 47"/>
            <p:cNvSpPr>
              <a:spLocks noChangeAspect="1"/>
            </p:cNvSpPr>
            <p:nvPr/>
          </p:nvSpPr>
          <p:spPr>
            <a:xfrm>
              <a:off x="3659203" y="4649611"/>
              <a:ext cx="1929368" cy="1372254"/>
            </a:xfrm>
            <a:prstGeom prst="ellipse">
              <a:avLst/>
            </a:prstGeom>
            <a:solidFill>
              <a:srgbClr val="92D050"/>
            </a:solidFill>
            <a:ln w="57150" cap="flat" cmpd="sng" algn="ctr">
              <a:solidFill>
                <a:srgbClr val="00B050"/>
              </a:solidFill>
              <a:prstDash val="solid"/>
            </a:ln>
            <a:effectLst/>
          </p:spPr>
          <p:txBody>
            <a:bodyPr lIns="0" tIns="0" rIns="0" bIns="0" anchor="ctr"/>
            <a:lstStyle/>
            <a:p>
              <a:pPr algn="ctr" fontAlgn="auto">
                <a:spcBef>
                  <a:spcPts val="0"/>
                </a:spcBef>
                <a:spcAft>
                  <a:spcPts val="0"/>
                </a:spcAft>
                <a:defRPr/>
              </a:pPr>
              <a:r>
                <a:rPr lang="en-US" sz="1600" kern="0" dirty="0" smtClean="0">
                  <a:solidFill>
                    <a:prstClr val="white"/>
                  </a:solidFill>
                  <a:latin typeface="Arial Rounded MT Bold" pitchFamily="34" charset="0"/>
                </a:rPr>
                <a:t>Encryption</a:t>
              </a:r>
              <a:endParaRPr lang="en-US" sz="1600" kern="0" dirty="0">
                <a:solidFill>
                  <a:prstClr val="white"/>
                </a:solidFill>
                <a:latin typeface="Arial Rounded MT Bold" pitchFamily="34" charset="0"/>
              </a:endParaRPr>
            </a:p>
          </p:txBody>
        </p:sp>
      </p:grpSp>
      <p:sp>
        <p:nvSpPr>
          <p:cNvPr id="16387" name="Title 1"/>
          <p:cNvSpPr>
            <a:spLocks noGrp="1"/>
          </p:cNvSpPr>
          <p:nvPr>
            <p:ph type="title"/>
          </p:nvPr>
        </p:nvSpPr>
        <p:spPr>
          <a:xfrm>
            <a:off x="809625" y="63500"/>
            <a:ext cx="8326438" cy="430887"/>
          </a:xfrm>
        </p:spPr>
        <p:txBody>
          <a:bodyPr/>
          <a:lstStyle/>
          <a:p>
            <a:r>
              <a:rPr lang="en-US" sz="2800" dirty="0" smtClean="0"/>
              <a:t>Key Management Lifecycle</a:t>
            </a:r>
          </a:p>
        </p:txBody>
      </p:sp>
      <p:sp>
        <p:nvSpPr>
          <p:cNvPr id="3" name="Content Placeholder 2"/>
          <p:cNvSpPr>
            <a:spLocks noGrp="1"/>
          </p:cNvSpPr>
          <p:nvPr>
            <p:ph idx="1"/>
          </p:nvPr>
        </p:nvSpPr>
        <p:spPr>
          <a:xfrm>
            <a:off x="5173663" y="914400"/>
            <a:ext cx="3589337" cy="4236757"/>
          </a:xfrm>
        </p:spPr>
        <p:txBody>
          <a:bodyPr/>
          <a:lstStyle/>
          <a:p>
            <a:pPr marL="190500" lvl="1" indent="0" algn="ctr">
              <a:buNone/>
            </a:pPr>
            <a:r>
              <a:rPr lang="en-US" sz="2800" dirty="0" smtClean="0">
                <a:solidFill>
                  <a:srgbClr val="FF7300"/>
                </a:solidFill>
              </a:rPr>
              <a:t>High Assurance Key Management</a:t>
            </a:r>
          </a:p>
          <a:p>
            <a:pPr lvl="1"/>
            <a:r>
              <a:rPr lang="en-US" sz="2400" dirty="0" smtClean="0"/>
              <a:t>Keys need to be kept secret</a:t>
            </a:r>
          </a:p>
          <a:p>
            <a:pPr lvl="1"/>
            <a:r>
              <a:rPr lang="en-US" sz="2400" dirty="0" smtClean="0"/>
              <a:t>Keys need to be available</a:t>
            </a:r>
          </a:p>
          <a:p>
            <a:pPr lvl="1"/>
            <a:r>
              <a:rPr lang="en-US" sz="2400" dirty="0" smtClean="0"/>
              <a:t>Key management policies need to be enforced</a:t>
            </a:r>
          </a:p>
          <a:p>
            <a:pPr lvl="1"/>
            <a:r>
              <a:rPr lang="en-US" sz="2400" dirty="0" smtClean="0"/>
              <a:t>Key management processes need to be audited</a:t>
            </a:r>
            <a:endParaRPr lang="en-US" sz="2400" dirty="0"/>
          </a:p>
        </p:txBody>
      </p:sp>
      <p:sp>
        <p:nvSpPr>
          <p:cNvPr id="25" name="TextBox 24"/>
          <p:cNvSpPr txBox="1"/>
          <p:nvPr/>
        </p:nvSpPr>
        <p:spPr>
          <a:xfrm>
            <a:off x="1295400" y="5867400"/>
            <a:ext cx="2819400" cy="707886"/>
          </a:xfrm>
          <a:prstGeom prst="rect">
            <a:avLst/>
          </a:prstGeom>
          <a:noFill/>
        </p:spPr>
        <p:txBody>
          <a:bodyPr wrap="square" rtlCol="0">
            <a:spAutoFit/>
          </a:bodyPr>
          <a:lstStyle/>
          <a:p>
            <a:pPr algn="ctr"/>
            <a:r>
              <a:rPr lang="en-US" sz="2000" dirty="0" smtClean="0">
                <a:solidFill>
                  <a:schemeClr val="accent1">
                    <a:lumMod val="75000"/>
                  </a:schemeClr>
                </a:solidFill>
                <a:latin typeface="Arial Rounded MT Bold" pitchFamily="34" charset="0"/>
              </a:rPr>
              <a:t>Key Management Lifecycle</a:t>
            </a:r>
            <a:endParaRPr lang="en-US" sz="2000" dirty="0">
              <a:solidFill>
                <a:schemeClr val="accent1">
                  <a:lumMod val="75000"/>
                </a:schemeClr>
              </a:solidFill>
              <a:latin typeface="Arial Rounded MT Bold" pitchFamily="34" charset="0"/>
            </a:endParaRPr>
          </a:p>
        </p:txBody>
      </p:sp>
      <p:sp>
        <p:nvSpPr>
          <p:cNvPr id="26" name="Rectangle 1050"/>
          <p:cNvSpPr>
            <a:spLocks noGrp="1" noChangeArrowheads="1"/>
          </p:cNvSpPr>
          <p:nvPr>
            <p:ph type="ftr" sz="quarter" idx="10"/>
          </p:nvPr>
        </p:nvSpPr>
        <p:spPr>
          <a:xfrm>
            <a:off x="128814" y="6438708"/>
            <a:ext cx="2749323" cy="2462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rgbClr val="323265"/>
                </a:solidFill>
                <a:latin typeface="Arial" charset="0"/>
                <a:cs typeface="Arial" charset="0"/>
              </a:defRPr>
            </a:lvl1pPr>
            <a:lvl2pPr marL="742950" indent="-285750" eaLnBrk="0" hangingPunct="0">
              <a:defRPr sz="1400">
                <a:solidFill>
                  <a:srgbClr val="323265"/>
                </a:solidFill>
                <a:latin typeface="Arial" charset="0"/>
                <a:cs typeface="Arial" charset="0"/>
              </a:defRPr>
            </a:lvl2pPr>
            <a:lvl3pPr marL="1143000" indent="-228600" eaLnBrk="0" hangingPunct="0">
              <a:defRPr sz="1400">
                <a:solidFill>
                  <a:srgbClr val="323265"/>
                </a:solidFill>
                <a:latin typeface="Arial" charset="0"/>
                <a:cs typeface="Arial" charset="0"/>
              </a:defRPr>
            </a:lvl3pPr>
            <a:lvl4pPr marL="1600200" indent="-228600" eaLnBrk="0" hangingPunct="0">
              <a:defRPr sz="1400">
                <a:solidFill>
                  <a:srgbClr val="323265"/>
                </a:solidFill>
                <a:latin typeface="Arial" charset="0"/>
                <a:cs typeface="Arial" charset="0"/>
              </a:defRPr>
            </a:lvl4pPr>
            <a:lvl5pPr marL="2057400" indent="-228600" eaLnBrk="0" hangingPunct="0">
              <a:defRPr sz="1400">
                <a:solidFill>
                  <a:srgbClr val="323265"/>
                </a:solidFill>
                <a:latin typeface="Arial" charset="0"/>
                <a:cs typeface="Arial" charset="0"/>
              </a:defRPr>
            </a:lvl5pPr>
            <a:lvl6pPr marL="2514600" indent="-228600" eaLnBrk="0" fontAlgn="base" hangingPunct="0">
              <a:spcBef>
                <a:spcPct val="0"/>
              </a:spcBef>
              <a:spcAft>
                <a:spcPct val="0"/>
              </a:spcAft>
              <a:defRPr sz="1400">
                <a:solidFill>
                  <a:srgbClr val="323265"/>
                </a:solidFill>
                <a:latin typeface="Arial" charset="0"/>
                <a:cs typeface="Arial" charset="0"/>
              </a:defRPr>
            </a:lvl6pPr>
            <a:lvl7pPr marL="2971800" indent="-228600" eaLnBrk="0" fontAlgn="base" hangingPunct="0">
              <a:spcBef>
                <a:spcPct val="0"/>
              </a:spcBef>
              <a:spcAft>
                <a:spcPct val="0"/>
              </a:spcAft>
              <a:defRPr sz="1400">
                <a:solidFill>
                  <a:srgbClr val="323265"/>
                </a:solidFill>
                <a:latin typeface="Arial" charset="0"/>
                <a:cs typeface="Arial" charset="0"/>
              </a:defRPr>
            </a:lvl7pPr>
            <a:lvl8pPr marL="3429000" indent="-228600" eaLnBrk="0" fontAlgn="base" hangingPunct="0">
              <a:spcBef>
                <a:spcPct val="0"/>
              </a:spcBef>
              <a:spcAft>
                <a:spcPct val="0"/>
              </a:spcAft>
              <a:defRPr sz="1400">
                <a:solidFill>
                  <a:srgbClr val="323265"/>
                </a:solidFill>
                <a:latin typeface="Arial" charset="0"/>
                <a:cs typeface="Arial" charset="0"/>
              </a:defRPr>
            </a:lvl8pPr>
            <a:lvl9pPr marL="3886200" indent="-228600" eaLnBrk="0" fontAlgn="base" hangingPunct="0">
              <a:spcBef>
                <a:spcPct val="0"/>
              </a:spcBef>
              <a:spcAft>
                <a:spcPct val="0"/>
              </a:spcAft>
              <a:defRPr sz="1400">
                <a:solidFill>
                  <a:srgbClr val="323265"/>
                </a:solidFill>
                <a:latin typeface="Arial" charset="0"/>
                <a:cs typeface="Arial" charset="0"/>
              </a:defRPr>
            </a:lvl9pPr>
          </a:lstStyle>
          <a:p>
            <a:r>
              <a:rPr lang="en-GB" sz="1600" dirty="0" smtClean="0">
                <a:solidFill>
                  <a:srgbClr val="003366"/>
                </a:solidFill>
              </a:rPr>
              <a:t>Thales e-Security </a:t>
            </a:r>
            <a:endParaRPr lang="en-GB" sz="800" b="0" dirty="0" smtClean="0">
              <a:solidFill>
                <a:srgbClr val="398AC7"/>
              </a:solidFill>
            </a:endParaRPr>
          </a:p>
        </p:txBody>
      </p:sp>
    </p:spTree>
    <p:extLst>
      <p:ext uri="{BB962C8B-B14F-4D97-AF65-F5344CB8AC3E}">
        <p14:creationId xmlns:p14="http://schemas.microsoft.com/office/powerpoint/2010/main" val="17399443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625" y="63500"/>
            <a:ext cx="8326438" cy="338554"/>
          </a:xfrm>
        </p:spPr>
        <p:txBody>
          <a:bodyPr/>
          <a:lstStyle/>
          <a:p>
            <a:r>
              <a:rPr lang="en-GB" dirty="0"/>
              <a:t>10 crypto development “standards of due care”</a:t>
            </a:r>
          </a:p>
        </p:txBody>
      </p:sp>
      <p:sp>
        <p:nvSpPr>
          <p:cNvPr id="3" name="Content Placeholder 2"/>
          <p:cNvSpPr>
            <a:spLocks noGrp="1"/>
          </p:cNvSpPr>
          <p:nvPr>
            <p:ph idx="1"/>
          </p:nvPr>
        </p:nvSpPr>
        <p:spPr/>
        <p:txBody>
          <a:bodyPr/>
          <a:lstStyle/>
          <a:p>
            <a:pPr lvl="1"/>
            <a:r>
              <a:rPr lang="en-GB" dirty="0" smtClean="0"/>
              <a:t>Know </a:t>
            </a:r>
            <a:r>
              <a:rPr lang="en-GB" dirty="0"/>
              <a:t>exactly where your keys </a:t>
            </a:r>
            <a:r>
              <a:rPr lang="en-GB" dirty="0" smtClean="0"/>
              <a:t>are and who and what systems </a:t>
            </a:r>
            <a:r>
              <a:rPr lang="en-GB" dirty="0"/>
              <a:t>can access them at all times</a:t>
            </a:r>
            <a:endParaRPr lang="en-GB" dirty="0" smtClean="0"/>
          </a:p>
          <a:p>
            <a:pPr lvl="1"/>
            <a:r>
              <a:rPr lang="en-GB" dirty="0"/>
              <a:t>Control access to cryptographic functions </a:t>
            </a:r>
            <a:r>
              <a:rPr lang="en-GB" dirty="0" smtClean="0"/>
              <a:t>and systems </a:t>
            </a:r>
            <a:r>
              <a:rPr lang="en-GB" dirty="0"/>
              <a:t>using strong authentication</a:t>
            </a:r>
            <a:endParaRPr lang="en-GB" dirty="0" smtClean="0"/>
          </a:p>
          <a:p>
            <a:pPr lvl="1"/>
            <a:r>
              <a:rPr lang="en-GB" dirty="0"/>
              <a:t>Know the origin and quality of your </a:t>
            </a:r>
            <a:r>
              <a:rPr lang="en-GB" dirty="0" smtClean="0"/>
              <a:t>keys</a:t>
            </a:r>
          </a:p>
          <a:p>
            <a:pPr lvl="1"/>
            <a:r>
              <a:rPr lang="en-GB" dirty="0"/>
              <a:t>Implement dual control with strong separation </a:t>
            </a:r>
            <a:r>
              <a:rPr lang="en-GB" dirty="0" smtClean="0"/>
              <a:t>of duties </a:t>
            </a:r>
            <a:r>
              <a:rPr lang="en-GB" dirty="0"/>
              <a:t>for all administrative operations</a:t>
            </a:r>
            <a:endParaRPr lang="en-GB" dirty="0" smtClean="0"/>
          </a:p>
          <a:p>
            <a:pPr lvl="1"/>
            <a:r>
              <a:rPr lang="en-GB" dirty="0"/>
              <a:t>Never allow anyone to come into possession of </a:t>
            </a:r>
            <a:r>
              <a:rPr lang="en-GB" dirty="0" smtClean="0"/>
              <a:t>the full </a:t>
            </a:r>
            <a:r>
              <a:rPr lang="en-GB" dirty="0"/>
              <a:t>plain text of a private or secret </a:t>
            </a:r>
            <a:r>
              <a:rPr lang="en-GB" dirty="0" smtClean="0"/>
              <a:t>key</a:t>
            </a:r>
          </a:p>
          <a:p>
            <a:pPr lvl="1"/>
            <a:r>
              <a:rPr lang="en-GB" dirty="0"/>
              <a:t>E</a:t>
            </a:r>
            <a:r>
              <a:rPr lang="en-GB" dirty="0" smtClean="0"/>
              <a:t>nsure </a:t>
            </a:r>
            <a:r>
              <a:rPr lang="en-GB" dirty="0"/>
              <a:t>each key is only used for one </a:t>
            </a:r>
            <a:r>
              <a:rPr lang="en-GB" dirty="0" smtClean="0"/>
              <a:t>purpose</a:t>
            </a:r>
          </a:p>
          <a:p>
            <a:pPr lvl="1"/>
            <a:r>
              <a:rPr lang="en-GB" dirty="0"/>
              <a:t>Formalize a plan to rotate, refresh, </a:t>
            </a:r>
            <a:r>
              <a:rPr lang="en-GB" dirty="0" smtClean="0"/>
              <a:t>retain and destroy keys</a:t>
            </a:r>
          </a:p>
          <a:p>
            <a:pPr lvl="1"/>
            <a:r>
              <a:rPr lang="en-GB" dirty="0"/>
              <a:t>Only use globally accepted and proven </a:t>
            </a:r>
            <a:r>
              <a:rPr lang="en-GB" dirty="0" smtClean="0"/>
              <a:t>algorithms and </a:t>
            </a:r>
            <a:r>
              <a:rPr lang="en-GB" dirty="0"/>
              <a:t>key </a:t>
            </a:r>
            <a:r>
              <a:rPr lang="en-GB" dirty="0" smtClean="0"/>
              <a:t>lengths</a:t>
            </a:r>
          </a:p>
          <a:p>
            <a:pPr lvl="1"/>
            <a:r>
              <a:rPr lang="en-GB" dirty="0"/>
              <a:t>Adopt independently certified products </a:t>
            </a:r>
            <a:r>
              <a:rPr lang="en-GB" dirty="0" smtClean="0"/>
              <a:t>wherever possible</a:t>
            </a:r>
          </a:p>
          <a:p>
            <a:pPr lvl="1"/>
            <a:r>
              <a:rPr lang="en-GB" dirty="0"/>
              <a:t>Ensure your keys are securely backed-up </a:t>
            </a:r>
            <a:r>
              <a:rPr lang="en-GB" dirty="0" smtClean="0"/>
              <a:t>and available </a:t>
            </a:r>
            <a:r>
              <a:rPr lang="en-GB" dirty="0"/>
              <a:t>to your redundant systems</a:t>
            </a:r>
          </a:p>
        </p:txBody>
      </p:sp>
      <p:sp>
        <p:nvSpPr>
          <p:cNvPr id="4" name="Footer Placeholder 3"/>
          <p:cNvSpPr>
            <a:spLocks noGrp="1"/>
          </p:cNvSpPr>
          <p:nvPr>
            <p:ph type="ftr" sz="quarter" idx="10"/>
          </p:nvPr>
        </p:nvSpPr>
        <p:spPr>
          <a:xfrm>
            <a:off x="114300" y="6475949"/>
            <a:ext cx="6818313" cy="184666"/>
          </a:xfrm>
        </p:spPr>
        <p:txBody>
          <a:bodyPr/>
          <a:lstStyle/>
          <a:p>
            <a:r>
              <a:rPr lang="en-GB" sz="1200" dirty="0" smtClean="0">
                <a:solidFill>
                  <a:srgbClr val="003366"/>
                </a:solidFill>
              </a:rPr>
              <a:t>Thales e-Security </a:t>
            </a:r>
            <a:endParaRPr lang="en-GB" sz="600" dirty="0" smtClean="0">
              <a:solidFill>
                <a:srgbClr val="398AC7"/>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990600"/>
            <a:ext cx="381000" cy="381000"/>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2362200"/>
            <a:ext cx="381000" cy="381000"/>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3505200"/>
            <a:ext cx="381000" cy="381000"/>
          </a:xfrm>
          <a:prstGeom prst="rect">
            <a:avLst/>
          </a:prstGeom>
        </p:spPr>
      </p:pic>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4114800"/>
            <a:ext cx="381000" cy="381000"/>
          </a:xfrm>
          <a:prstGeom prst="rect">
            <a:avLst/>
          </a:prstGeom>
        </p:spPr>
      </p:pic>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6631" y="4572000"/>
            <a:ext cx="381000" cy="381000"/>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5791200"/>
            <a:ext cx="381000" cy="381000"/>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5029200"/>
            <a:ext cx="381000" cy="381000"/>
          </a:xfrm>
          <a:prstGeom prst="rect">
            <a:avLst/>
          </a:prstGeom>
        </p:spPr>
      </p:pic>
    </p:spTree>
    <p:extLst>
      <p:ext uri="{BB962C8B-B14F-4D97-AF65-F5344CB8AC3E}">
        <p14:creationId xmlns:p14="http://schemas.microsoft.com/office/powerpoint/2010/main" val="25163892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do we need encryption?</a:t>
            </a:r>
            <a:endParaRPr lang="en-GB" dirty="0"/>
          </a:p>
        </p:txBody>
      </p:sp>
      <p:sp>
        <p:nvSpPr>
          <p:cNvPr id="3" name="Content Placeholder 2"/>
          <p:cNvSpPr>
            <a:spLocks noGrp="1"/>
          </p:cNvSpPr>
          <p:nvPr>
            <p:ph idx="1"/>
          </p:nvPr>
        </p:nvSpPr>
        <p:spPr/>
        <p:txBody>
          <a:bodyPr/>
          <a:lstStyle/>
          <a:p>
            <a:r>
              <a:rPr lang="en-GB" dirty="0" smtClean="0"/>
              <a:t>Top three reasons why organisations encrypt sensitive or confidential information</a:t>
            </a:r>
          </a:p>
          <a:p>
            <a:pPr lvl="1"/>
            <a:r>
              <a:rPr lang="en-GB" dirty="0"/>
              <a:t>To protect </a:t>
            </a:r>
            <a:r>
              <a:rPr lang="en-GB" dirty="0" smtClean="0"/>
              <a:t>their </a:t>
            </a:r>
            <a:r>
              <a:rPr lang="en-GB" dirty="0"/>
              <a:t>company’s brand or </a:t>
            </a:r>
            <a:r>
              <a:rPr lang="en-GB" dirty="0" smtClean="0"/>
              <a:t>reputational </a:t>
            </a:r>
            <a:r>
              <a:rPr lang="en-GB" dirty="0"/>
              <a:t>damage resulting from a data </a:t>
            </a:r>
            <a:r>
              <a:rPr lang="en-GB" dirty="0" smtClean="0"/>
              <a:t>breach</a:t>
            </a:r>
          </a:p>
          <a:p>
            <a:pPr lvl="1"/>
            <a:r>
              <a:rPr lang="en-GB" dirty="0"/>
              <a:t>To lessen the impact of data </a:t>
            </a:r>
            <a:r>
              <a:rPr lang="en-GB" dirty="0" smtClean="0"/>
              <a:t>breaches</a:t>
            </a:r>
          </a:p>
          <a:p>
            <a:pPr lvl="1"/>
            <a:r>
              <a:rPr lang="en-GB" dirty="0"/>
              <a:t>To comply with privacy or data security regulations and requirements</a:t>
            </a:r>
          </a:p>
        </p:txBody>
      </p:sp>
      <p:sp>
        <p:nvSpPr>
          <p:cNvPr id="4" name="Footer Placeholder 3"/>
          <p:cNvSpPr>
            <a:spLocks noGrp="1"/>
          </p:cNvSpPr>
          <p:nvPr>
            <p:ph type="ftr" sz="quarter" idx="10"/>
          </p:nvPr>
        </p:nvSpPr>
        <p:spPr/>
        <p:txBody>
          <a:bodyPr/>
          <a:lstStyle/>
          <a:p>
            <a:r>
              <a:rPr lang="en-GB" sz="1200" smtClean="0">
                <a:solidFill>
                  <a:srgbClr val="003366"/>
                </a:solidFill>
              </a:rPr>
              <a:t>Thales e-Security </a:t>
            </a:r>
            <a:endParaRPr lang="en-GB" sz="600" dirty="0" smtClean="0">
              <a:solidFill>
                <a:srgbClr val="398AC7"/>
              </a:solidFill>
            </a:endParaRPr>
          </a:p>
        </p:txBody>
      </p:sp>
      <p:sp>
        <p:nvSpPr>
          <p:cNvPr id="5" name="TextBox 4"/>
          <p:cNvSpPr txBox="1"/>
          <p:nvPr/>
        </p:nvSpPr>
        <p:spPr>
          <a:xfrm>
            <a:off x="533400" y="6200001"/>
            <a:ext cx="6382838" cy="276999"/>
          </a:xfrm>
          <a:prstGeom prst="rect">
            <a:avLst/>
          </a:prstGeom>
          <a:noFill/>
        </p:spPr>
        <p:txBody>
          <a:bodyPr wrap="none" rtlCol="0">
            <a:spAutoFit/>
          </a:bodyPr>
          <a:lstStyle/>
          <a:p>
            <a:r>
              <a:rPr lang="en-US" sz="1200" dirty="0" smtClean="0"/>
              <a:t>*</a:t>
            </a:r>
            <a:r>
              <a:rPr lang="en-US" sz="1200" dirty="0" err="1" smtClean="0"/>
              <a:t>Ponemon</a:t>
            </a:r>
            <a:r>
              <a:rPr lang="en-US" sz="1200" dirty="0" smtClean="0"/>
              <a:t> Institute report: 2011 Global Encryption Trends Study – Published February 2012</a:t>
            </a: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865" t="10447" r="24301" b="6251"/>
          <a:stretch/>
        </p:blipFill>
        <p:spPr bwMode="auto">
          <a:xfrm>
            <a:off x="4495800" y="3314345"/>
            <a:ext cx="2233799" cy="2857855"/>
          </a:xfrm>
          <a:prstGeom prst="rect">
            <a:avLst/>
          </a:prstGeom>
          <a:noFill/>
          <a:ln w="9525">
            <a:solidFill>
              <a:schemeClr val="bg1">
                <a:lumMod val="75000"/>
              </a:schemeClr>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460177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0" name="Title 1"/>
          <p:cNvSpPr>
            <a:spLocks noGrp="1"/>
          </p:cNvSpPr>
          <p:nvPr>
            <p:ph type="title"/>
          </p:nvPr>
        </p:nvSpPr>
        <p:spPr>
          <a:xfrm>
            <a:off x="809625" y="63500"/>
            <a:ext cx="8326438" cy="338138"/>
          </a:xfrm>
        </p:spPr>
        <p:txBody>
          <a:bodyPr/>
          <a:lstStyle/>
          <a:p>
            <a:r>
              <a:rPr lang="en-US" dirty="0">
                <a:ea typeface="Geneva"/>
                <a:cs typeface="Geneva"/>
              </a:rPr>
              <a:t>Challenges: Too Many Silos</a:t>
            </a:r>
            <a:endParaRPr lang="en-GB" dirty="0" smtClean="0"/>
          </a:p>
        </p:txBody>
      </p:sp>
      <p:sp>
        <p:nvSpPr>
          <p:cNvPr id="1472535" name="Line 23"/>
          <p:cNvSpPr>
            <a:spLocks noChangeShapeType="1"/>
          </p:cNvSpPr>
          <p:nvPr/>
        </p:nvSpPr>
        <p:spPr bwMode="auto">
          <a:xfrm flipV="1">
            <a:off x="571658" y="1802641"/>
            <a:ext cx="0" cy="2515216"/>
          </a:xfrm>
          <a:prstGeom prst="line">
            <a:avLst/>
          </a:prstGeom>
          <a:noFill/>
          <a:ln w="31750">
            <a:solidFill>
              <a:srgbClr val="FF0000"/>
            </a:solidFill>
            <a:prstDash val="solid"/>
            <a:round/>
            <a:headEnd type="triangle" w="med" len="med"/>
            <a:tailEnd type="triangle" w="med" len="med"/>
          </a:ln>
          <a:effectLst/>
        </p:spPr>
        <p:txBody>
          <a:bodyPr wrap="none" anchor="ctr"/>
          <a:lstStyle/>
          <a:p>
            <a:pPr>
              <a:defRPr/>
            </a:pPr>
            <a:endParaRPr lang="en-US">
              <a:ea typeface="Geneva"/>
              <a:cs typeface="Geneva"/>
            </a:endParaRPr>
          </a:p>
        </p:txBody>
      </p:sp>
      <p:sp>
        <p:nvSpPr>
          <p:cNvPr id="86" name="Line 23"/>
          <p:cNvSpPr>
            <a:spLocks noChangeShapeType="1"/>
          </p:cNvSpPr>
          <p:nvPr/>
        </p:nvSpPr>
        <p:spPr bwMode="auto">
          <a:xfrm flipV="1">
            <a:off x="8415454" y="1802640"/>
            <a:ext cx="13821" cy="2515217"/>
          </a:xfrm>
          <a:prstGeom prst="line">
            <a:avLst/>
          </a:prstGeom>
          <a:noFill/>
          <a:ln w="31750">
            <a:solidFill>
              <a:srgbClr val="FF0000"/>
            </a:solidFill>
            <a:prstDash val="solid"/>
            <a:round/>
            <a:headEnd type="triangle" w="med" len="med"/>
            <a:tailEnd type="triangle" w="med" len="med"/>
          </a:ln>
          <a:effectLst/>
        </p:spPr>
        <p:txBody>
          <a:bodyPr wrap="none" anchor="ctr"/>
          <a:lstStyle/>
          <a:p>
            <a:pPr>
              <a:defRPr/>
            </a:pPr>
            <a:endParaRPr lang="en-US">
              <a:ea typeface="Geneva"/>
              <a:cs typeface="Geneva"/>
            </a:endParaRPr>
          </a:p>
        </p:txBody>
      </p:sp>
      <p:grpSp>
        <p:nvGrpSpPr>
          <p:cNvPr id="33" name="Group 32"/>
          <p:cNvGrpSpPr/>
          <p:nvPr/>
        </p:nvGrpSpPr>
        <p:grpSpPr>
          <a:xfrm>
            <a:off x="7870762" y="4402173"/>
            <a:ext cx="1054789" cy="1173507"/>
            <a:chOff x="7870762" y="4809331"/>
            <a:chExt cx="1054789" cy="1173507"/>
          </a:xfrm>
        </p:grpSpPr>
        <p:sp>
          <p:nvSpPr>
            <p:cNvPr id="10247" name="Text Box 19"/>
            <p:cNvSpPr txBox="1">
              <a:spLocks noChangeArrowheads="1"/>
            </p:cNvSpPr>
            <p:nvPr/>
          </p:nvSpPr>
          <p:spPr bwMode="auto">
            <a:xfrm>
              <a:off x="7953733" y="5459618"/>
              <a:ext cx="8888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400" smtClean="0"/>
                <a:t>Storage Systems</a:t>
              </a:r>
              <a:endParaRPr lang="en-US" sz="1400"/>
            </a:p>
          </p:txBody>
        </p:sp>
        <p:grpSp>
          <p:nvGrpSpPr>
            <p:cNvPr id="22" name="Group 21"/>
            <p:cNvGrpSpPr/>
            <p:nvPr/>
          </p:nvGrpSpPr>
          <p:grpSpPr>
            <a:xfrm>
              <a:off x="7870762" y="4809331"/>
              <a:ext cx="1054789" cy="628650"/>
              <a:chOff x="7916805" y="4809331"/>
              <a:chExt cx="1054789" cy="628650"/>
            </a:xfrm>
          </p:grpSpPr>
          <p:pic>
            <p:nvPicPr>
              <p:cNvPr id="10291" name="Picture 11" descr="Neo_4"/>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7916805" y="4809331"/>
                <a:ext cx="617220" cy="618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6" name="Picture 12" descr="Neo_5"/>
              <p:cNvPicPr>
                <a:picLocks noChangeAspect="1" noChangeArrowheads="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46119" y="4812506"/>
                <a:ext cx="625475"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0326" name="Group 10325"/>
          <p:cNvGrpSpPr/>
          <p:nvPr/>
        </p:nvGrpSpPr>
        <p:grpSpPr>
          <a:xfrm>
            <a:off x="192894" y="4380169"/>
            <a:ext cx="757526" cy="1195511"/>
            <a:chOff x="140856" y="4787327"/>
            <a:chExt cx="757526" cy="1195511"/>
          </a:xfrm>
        </p:grpSpPr>
        <p:sp>
          <p:nvSpPr>
            <p:cNvPr id="10246" name="Text Box 18"/>
            <p:cNvSpPr txBox="1">
              <a:spLocks noChangeArrowheads="1"/>
            </p:cNvSpPr>
            <p:nvPr/>
          </p:nvSpPr>
          <p:spPr bwMode="auto">
            <a:xfrm>
              <a:off x="140856" y="5459618"/>
              <a:ext cx="75752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400" smtClean="0"/>
                <a:t>Smart </a:t>
              </a:r>
              <a:r>
                <a:rPr lang="en-US" smtClean="0"/>
                <a:t>Grid</a:t>
              </a:r>
              <a:endParaRPr lang="en-US" sz="1400"/>
            </a:p>
          </p:txBody>
        </p:sp>
        <p:pic>
          <p:nvPicPr>
            <p:cNvPr id="88" name="Picture 70" descr="C:\Users\nturajski\AppData\Local\Microsoft\Windows\Temporary Internet Files\Content.IE5\AEVWRIEC\MC90032014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1114" y="4787327"/>
              <a:ext cx="637010" cy="672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 name="Group 26"/>
          <p:cNvGrpSpPr/>
          <p:nvPr/>
        </p:nvGrpSpPr>
        <p:grpSpPr>
          <a:xfrm>
            <a:off x="5604682" y="4451862"/>
            <a:ext cx="1055171" cy="1123818"/>
            <a:chOff x="5552644" y="4859020"/>
            <a:chExt cx="1055171" cy="1123818"/>
          </a:xfrm>
        </p:grpSpPr>
        <p:sp>
          <p:nvSpPr>
            <p:cNvPr id="10256" name="Text Box 35"/>
            <p:cNvSpPr txBox="1">
              <a:spLocks noChangeArrowheads="1"/>
            </p:cNvSpPr>
            <p:nvPr/>
          </p:nvSpPr>
          <p:spPr bwMode="auto">
            <a:xfrm>
              <a:off x="5659281" y="5459618"/>
              <a:ext cx="84189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400" smtClean="0"/>
                <a:t>Network</a:t>
              </a:r>
              <a:br>
                <a:rPr lang="en-US" sz="1400" smtClean="0"/>
              </a:br>
              <a:r>
                <a:rPr lang="en-US" sz="1400" smtClean="0"/>
                <a:t>Fabric</a:t>
              </a:r>
              <a:endParaRPr lang="en-US" sz="1400"/>
            </a:p>
          </p:txBody>
        </p:sp>
        <p:grpSp>
          <p:nvGrpSpPr>
            <p:cNvPr id="7" name="Group 6"/>
            <p:cNvGrpSpPr/>
            <p:nvPr/>
          </p:nvGrpSpPr>
          <p:grpSpPr>
            <a:xfrm>
              <a:off x="5552644" y="4859020"/>
              <a:ext cx="1055171" cy="529273"/>
              <a:chOff x="5002173" y="4859020"/>
              <a:chExt cx="1055171" cy="529273"/>
            </a:xfrm>
          </p:grpSpPr>
          <p:pic>
            <p:nvPicPr>
              <p:cNvPr id="92" name="Picture 41" descr="Neo_33"/>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02173" y="4859020"/>
                <a:ext cx="529273" cy="529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Picture 41" descr="Neo_33"/>
              <p:cNvPicPr>
                <a:picLocks noChangeAspect="1" noChangeArrowheads="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28071" y="4859020"/>
                <a:ext cx="529273" cy="529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28" name="Group 27"/>
          <p:cNvGrpSpPr/>
          <p:nvPr/>
        </p:nvGrpSpPr>
        <p:grpSpPr>
          <a:xfrm>
            <a:off x="4405709" y="4325973"/>
            <a:ext cx="1233091" cy="1141986"/>
            <a:chOff x="4126055" y="4733131"/>
            <a:chExt cx="1233091" cy="1141986"/>
          </a:xfrm>
        </p:grpSpPr>
        <p:grpSp>
          <p:nvGrpSpPr>
            <p:cNvPr id="9" name="Group 8"/>
            <p:cNvGrpSpPr/>
            <p:nvPr/>
          </p:nvGrpSpPr>
          <p:grpSpPr>
            <a:xfrm>
              <a:off x="4126055" y="4733131"/>
              <a:ext cx="1233091" cy="781050"/>
              <a:chOff x="3720419" y="4733131"/>
              <a:chExt cx="1233091" cy="781050"/>
            </a:xfrm>
          </p:grpSpPr>
          <p:grpSp>
            <p:nvGrpSpPr>
              <p:cNvPr id="10263" name="Group 77"/>
              <p:cNvGrpSpPr>
                <a:grpSpLocks/>
              </p:cNvGrpSpPr>
              <p:nvPr/>
            </p:nvGrpSpPr>
            <p:grpSpPr bwMode="auto">
              <a:xfrm>
                <a:off x="4181985" y="4733131"/>
                <a:ext cx="771525" cy="781050"/>
                <a:chOff x="3276600" y="5181600"/>
                <a:chExt cx="771525" cy="781050"/>
              </a:xfrm>
            </p:grpSpPr>
            <p:pic>
              <p:nvPicPr>
                <p:cNvPr id="10298" name="Picture 15" descr="Neo_8"/>
                <p:cNvPicPr>
                  <a:picLocks noChangeAspect="1" noChangeArrowheads="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76600" y="5181600"/>
                  <a:ext cx="77152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99" name="Group 57"/>
                <p:cNvGrpSpPr>
                  <a:grpSpLocks/>
                </p:cNvGrpSpPr>
                <p:nvPr/>
              </p:nvGrpSpPr>
              <p:grpSpPr bwMode="auto">
                <a:xfrm>
                  <a:off x="3430984" y="5486400"/>
                  <a:ext cx="349250" cy="476250"/>
                  <a:chOff x="3657600" y="5334000"/>
                  <a:chExt cx="349250" cy="476250"/>
                </a:xfrm>
              </p:grpSpPr>
              <p:pic>
                <p:nvPicPr>
                  <p:cNvPr id="10303" name="Picture 58" descr="nShield.png"/>
                  <p:cNvPicPr>
                    <a:picLocks noChangeAspect="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3657600" y="5334000"/>
                    <a:ext cx="349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4" name="Freeform 59"/>
                  <p:cNvSpPr>
                    <a:spLocks noChangeArrowheads="1"/>
                  </p:cNvSpPr>
                  <p:nvPr/>
                </p:nvSpPr>
                <p:spPr bwMode="auto">
                  <a:xfrm>
                    <a:off x="3783330" y="5414010"/>
                    <a:ext cx="148590" cy="240030"/>
                  </a:xfrm>
                  <a:custGeom>
                    <a:avLst/>
                    <a:gdLst>
                      <a:gd name="T0" fmla="*/ 0 w 148590"/>
                      <a:gd name="T1" fmla="*/ 80010 h 240030"/>
                      <a:gd name="T2" fmla="*/ 148590 w 148590"/>
                      <a:gd name="T3" fmla="*/ 0 h 240030"/>
                      <a:gd name="T4" fmla="*/ 148590 w 148590"/>
                      <a:gd name="T5" fmla="*/ 171450 h 240030"/>
                      <a:gd name="T6" fmla="*/ 9525 w 148590"/>
                      <a:gd name="T7" fmla="*/ 240030 h 240030"/>
                      <a:gd name="T8" fmla="*/ 0 w 148590"/>
                      <a:gd name="T9" fmla="*/ 80010 h 240030"/>
                      <a:gd name="T10" fmla="*/ 0 60000 65536"/>
                      <a:gd name="T11" fmla="*/ 0 60000 65536"/>
                      <a:gd name="T12" fmla="*/ 0 60000 65536"/>
                      <a:gd name="T13" fmla="*/ 0 60000 65536"/>
                      <a:gd name="T14" fmla="*/ 0 60000 65536"/>
                      <a:gd name="T15" fmla="*/ 0 w 148590"/>
                      <a:gd name="T16" fmla="*/ 0 h 240030"/>
                      <a:gd name="T17" fmla="*/ 148590 w 148590"/>
                      <a:gd name="T18" fmla="*/ 240030 h 240030"/>
                    </a:gdLst>
                    <a:ahLst/>
                    <a:cxnLst>
                      <a:cxn ang="T10">
                        <a:pos x="T0" y="T1"/>
                      </a:cxn>
                      <a:cxn ang="T11">
                        <a:pos x="T2" y="T3"/>
                      </a:cxn>
                      <a:cxn ang="T12">
                        <a:pos x="T4" y="T5"/>
                      </a:cxn>
                      <a:cxn ang="T13">
                        <a:pos x="T6" y="T7"/>
                      </a:cxn>
                      <a:cxn ang="T14">
                        <a:pos x="T8" y="T9"/>
                      </a:cxn>
                    </a:cxnLst>
                    <a:rect l="T15" t="T16" r="T17" b="T18"/>
                    <a:pathLst>
                      <a:path w="148590" h="240030">
                        <a:moveTo>
                          <a:pt x="0" y="80010"/>
                        </a:moveTo>
                        <a:lnTo>
                          <a:pt x="148590" y="0"/>
                        </a:lnTo>
                        <a:lnTo>
                          <a:pt x="148590" y="171450"/>
                        </a:lnTo>
                        <a:lnTo>
                          <a:pt x="9525" y="240030"/>
                        </a:lnTo>
                        <a:lnTo>
                          <a:pt x="0" y="80010"/>
                        </a:lnTo>
                        <a:close/>
                      </a:path>
                    </a:pathLst>
                  </a:custGeom>
                  <a:solidFill>
                    <a:srgbClr val="CCCC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grpSp>
            <p:grpSp>
              <p:nvGrpSpPr>
                <p:cNvPr id="10300" name="Group 60"/>
                <p:cNvGrpSpPr>
                  <a:grpSpLocks/>
                </p:cNvGrpSpPr>
                <p:nvPr/>
              </p:nvGrpSpPr>
              <p:grpSpPr bwMode="auto">
                <a:xfrm>
                  <a:off x="3507184" y="5486400"/>
                  <a:ext cx="349250" cy="476250"/>
                  <a:chOff x="3657600" y="5334000"/>
                  <a:chExt cx="349250" cy="476250"/>
                </a:xfrm>
              </p:grpSpPr>
              <p:pic>
                <p:nvPicPr>
                  <p:cNvPr id="10301" name="Picture 58" descr="nShield.png"/>
                  <p:cNvPicPr>
                    <a:picLocks noChangeAspect="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3657600" y="5334000"/>
                    <a:ext cx="3492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2" name="Freeform 62"/>
                  <p:cNvSpPr>
                    <a:spLocks noChangeArrowheads="1"/>
                  </p:cNvSpPr>
                  <p:nvPr/>
                </p:nvSpPr>
                <p:spPr bwMode="auto">
                  <a:xfrm>
                    <a:off x="3783330" y="5414010"/>
                    <a:ext cx="148590" cy="240030"/>
                  </a:xfrm>
                  <a:custGeom>
                    <a:avLst/>
                    <a:gdLst>
                      <a:gd name="T0" fmla="*/ 0 w 148590"/>
                      <a:gd name="T1" fmla="*/ 80010 h 240030"/>
                      <a:gd name="T2" fmla="*/ 148590 w 148590"/>
                      <a:gd name="T3" fmla="*/ 0 h 240030"/>
                      <a:gd name="T4" fmla="*/ 148590 w 148590"/>
                      <a:gd name="T5" fmla="*/ 171450 h 240030"/>
                      <a:gd name="T6" fmla="*/ 9525 w 148590"/>
                      <a:gd name="T7" fmla="*/ 240030 h 240030"/>
                      <a:gd name="T8" fmla="*/ 0 w 148590"/>
                      <a:gd name="T9" fmla="*/ 80010 h 240030"/>
                      <a:gd name="T10" fmla="*/ 0 60000 65536"/>
                      <a:gd name="T11" fmla="*/ 0 60000 65536"/>
                      <a:gd name="T12" fmla="*/ 0 60000 65536"/>
                      <a:gd name="T13" fmla="*/ 0 60000 65536"/>
                      <a:gd name="T14" fmla="*/ 0 60000 65536"/>
                      <a:gd name="T15" fmla="*/ 0 w 148590"/>
                      <a:gd name="T16" fmla="*/ 0 h 240030"/>
                      <a:gd name="T17" fmla="*/ 148590 w 148590"/>
                      <a:gd name="T18" fmla="*/ 240030 h 240030"/>
                    </a:gdLst>
                    <a:ahLst/>
                    <a:cxnLst>
                      <a:cxn ang="T10">
                        <a:pos x="T0" y="T1"/>
                      </a:cxn>
                      <a:cxn ang="T11">
                        <a:pos x="T2" y="T3"/>
                      </a:cxn>
                      <a:cxn ang="T12">
                        <a:pos x="T4" y="T5"/>
                      </a:cxn>
                      <a:cxn ang="T13">
                        <a:pos x="T6" y="T7"/>
                      </a:cxn>
                      <a:cxn ang="T14">
                        <a:pos x="T8" y="T9"/>
                      </a:cxn>
                    </a:cxnLst>
                    <a:rect l="T15" t="T16" r="T17" b="T18"/>
                    <a:pathLst>
                      <a:path w="148590" h="240030">
                        <a:moveTo>
                          <a:pt x="0" y="80010"/>
                        </a:moveTo>
                        <a:lnTo>
                          <a:pt x="148590" y="0"/>
                        </a:lnTo>
                        <a:lnTo>
                          <a:pt x="148590" y="171450"/>
                        </a:lnTo>
                        <a:lnTo>
                          <a:pt x="9525" y="240030"/>
                        </a:lnTo>
                        <a:lnTo>
                          <a:pt x="0" y="80010"/>
                        </a:lnTo>
                        <a:close/>
                      </a:path>
                    </a:pathLst>
                  </a:custGeom>
                  <a:solidFill>
                    <a:srgbClr val="CCCCCC"/>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endParaRPr lang="en-US"/>
                  </a:p>
                </p:txBody>
              </p:sp>
            </p:grpSp>
          </p:grpSp>
          <p:pic>
            <p:nvPicPr>
              <p:cNvPr id="10267" name="Picture 51" descr="FileCabinet"/>
              <p:cNvPicPr>
                <a:picLocks noChangeAspect="1" noChangeArrowheads="1"/>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3720419" y="4744244"/>
                <a:ext cx="61595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Rectangle 2"/>
            <p:cNvSpPr/>
            <p:nvPr/>
          </p:nvSpPr>
          <p:spPr>
            <a:xfrm>
              <a:off x="4211846" y="5567340"/>
              <a:ext cx="1061509" cy="307777"/>
            </a:xfrm>
            <a:prstGeom prst="rect">
              <a:avLst/>
            </a:prstGeom>
          </p:spPr>
          <p:txBody>
            <a:bodyPr wrap="none">
              <a:spAutoFit/>
            </a:bodyPr>
            <a:lstStyle/>
            <a:p>
              <a:pPr algn="ctr" eaLnBrk="1" hangingPunct="1"/>
              <a:r>
                <a:rPr lang="en-US">
                  <a:solidFill>
                    <a:schemeClr val="tx1"/>
                  </a:solidFill>
                </a:rPr>
                <a:t>File &amp; Host</a:t>
              </a:r>
            </a:p>
          </p:txBody>
        </p:sp>
      </p:grpSp>
      <p:grpSp>
        <p:nvGrpSpPr>
          <p:cNvPr id="31" name="Group 30"/>
          <p:cNvGrpSpPr/>
          <p:nvPr/>
        </p:nvGrpSpPr>
        <p:grpSpPr>
          <a:xfrm>
            <a:off x="1134724" y="4317864"/>
            <a:ext cx="1151276" cy="1257816"/>
            <a:chOff x="963332" y="4725022"/>
            <a:chExt cx="1151276" cy="1257816"/>
          </a:xfrm>
        </p:grpSpPr>
        <p:sp>
          <p:nvSpPr>
            <p:cNvPr id="4" name="Rectangle 3"/>
            <p:cNvSpPr/>
            <p:nvPr/>
          </p:nvSpPr>
          <p:spPr>
            <a:xfrm>
              <a:off x="963332" y="5459618"/>
              <a:ext cx="1151276" cy="523220"/>
            </a:xfrm>
            <a:prstGeom prst="rect">
              <a:avLst/>
            </a:prstGeom>
          </p:spPr>
          <p:txBody>
            <a:bodyPr wrap="none">
              <a:spAutoFit/>
            </a:bodyPr>
            <a:lstStyle/>
            <a:p>
              <a:pPr algn="ctr"/>
              <a:r>
                <a:rPr lang="en-US" smtClean="0">
                  <a:solidFill>
                    <a:schemeClr val="tx1"/>
                  </a:solidFill>
                </a:rPr>
                <a:t>End User</a:t>
              </a:r>
              <a:br>
                <a:rPr lang="en-US" smtClean="0">
                  <a:solidFill>
                    <a:schemeClr val="tx1"/>
                  </a:solidFill>
                </a:rPr>
              </a:br>
              <a:r>
                <a:rPr lang="en-US" smtClean="0">
                  <a:solidFill>
                    <a:schemeClr val="tx1"/>
                  </a:solidFill>
                </a:rPr>
                <a:t>Applications</a:t>
              </a:r>
              <a:endParaRPr lang="en-US">
                <a:solidFill>
                  <a:schemeClr val="tx1"/>
                </a:solidFill>
              </a:endParaRPr>
            </a:p>
          </p:txBody>
        </p:sp>
        <p:grpSp>
          <p:nvGrpSpPr>
            <p:cNvPr id="6" name="Group 5"/>
            <p:cNvGrpSpPr/>
            <p:nvPr/>
          </p:nvGrpSpPr>
          <p:grpSpPr>
            <a:xfrm>
              <a:off x="1031622" y="4725022"/>
              <a:ext cx="1004713" cy="797268"/>
              <a:chOff x="1590675" y="4600838"/>
              <a:chExt cx="1004713" cy="797268"/>
            </a:xfrm>
          </p:grpSpPr>
          <p:pic>
            <p:nvPicPr>
              <p:cNvPr id="96" name="Picture 2" descr="http://pcvoodoo.net/wp-content/uploads/2011/02/Laptop_1.png"/>
              <p:cNvPicPr>
                <a:picLocks noChangeAspect="1" noChangeArrowheads="1"/>
              </p:cNvPicPr>
              <p:nvPr/>
            </p:nvPicPr>
            <p:blipFill>
              <a:blip r:embed="rId10" cstate="screen">
                <a:extLst>
                  <a:ext uri="{28A0092B-C50C-407E-A947-70E740481C1C}">
                    <a14:useLocalDpi xmlns:a14="http://schemas.microsoft.com/office/drawing/2010/main" val="0"/>
                  </a:ext>
                </a:extLst>
              </a:blip>
              <a:srcRect/>
              <a:stretch>
                <a:fillRect/>
              </a:stretch>
            </p:blipFill>
            <p:spPr bwMode="auto">
              <a:xfrm>
                <a:off x="1590675" y="4731356"/>
                <a:ext cx="66833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Picture 6" descr="http://posnetwork.net/media/assets/457_1285079304.jpg"/>
              <p:cNvPicPr>
                <a:picLocks noChangeAspect="1" noChangeArrowheads="1"/>
              </p:cNvPicPr>
              <p:nvPr/>
            </p:nvPicPr>
            <p:blipFill>
              <a:blip r:embed="rId11" cstate="screen">
                <a:extLst>
                  <a:ext uri="{28A0092B-C50C-407E-A947-70E740481C1C}">
                    <a14:useLocalDpi xmlns:a14="http://schemas.microsoft.com/office/drawing/2010/main" val="0"/>
                  </a:ext>
                </a:extLst>
              </a:blip>
              <a:srcRect/>
              <a:stretch>
                <a:fillRect/>
              </a:stretch>
            </p:blipFill>
            <p:spPr bwMode="auto">
              <a:xfrm>
                <a:off x="1697260" y="4600838"/>
                <a:ext cx="71755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Picture 69" descr="C:\Users\nturajski\AppData\Local\Microsoft\Windows\Temporary Internet Files\Content.IE5\XVELXBBW\MC900439798[1].png"/>
              <p:cNvPicPr>
                <a:picLocks noChangeAspect="1" noChangeArrowheads="1"/>
              </p:cNvPicPr>
              <p:nvPr/>
            </p:nvPicPr>
            <p:blipFill>
              <a:blip r:embed="rId12" cstate="screen">
                <a:extLst>
                  <a:ext uri="{28A0092B-C50C-407E-A947-70E740481C1C}">
                    <a14:useLocalDpi xmlns:a14="http://schemas.microsoft.com/office/drawing/2010/main" val="0"/>
                  </a:ext>
                </a:extLst>
              </a:blip>
              <a:srcRect/>
              <a:stretch>
                <a:fillRect/>
              </a:stretch>
            </p:blipFill>
            <p:spPr bwMode="auto">
              <a:xfrm>
                <a:off x="2056035" y="4802920"/>
                <a:ext cx="539353" cy="539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30" name="Group 29"/>
          <p:cNvGrpSpPr/>
          <p:nvPr/>
        </p:nvGrpSpPr>
        <p:grpSpPr>
          <a:xfrm>
            <a:off x="2358071" y="4517273"/>
            <a:ext cx="791117" cy="950686"/>
            <a:chOff x="2229833" y="4924431"/>
            <a:chExt cx="791117" cy="950686"/>
          </a:xfrm>
        </p:grpSpPr>
        <p:sp>
          <p:nvSpPr>
            <p:cNvPr id="5" name="Rectangle 4"/>
            <p:cNvSpPr/>
            <p:nvPr/>
          </p:nvSpPr>
          <p:spPr>
            <a:xfrm>
              <a:off x="2299019" y="5567340"/>
              <a:ext cx="652744" cy="307777"/>
            </a:xfrm>
            <a:prstGeom prst="rect">
              <a:avLst/>
            </a:prstGeom>
          </p:spPr>
          <p:txBody>
            <a:bodyPr wrap="none">
              <a:spAutoFit/>
            </a:bodyPr>
            <a:lstStyle/>
            <a:p>
              <a:pPr algn="ctr"/>
              <a:r>
                <a:rPr lang="en-US" smtClean="0">
                  <a:solidFill>
                    <a:schemeClr val="tx1"/>
                  </a:solidFill>
                </a:rPr>
                <a:t>Cloud</a:t>
              </a:r>
              <a:endParaRPr lang="en-US">
                <a:solidFill>
                  <a:schemeClr val="tx1"/>
                </a:solidFill>
              </a:endParaRPr>
            </a:p>
          </p:txBody>
        </p:sp>
        <p:pic>
          <p:nvPicPr>
            <p:cNvPr id="100" name="Picture 8" descr="http://www.itthoughtoftheday.com/wp-content/uploads/2009/04/cloud_graphic.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29833" y="4924431"/>
              <a:ext cx="791117" cy="39845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grpSp>
        <p:nvGrpSpPr>
          <p:cNvPr id="26" name="Group 25"/>
          <p:cNvGrpSpPr/>
          <p:nvPr/>
        </p:nvGrpSpPr>
        <p:grpSpPr>
          <a:xfrm>
            <a:off x="6785190" y="4393795"/>
            <a:ext cx="1063410" cy="1074362"/>
            <a:chOff x="6681564" y="4800953"/>
            <a:chExt cx="1063410" cy="1074362"/>
          </a:xfrm>
        </p:grpSpPr>
        <p:sp>
          <p:nvSpPr>
            <p:cNvPr id="10253" name="Rectangle 31"/>
            <p:cNvSpPr>
              <a:spLocks noChangeArrowheads="1"/>
            </p:cNvSpPr>
            <p:nvPr/>
          </p:nvSpPr>
          <p:spPr bwMode="auto">
            <a:xfrm>
              <a:off x="6681564" y="5567340"/>
              <a:ext cx="106341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a:r>
                <a:rPr lang="en-US" sz="1400">
                  <a:solidFill>
                    <a:schemeClr val="tx1"/>
                  </a:solidFill>
                </a:rPr>
                <a:t>Appliances</a:t>
              </a:r>
            </a:p>
          </p:txBody>
        </p:sp>
        <p:grpSp>
          <p:nvGrpSpPr>
            <p:cNvPr id="8" name="Group 7"/>
            <p:cNvGrpSpPr/>
            <p:nvPr/>
          </p:nvGrpSpPr>
          <p:grpSpPr>
            <a:xfrm>
              <a:off x="6801313" y="4800953"/>
              <a:ext cx="823913" cy="645406"/>
              <a:chOff x="6761891" y="4781819"/>
              <a:chExt cx="823913" cy="645406"/>
            </a:xfrm>
          </p:grpSpPr>
          <p:grpSp>
            <p:nvGrpSpPr>
              <p:cNvPr id="89" name="Group 17"/>
              <p:cNvGrpSpPr>
                <a:grpSpLocks/>
              </p:cNvGrpSpPr>
              <p:nvPr/>
            </p:nvGrpSpPr>
            <p:grpSpPr bwMode="auto">
              <a:xfrm>
                <a:off x="6761891" y="4890654"/>
                <a:ext cx="823913" cy="536571"/>
                <a:chOff x="4876800" y="5663385"/>
                <a:chExt cx="823912" cy="537998"/>
              </a:xfrm>
            </p:grpSpPr>
            <p:pic>
              <p:nvPicPr>
                <p:cNvPr id="90" name="Picture 52" descr="netHSM.png"/>
                <p:cNvPicPr>
                  <a:picLocks noChangeAspect="1"/>
                </p:cNvPicPr>
                <p:nvPr/>
              </p:nvPicPr>
              <p:blipFill>
                <a:blip r:embed="rId14" cstate="screen">
                  <a:extLst>
                    <a:ext uri="{28A0092B-C50C-407E-A947-70E740481C1C}">
                      <a14:useLocalDpi xmlns:a14="http://schemas.microsoft.com/office/drawing/2010/main" val="0"/>
                    </a:ext>
                  </a:extLst>
                </a:blip>
                <a:srcRect/>
                <a:stretch>
                  <a:fillRect/>
                </a:stretch>
              </p:blipFill>
              <p:spPr bwMode="auto">
                <a:xfrm>
                  <a:off x="4876800" y="5664808"/>
                  <a:ext cx="823912"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 name="Freeform 16"/>
                <p:cNvSpPr>
                  <a:spLocks noChangeArrowheads="1"/>
                </p:cNvSpPr>
                <p:nvPr/>
              </p:nvSpPr>
              <p:spPr bwMode="auto">
                <a:xfrm>
                  <a:off x="4876800" y="5663385"/>
                  <a:ext cx="819150" cy="474345"/>
                </a:xfrm>
                <a:custGeom>
                  <a:avLst/>
                  <a:gdLst>
                    <a:gd name="T0" fmla="*/ 434340 w 819150"/>
                    <a:gd name="T1" fmla="*/ 0 h 474345"/>
                    <a:gd name="T2" fmla="*/ 0 w 819150"/>
                    <a:gd name="T3" fmla="*/ 259080 h 474345"/>
                    <a:gd name="T4" fmla="*/ 382905 w 819150"/>
                    <a:gd name="T5" fmla="*/ 474345 h 474345"/>
                    <a:gd name="T6" fmla="*/ 819150 w 819150"/>
                    <a:gd name="T7" fmla="*/ 224790 h 474345"/>
                    <a:gd name="T8" fmla="*/ 434340 w 819150"/>
                    <a:gd name="T9" fmla="*/ 0 h 474345"/>
                    <a:gd name="T10" fmla="*/ 0 60000 65536"/>
                    <a:gd name="T11" fmla="*/ 0 60000 65536"/>
                    <a:gd name="T12" fmla="*/ 0 60000 65536"/>
                    <a:gd name="T13" fmla="*/ 0 60000 65536"/>
                    <a:gd name="T14" fmla="*/ 0 60000 65536"/>
                    <a:gd name="T15" fmla="*/ 0 w 819150"/>
                    <a:gd name="T16" fmla="*/ 0 h 474345"/>
                    <a:gd name="T17" fmla="*/ 819150 w 819150"/>
                    <a:gd name="T18" fmla="*/ 474345 h 474345"/>
                  </a:gdLst>
                  <a:ahLst/>
                  <a:cxnLst>
                    <a:cxn ang="T10">
                      <a:pos x="T0" y="T1"/>
                    </a:cxn>
                    <a:cxn ang="T11">
                      <a:pos x="T2" y="T3"/>
                    </a:cxn>
                    <a:cxn ang="T12">
                      <a:pos x="T4" y="T5"/>
                    </a:cxn>
                    <a:cxn ang="T13">
                      <a:pos x="T6" y="T7"/>
                    </a:cxn>
                    <a:cxn ang="T14">
                      <a:pos x="T8" y="T9"/>
                    </a:cxn>
                  </a:cxnLst>
                  <a:rect l="T15" t="T16" r="T17" b="T18"/>
                  <a:pathLst>
                    <a:path w="819150" h="474345">
                      <a:moveTo>
                        <a:pt x="434340" y="0"/>
                      </a:moveTo>
                      <a:lnTo>
                        <a:pt x="0" y="259080"/>
                      </a:lnTo>
                      <a:lnTo>
                        <a:pt x="382905" y="474345"/>
                      </a:lnTo>
                      <a:lnTo>
                        <a:pt x="819150" y="224790"/>
                      </a:lnTo>
                      <a:lnTo>
                        <a:pt x="434340" y="0"/>
                      </a:lnTo>
                      <a:close/>
                    </a:path>
                  </a:pathLst>
                </a:custGeom>
                <a:solidFill>
                  <a:srgbClr val="C0C0C0"/>
                </a:solidFill>
                <a:ln w="3175" algn="ctr">
                  <a:solidFill>
                    <a:srgbClr val="969696"/>
                  </a:solidFill>
                  <a:round/>
                  <a:headEnd/>
                  <a:tailEnd/>
                </a:ln>
              </p:spPr>
              <p:txBody>
                <a:bodyPr/>
                <a:lstStyle/>
                <a:p>
                  <a:endParaRPr lang="en-US"/>
                </a:p>
              </p:txBody>
            </p:sp>
          </p:grpSp>
          <p:grpSp>
            <p:nvGrpSpPr>
              <p:cNvPr id="103" name="Group 17"/>
              <p:cNvGrpSpPr>
                <a:grpSpLocks/>
              </p:cNvGrpSpPr>
              <p:nvPr/>
            </p:nvGrpSpPr>
            <p:grpSpPr bwMode="auto">
              <a:xfrm>
                <a:off x="6761891" y="4781819"/>
                <a:ext cx="823913" cy="536571"/>
                <a:chOff x="4876800" y="5663385"/>
                <a:chExt cx="823912" cy="537998"/>
              </a:xfrm>
            </p:grpSpPr>
            <p:pic>
              <p:nvPicPr>
                <p:cNvPr id="104" name="Picture 52" descr="netHSM.png"/>
                <p:cNvPicPr>
                  <a:picLocks noChangeAspect="1"/>
                </p:cNvPicPr>
                <p:nvPr/>
              </p:nvPicPr>
              <p:blipFill>
                <a:blip r:embed="rId14" cstate="screen">
                  <a:extLst>
                    <a:ext uri="{28A0092B-C50C-407E-A947-70E740481C1C}">
                      <a14:useLocalDpi xmlns:a14="http://schemas.microsoft.com/office/drawing/2010/main" val="0"/>
                    </a:ext>
                  </a:extLst>
                </a:blip>
                <a:srcRect/>
                <a:stretch>
                  <a:fillRect/>
                </a:stretch>
              </p:blipFill>
              <p:spPr bwMode="auto">
                <a:xfrm>
                  <a:off x="4876800" y="5664808"/>
                  <a:ext cx="823912"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 name="Freeform 16"/>
                <p:cNvSpPr>
                  <a:spLocks noChangeArrowheads="1"/>
                </p:cNvSpPr>
                <p:nvPr/>
              </p:nvSpPr>
              <p:spPr bwMode="auto">
                <a:xfrm>
                  <a:off x="4876800" y="5663385"/>
                  <a:ext cx="819150" cy="474345"/>
                </a:xfrm>
                <a:custGeom>
                  <a:avLst/>
                  <a:gdLst>
                    <a:gd name="T0" fmla="*/ 434340 w 819150"/>
                    <a:gd name="T1" fmla="*/ 0 h 474345"/>
                    <a:gd name="T2" fmla="*/ 0 w 819150"/>
                    <a:gd name="T3" fmla="*/ 259080 h 474345"/>
                    <a:gd name="T4" fmla="*/ 382905 w 819150"/>
                    <a:gd name="T5" fmla="*/ 474345 h 474345"/>
                    <a:gd name="T6" fmla="*/ 819150 w 819150"/>
                    <a:gd name="T7" fmla="*/ 224790 h 474345"/>
                    <a:gd name="T8" fmla="*/ 434340 w 819150"/>
                    <a:gd name="T9" fmla="*/ 0 h 474345"/>
                    <a:gd name="T10" fmla="*/ 0 60000 65536"/>
                    <a:gd name="T11" fmla="*/ 0 60000 65536"/>
                    <a:gd name="T12" fmla="*/ 0 60000 65536"/>
                    <a:gd name="T13" fmla="*/ 0 60000 65536"/>
                    <a:gd name="T14" fmla="*/ 0 60000 65536"/>
                    <a:gd name="T15" fmla="*/ 0 w 819150"/>
                    <a:gd name="T16" fmla="*/ 0 h 474345"/>
                    <a:gd name="T17" fmla="*/ 819150 w 819150"/>
                    <a:gd name="T18" fmla="*/ 474345 h 474345"/>
                  </a:gdLst>
                  <a:ahLst/>
                  <a:cxnLst>
                    <a:cxn ang="T10">
                      <a:pos x="T0" y="T1"/>
                    </a:cxn>
                    <a:cxn ang="T11">
                      <a:pos x="T2" y="T3"/>
                    </a:cxn>
                    <a:cxn ang="T12">
                      <a:pos x="T4" y="T5"/>
                    </a:cxn>
                    <a:cxn ang="T13">
                      <a:pos x="T6" y="T7"/>
                    </a:cxn>
                    <a:cxn ang="T14">
                      <a:pos x="T8" y="T9"/>
                    </a:cxn>
                  </a:cxnLst>
                  <a:rect l="T15" t="T16" r="T17" b="T18"/>
                  <a:pathLst>
                    <a:path w="819150" h="474345">
                      <a:moveTo>
                        <a:pt x="434340" y="0"/>
                      </a:moveTo>
                      <a:lnTo>
                        <a:pt x="0" y="259080"/>
                      </a:lnTo>
                      <a:lnTo>
                        <a:pt x="382905" y="474345"/>
                      </a:lnTo>
                      <a:lnTo>
                        <a:pt x="819150" y="224790"/>
                      </a:lnTo>
                      <a:lnTo>
                        <a:pt x="434340" y="0"/>
                      </a:lnTo>
                      <a:close/>
                    </a:path>
                  </a:pathLst>
                </a:custGeom>
                <a:solidFill>
                  <a:srgbClr val="C0C0C0"/>
                </a:solidFill>
                <a:ln w="3175" algn="ctr">
                  <a:solidFill>
                    <a:srgbClr val="969696"/>
                  </a:solidFill>
                  <a:round/>
                  <a:headEnd/>
                  <a:tailEnd/>
                </a:ln>
              </p:spPr>
              <p:txBody>
                <a:bodyPr/>
                <a:lstStyle/>
                <a:p>
                  <a:endParaRPr lang="en-US"/>
                </a:p>
              </p:txBody>
            </p:sp>
          </p:grpSp>
        </p:grpSp>
      </p:grpSp>
      <p:grpSp>
        <p:nvGrpSpPr>
          <p:cNvPr id="29" name="Group 28"/>
          <p:cNvGrpSpPr/>
          <p:nvPr/>
        </p:nvGrpSpPr>
        <p:grpSpPr>
          <a:xfrm>
            <a:off x="3228273" y="4384373"/>
            <a:ext cx="1151277" cy="1083586"/>
            <a:chOff x="2997863" y="4791531"/>
            <a:chExt cx="1151277" cy="1083586"/>
          </a:xfrm>
        </p:grpSpPr>
        <p:pic>
          <p:nvPicPr>
            <p:cNvPr id="101" name="Picture 7" descr="storage_encrypt_points"/>
            <p:cNvPicPr>
              <a:picLocks noChangeAspect="1" noChangeArrowheads="1"/>
            </p:cNvPicPr>
            <p:nvPr/>
          </p:nvPicPr>
          <p:blipFill>
            <a:blip r:embed="rId15" cstate="screen">
              <a:extLst>
                <a:ext uri="{28A0092B-C50C-407E-A947-70E740481C1C}">
                  <a14:useLocalDpi xmlns:a14="http://schemas.microsoft.com/office/drawing/2010/main" val="0"/>
                </a:ext>
              </a:extLst>
            </a:blip>
            <a:srcRect/>
            <a:stretch>
              <a:fillRect/>
            </a:stretch>
          </p:blipFill>
          <p:spPr bwMode="auto">
            <a:xfrm>
              <a:off x="3214448" y="4791531"/>
              <a:ext cx="718109" cy="664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 name="Rectangle 118"/>
            <p:cNvSpPr/>
            <p:nvPr/>
          </p:nvSpPr>
          <p:spPr>
            <a:xfrm>
              <a:off x="2997863" y="5567340"/>
              <a:ext cx="1151277" cy="307777"/>
            </a:xfrm>
            <a:prstGeom prst="rect">
              <a:avLst/>
            </a:prstGeom>
          </p:spPr>
          <p:txBody>
            <a:bodyPr wrap="none">
              <a:spAutoFit/>
            </a:bodyPr>
            <a:lstStyle/>
            <a:p>
              <a:pPr algn="ctr" eaLnBrk="1" hangingPunct="1"/>
              <a:r>
                <a:rPr lang="en-US" smtClean="0">
                  <a:solidFill>
                    <a:schemeClr val="tx1"/>
                  </a:solidFill>
                </a:rPr>
                <a:t>Applications</a:t>
              </a:r>
              <a:endParaRPr lang="en-US">
                <a:solidFill>
                  <a:schemeClr val="tx1"/>
                </a:solidFill>
              </a:endParaRPr>
            </a:p>
          </p:txBody>
        </p:sp>
      </p:grpSp>
      <p:sp>
        <p:nvSpPr>
          <p:cNvPr id="117" name="Line 23"/>
          <p:cNvSpPr>
            <a:spLocks noChangeShapeType="1"/>
          </p:cNvSpPr>
          <p:nvPr/>
        </p:nvSpPr>
        <p:spPr bwMode="auto">
          <a:xfrm flipV="1">
            <a:off x="1710362" y="1802641"/>
            <a:ext cx="0" cy="2388359"/>
          </a:xfrm>
          <a:prstGeom prst="line">
            <a:avLst/>
          </a:prstGeom>
          <a:noFill/>
          <a:ln w="31750">
            <a:solidFill>
              <a:srgbClr val="FF0000"/>
            </a:solidFill>
            <a:prstDash val="solid"/>
            <a:round/>
            <a:headEnd type="triangle" w="med" len="med"/>
            <a:tailEnd type="triangle" w="med" len="med"/>
          </a:ln>
          <a:effectLst/>
        </p:spPr>
        <p:txBody>
          <a:bodyPr wrap="none" anchor="ctr"/>
          <a:lstStyle/>
          <a:p>
            <a:pPr>
              <a:defRPr/>
            </a:pPr>
            <a:endParaRPr lang="en-US">
              <a:ea typeface="Geneva"/>
              <a:cs typeface="Geneva"/>
            </a:endParaRPr>
          </a:p>
        </p:txBody>
      </p:sp>
      <p:sp>
        <p:nvSpPr>
          <p:cNvPr id="118" name="Line 23"/>
          <p:cNvSpPr>
            <a:spLocks noChangeShapeType="1"/>
          </p:cNvSpPr>
          <p:nvPr/>
        </p:nvSpPr>
        <p:spPr bwMode="auto">
          <a:xfrm flipV="1">
            <a:off x="2757042" y="1802641"/>
            <a:ext cx="0" cy="2515216"/>
          </a:xfrm>
          <a:prstGeom prst="line">
            <a:avLst/>
          </a:prstGeom>
          <a:noFill/>
          <a:ln w="31750">
            <a:solidFill>
              <a:srgbClr val="FF0000"/>
            </a:solidFill>
            <a:prstDash val="solid"/>
            <a:round/>
            <a:headEnd type="triangle" w="med" len="med"/>
            <a:tailEnd type="triangle" w="med" len="med"/>
          </a:ln>
          <a:effectLst/>
        </p:spPr>
        <p:txBody>
          <a:bodyPr wrap="none" anchor="ctr"/>
          <a:lstStyle/>
          <a:p>
            <a:pPr>
              <a:defRPr/>
            </a:pPr>
            <a:endParaRPr lang="en-US">
              <a:ea typeface="Geneva"/>
              <a:cs typeface="Geneva"/>
            </a:endParaRPr>
          </a:p>
        </p:txBody>
      </p:sp>
      <p:sp>
        <p:nvSpPr>
          <p:cNvPr id="120" name="Line 23"/>
          <p:cNvSpPr>
            <a:spLocks noChangeShapeType="1"/>
          </p:cNvSpPr>
          <p:nvPr/>
        </p:nvSpPr>
        <p:spPr bwMode="auto">
          <a:xfrm flipV="1">
            <a:off x="3832174" y="1802641"/>
            <a:ext cx="0" cy="2534442"/>
          </a:xfrm>
          <a:prstGeom prst="line">
            <a:avLst/>
          </a:prstGeom>
          <a:noFill/>
          <a:ln w="31750">
            <a:solidFill>
              <a:srgbClr val="FF0000"/>
            </a:solidFill>
            <a:prstDash val="solid"/>
            <a:round/>
            <a:headEnd type="triangle" w="med" len="med"/>
            <a:tailEnd type="triangle" w="med" len="med"/>
          </a:ln>
          <a:effectLst/>
        </p:spPr>
        <p:txBody>
          <a:bodyPr wrap="none" anchor="ctr"/>
          <a:lstStyle/>
          <a:p>
            <a:pPr>
              <a:defRPr/>
            </a:pPr>
            <a:endParaRPr lang="en-US">
              <a:ea typeface="Geneva"/>
              <a:cs typeface="Geneva"/>
            </a:endParaRPr>
          </a:p>
        </p:txBody>
      </p:sp>
      <p:sp>
        <p:nvSpPr>
          <p:cNvPr id="121" name="Line 23"/>
          <p:cNvSpPr>
            <a:spLocks noChangeShapeType="1"/>
          </p:cNvSpPr>
          <p:nvPr/>
        </p:nvSpPr>
        <p:spPr bwMode="auto">
          <a:xfrm flipV="1">
            <a:off x="5022252" y="1802641"/>
            <a:ext cx="1" cy="2523329"/>
          </a:xfrm>
          <a:prstGeom prst="line">
            <a:avLst/>
          </a:prstGeom>
          <a:noFill/>
          <a:ln w="31750">
            <a:solidFill>
              <a:srgbClr val="FF0000"/>
            </a:solidFill>
            <a:prstDash val="solid"/>
            <a:round/>
            <a:headEnd type="triangle" w="med" len="med"/>
            <a:tailEnd type="triangle" w="med" len="med"/>
          </a:ln>
          <a:effectLst/>
        </p:spPr>
        <p:txBody>
          <a:bodyPr wrap="none" anchor="ctr"/>
          <a:lstStyle/>
          <a:p>
            <a:pPr>
              <a:defRPr/>
            </a:pPr>
            <a:endParaRPr lang="en-US">
              <a:ea typeface="Geneva"/>
              <a:cs typeface="Geneva"/>
            </a:endParaRPr>
          </a:p>
        </p:txBody>
      </p:sp>
      <p:sp>
        <p:nvSpPr>
          <p:cNvPr id="122" name="Line 23"/>
          <p:cNvSpPr>
            <a:spLocks noChangeShapeType="1"/>
          </p:cNvSpPr>
          <p:nvPr/>
        </p:nvSpPr>
        <p:spPr bwMode="auto">
          <a:xfrm flipH="1" flipV="1">
            <a:off x="6171082" y="1802640"/>
            <a:ext cx="0" cy="2523331"/>
          </a:xfrm>
          <a:prstGeom prst="line">
            <a:avLst/>
          </a:prstGeom>
          <a:noFill/>
          <a:ln w="31750">
            <a:solidFill>
              <a:srgbClr val="FF0000"/>
            </a:solidFill>
            <a:prstDash val="solid"/>
            <a:round/>
            <a:headEnd type="triangle" w="med" len="med"/>
            <a:tailEnd type="triangle" w="med" len="med"/>
          </a:ln>
          <a:effectLst/>
        </p:spPr>
        <p:txBody>
          <a:bodyPr wrap="none" anchor="ctr"/>
          <a:lstStyle/>
          <a:p>
            <a:pPr>
              <a:defRPr/>
            </a:pPr>
            <a:endParaRPr lang="en-US">
              <a:ea typeface="Geneva"/>
              <a:cs typeface="Geneva"/>
            </a:endParaRPr>
          </a:p>
        </p:txBody>
      </p:sp>
      <p:sp>
        <p:nvSpPr>
          <p:cNvPr id="123" name="Line 23"/>
          <p:cNvSpPr>
            <a:spLocks noChangeShapeType="1"/>
          </p:cNvSpPr>
          <p:nvPr/>
        </p:nvSpPr>
        <p:spPr bwMode="auto">
          <a:xfrm flipH="1" flipV="1">
            <a:off x="7290588" y="1802640"/>
            <a:ext cx="0" cy="2515217"/>
          </a:xfrm>
          <a:prstGeom prst="line">
            <a:avLst/>
          </a:prstGeom>
          <a:noFill/>
          <a:ln w="31750">
            <a:solidFill>
              <a:srgbClr val="FF0000"/>
            </a:solidFill>
            <a:prstDash val="solid"/>
            <a:round/>
            <a:headEnd type="triangle" w="med" len="med"/>
            <a:tailEnd type="triangle" w="med" len="med"/>
          </a:ln>
          <a:effectLst/>
        </p:spPr>
        <p:txBody>
          <a:bodyPr wrap="none" anchor="ctr"/>
          <a:lstStyle/>
          <a:p>
            <a:pPr>
              <a:defRPr/>
            </a:pPr>
            <a:endParaRPr lang="en-US">
              <a:ea typeface="Geneva"/>
              <a:cs typeface="Geneva"/>
            </a:endParaRPr>
          </a:p>
        </p:txBody>
      </p:sp>
      <p:sp>
        <p:nvSpPr>
          <p:cNvPr id="12" name="Rectangle 11"/>
          <p:cNvSpPr/>
          <p:nvPr/>
        </p:nvSpPr>
        <p:spPr bwMode="auto">
          <a:xfrm>
            <a:off x="322974" y="2717042"/>
            <a:ext cx="497365" cy="416232"/>
          </a:xfrm>
          <a:prstGeom prst="rect">
            <a:avLst/>
          </a:prstGeom>
          <a:solidFill>
            <a:schemeClr val="bg1"/>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FF0000"/>
                </a:solidFill>
                <a:effectLst/>
                <a:latin typeface="Arial" charset="0"/>
                <a:cs typeface="Arial" charset="0"/>
              </a:rPr>
              <a:t>P1</a:t>
            </a:r>
          </a:p>
        </p:txBody>
      </p:sp>
      <p:sp>
        <p:nvSpPr>
          <p:cNvPr id="126" name="Footer Placeholder 3"/>
          <p:cNvSpPr>
            <a:spLocks noGrp="1"/>
          </p:cNvSpPr>
          <p:nvPr>
            <p:ph type="ftr" sz="quarter" idx="10"/>
          </p:nvPr>
        </p:nvSpPr>
        <p:spPr>
          <a:xfrm>
            <a:off x="114300" y="6507163"/>
            <a:ext cx="6818313" cy="122237"/>
          </a:xfrm>
        </p:spPr>
        <p:txBody>
          <a:bodyPr/>
          <a:lstStyle/>
          <a:p>
            <a:r>
              <a:rPr lang="en-GB" sz="1200" dirty="0" smtClean="0">
                <a:solidFill>
                  <a:srgbClr val="003366"/>
                </a:solidFill>
              </a:rPr>
              <a:t>Thales e-Security </a:t>
            </a:r>
            <a:endParaRPr lang="en-GB" sz="600" dirty="0" smtClean="0">
              <a:solidFill>
                <a:srgbClr val="398AC7"/>
              </a:solidFill>
            </a:endParaRPr>
          </a:p>
        </p:txBody>
      </p:sp>
      <p:sp>
        <p:nvSpPr>
          <p:cNvPr id="13" name="Oval 12"/>
          <p:cNvSpPr/>
          <p:nvPr/>
        </p:nvSpPr>
        <p:spPr bwMode="auto">
          <a:xfrm>
            <a:off x="4423990" y="1143000"/>
            <a:ext cx="1117028" cy="534913"/>
          </a:xfrm>
          <a:prstGeom prst="ellipse">
            <a:avLst/>
          </a:prstGeom>
          <a:solidFill>
            <a:schemeClr val="bg1"/>
          </a:soli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100" b="1" i="0" u="none" strike="noStrike" cap="none" normalizeH="0" baseline="0" dirty="0" smtClean="0">
                <a:ln>
                  <a:noFill/>
                </a:ln>
                <a:solidFill>
                  <a:srgbClr val="CC0066"/>
                </a:solidFill>
                <a:effectLst/>
              </a:rPr>
              <a:t>Key</a:t>
            </a:r>
          </a:p>
          <a:p>
            <a:pPr marL="0" marR="0" indent="0" algn="ctr" defTabSz="914400" rtl="0" eaLnBrk="0" fontAlgn="base" latinLnBrk="0" hangingPunct="0">
              <a:lnSpc>
                <a:spcPct val="100000"/>
              </a:lnSpc>
              <a:spcBef>
                <a:spcPct val="0"/>
              </a:spcBef>
              <a:spcAft>
                <a:spcPct val="0"/>
              </a:spcAft>
              <a:buClrTx/>
              <a:buSzTx/>
              <a:buFontTx/>
              <a:buNone/>
              <a:tabLst/>
            </a:pPr>
            <a:r>
              <a:rPr lang="en-GB" sz="1100" b="1" dirty="0" smtClean="0">
                <a:solidFill>
                  <a:srgbClr val="CC0066"/>
                </a:solidFill>
              </a:rPr>
              <a:t>Manager</a:t>
            </a:r>
            <a:endParaRPr kumimoji="0" lang="en-GB" sz="1100" b="1" i="0" u="none" strike="noStrike" cap="none" normalizeH="0" baseline="0" dirty="0" smtClean="0">
              <a:ln>
                <a:noFill/>
              </a:ln>
              <a:solidFill>
                <a:srgbClr val="CC0066"/>
              </a:solidFill>
              <a:effectLst/>
            </a:endParaRPr>
          </a:p>
        </p:txBody>
      </p:sp>
      <p:sp>
        <p:nvSpPr>
          <p:cNvPr id="127" name="Oval 126"/>
          <p:cNvSpPr/>
          <p:nvPr/>
        </p:nvSpPr>
        <p:spPr bwMode="auto">
          <a:xfrm>
            <a:off x="2209800" y="1143000"/>
            <a:ext cx="1117028" cy="534913"/>
          </a:xfrm>
          <a:prstGeom prst="ellipse">
            <a:avLst/>
          </a:prstGeom>
          <a:solidFill>
            <a:schemeClr val="bg1"/>
          </a:soli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100" b="1" i="0" u="none" strike="noStrike" cap="none" normalizeH="0" baseline="0" dirty="0" smtClean="0">
                <a:ln>
                  <a:noFill/>
                </a:ln>
                <a:solidFill>
                  <a:srgbClr val="CC0066"/>
                </a:solidFill>
                <a:effectLst/>
              </a:rPr>
              <a:t>Key</a:t>
            </a:r>
          </a:p>
          <a:p>
            <a:pPr marL="0" marR="0" indent="0" algn="ctr" defTabSz="914400" rtl="0" eaLnBrk="0" fontAlgn="base" latinLnBrk="0" hangingPunct="0">
              <a:lnSpc>
                <a:spcPct val="100000"/>
              </a:lnSpc>
              <a:spcBef>
                <a:spcPct val="0"/>
              </a:spcBef>
              <a:spcAft>
                <a:spcPct val="0"/>
              </a:spcAft>
              <a:buClrTx/>
              <a:buSzTx/>
              <a:buFontTx/>
              <a:buNone/>
              <a:tabLst/>
            </a:pPr>
            <a:r>
              <a:rPr lang="en-GB" sz="1100" b="1" dirty="0" smtClean="0">
                <a:solidFill>
                  <a:srgbClr val="CC0066"/>
                </a:solidFill>
              </a:rPr>
              <a:t>Manager</a:t>
            </a:r>
            <a:endParaRPr kumimoji="0" lang="en-GB" sz="1100" b="1" i="0" u="none" strike="noStrike" cap="none" normalizeH="0" baseline="0" dirty="0" smtClean="0">
              <a:ln>
                <a:noFill/>
              </a:ln>
              <a:solidFill>
                <a:srgbClr val="CC0066"/>
              </a:solidFill>
              <a:effectLst/>
            </a:endParaRPr>
          </a:p>
        </p:txBody>
      </p:sp>
      <p:sp>
        <p:nvSpPr>
          <p:cNvPr id="128" name="Oval 127"/>
          <p:cNvSpPr/>
          <p:nvPr/>
        </p:nvSpPr>
        <p:spPr bwMode="auto">
          <a:xfrm>
            <a:off x="3302572" y="1143000"/>
            <a:ext cx="1117028" cy="534913"/>
          </a:xfrm>
          <a:prstGeom prst="ellipse">
            <a:avLst/>
          </a:prstGeom>
          <a:solidFill>
            <a:schemeClr val="bg1"/>
          </a:soli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100" b="1" i="0" u="none" strike="noStrike" cap="none" normalizeH="0" baseline="0" dirty="0" smtClean="0">
                <a:ln>
                  <a:noFill/>
                </a:ln>
                <a:solidFill>
                  <a:srgbClr val="CC0066"/>
                </a:solidFill>
                <a:effectLst/>
              </a:rPr>
              <a:t>Key</a:t>
            </a:r>
          </a:p>
          <a:p>
            <a:pPr marL="0" marR="0" indent="0" algn="ctr" defTabSz="914400" rtl="0" eaLnBrk="0" fontAlgn="base" latinLnBrk="0" hangingPunct="0">
              <a:lnSpc>
                <a:spcPct val="100000"/>
              </a:lnSpc>
              <a:spcBef>
                <a:spcPct val="0"/>
              </a:spcBef>
              <a:spcAft>
                <a:spcPct val="0"/>
              </a:spcAft>
              <a:buClrTx/>
              <a:buSzTx/>
              <a:buFontTx/>
              <a:buNone/>
              <a:tabLst/>
            </a:pPr>
            <a:r>
              <a:rPr lang="en-GB" sz="1100" b="1" dirty="0" smtClean="0">
                <a:solidFill>
                  <a:srgbClr val="CC0066"/>
                </a:solidFill>
              </a:rPr>
              <a:t>Manager</a:t>
            </a:r>
            <a:endParaRPr kumimoji="0" lang="en-GB" sz="1100" b="1" i="0" u="none" strike="noStrike" cap="none" normalizeH="0" baseline="0" dirty="0" smtClean="0">
              <a:ln>
                <a:noFill/>
              </a:ln>
              <a:solidFill>
                <a:srgbClr val="CC0066"/>
              </a:solidFill>
              <a:effectLst/>
            </a:endParaRPr>
          </a:p>
        </p:txBody>
      </p:sp>
      <p:sp>
        <p:nvSpPr>
          <p:cNvPr id="129" name="Oval 128"/>
          <p:cNvSpPr/>
          <p:nvPr/>
        </p:nvSpPr>
        <p:spPr bwMode="auto">
          <a:xfrm>
            <a:off x="5588572" y="1143000"/>
            <a:ext cx="1117028" cy="534913"/>
          </a:xfrm>
          <a:prstGeom prst="ellipse">
            <a:avLst/>
          </a:prstGeom>
          <a:solidFill>
            <a:schemeClr val="bg1"/>
          </a:soli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100" b="1" i="0" u="none" strike="noStrike" cap="none" normalizeH="0" baseline="0" dirty="0" smtClean="0">
                <a:ln>
                  <a:noFill/>
                </a:ln>
                <a:solidFill>
                  <a:srgbClr val="CC0066"/>
                </a:solidFill>
                <a:effectLst/>
              </a:rPr>
              <a:t>Key</a:t>
            </a:r>
          </a:p>
          <a:p>
            <a:pPr marL="0" marR="0" indent="0" algn="ctr" defTabSz="914400" rtl="0" eaLnBrk="0" fontAlgn="base" latinLnBrk="0" hangingPunct="0">
              <a:lnSpc>
                <a:spcPct val="100000"/>
              </a:lnSpc>
              <a:spcBef>
                <a:spcPct val="0"/>
              </a:spcBef>
              <a:spcAft>
                <a:spcPct val="0"/>
              </a:spcAft>
              <a:buClrTx/>
              <a:buSzTx/>
              <a:buFontTx/>
              <a:buNone/>
              <a:tabLst/>
            </a:pPr>
            <a:r>
              <a:rPr lang="en-GB" sz="1100" b="1" dirty="0" smtClean="0">
                <a:solidFill>
                  <a:srgbClr val="CC0066"/>
                </a:solidFill>
              </a:rPr>
              <a:t>Manager</a:t>
            </a:r>
            <a:endParaRPr kumimoji="0" lang="en-GB" sz="1100" b="1" i="0" u="none" strike="noStrike" cap="none" normalizeH="0" baseline="0" dirty="0" smtClean="0">
              <a:ln>
                <a:noFill/>
              </a:ln>
              <a:solidFill>
                <a:srgbClr val="CC0066"/>
              </a:solidFill>
              <a:effectLst/>
            </a:endParaRPr>
          </a:p>
        </p:txBody>
      </p:sp>
      <p:sp>
        <p:nvSpPr>
          <p:cNvPr id="130" name="Oval 129"/>
          <p:cNvSpPr/>
          <p:nvPr/>
        </p:nvSpPr>
        <p:spPr bwMode="auto">
          <a:xfrm>
            <a:off x="1134724" y="1143000"/>
            <a:ext cx="1117028" cy="534913"/>
          </a:xfrm>
          <a:prstGeom prst="ellipse">
            <a:avLst/>
          </a:prstGeom>
          <a:solidFill>
            <a:schemeClr val="bg1"/>
          </a:soli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100" b="1" i="0" u="none" strike="noStrike" cap="none" normalizeH="0" baseline="0" dirty="0" smtClean="0">
                <a:ln>
                  <a:noFill/>
                </a:ln>
                <a:solidFill>
                  <a:srgbClr val="CC0066"/>
                </a:solidFill>
                <a:effectLst/>
              </a:rPr>
              <a:t>Key</a:t>
            </a:r>
          </a:p>
          <a:p>
            <a:pPr marL="0" marR="0" indent="0" algn="ctr" defTabSz="914400" rtl="0" eaLnBrk="0" fontAlgn="base" latinLnBrk="0" hangingPunct="0">
              <a:lnSpc>
                <a:spcPct val="100000"/>
              </a:lnSpc>
              <a:spcBef>
                <a:spcPct val="0"/>
              </a:spcBef>
              <a:spcAft>
                <a:spcPct val="0"/>
              </a:spcAft>
              <a:buClrTx/>
              <a:buSzTx/>
              <a:buFontTx/>
              <a:buNone/>
              <a:tabLst/>
            </a:pPr>
            <a:r>
              <a:rPr lang="en-GB" sz="1100" b="1" dirty="0" smtClean="0">
                <a:solidFill>
                  <a:srgbClr val="CC0066"/>
                </a:solidFill>
              </a:rPr>
              <a:t>Manager</a:t>
            </a:r>
            <a:endParaRPr kumimoji="0" lang="en-GB" sz="1100" b="1" i="0" u="none" strike="noStrike" cap="none" normalizeH="0" baseline="0" dirty="0" smtClean="0">
              <a:ln>
                <a:noFill/>
              </a:ln>
              <a:solidFill>
                <a:srgbClr val="CC0066"/>
              </a:solidFill>
              <a:effectLst/>
            </a:endParaRPr>
          </a:p>
        </p:txBody>
      </p:sp>
      <p:sp>
        <p:nvSpPr>
          <p:cNvPr id="131" name="Oval 130"/>
          <p:cNvSpPr/>
          <p:nvPr/>
        </p:nvSpPr>
        <p:spPr bwMode="auto">
          <a:xfrm>
            <a:off x="6731572" y="1143000"/>
            <a:ext cx="1117028" cy="534913"/>
          </a:xfrm>
          <a:prstGeom prst="ellipse">
            <a:avLst/>
          </a:prstGeom>
          <a:solidFill>
            <a:schemeClr val="bg1"/>
          </a:soli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100" b="1" i="0" u="none" strike="noStrike" cap="none" normalizeH="0" baseline="0" dirty="0" smtClean="0">
                <a:ln>
                  <a:noFill/>
                </a:ln>
                <a:solidFill>
                  <a:srgbClr val="CC0066"/>
                </a:solidFill>
                <a:effectLst/>
              </a:rPr>
              <a:t>Key</a:t>
            </a:r>
          </a:p>
          <a:p>
            <a:pPr marL="0" marR="0" indent="0" algn="ctr" defTabSz="914400" rtl="0" eaLnBrk="0" fontAlgn="base" latinLnBrk="0" hangingPunct="0">
              <a:lnSpc>
                <a:spcPct val="100000"/>
              </a:lnSpc>
              <a:spcBef>
                <a:spcPct val="0"/>
              </a:spcBef>
              <a:spcAft>
                <a:spcPct val="0"/>
              </a:spcAft>
              <a:buClrTx/>
              <a:buSzTx/>
              <a:buFontTx/>
              <a:buNone/>
              <a:tabLst/>
            </a:pPr>
            <a:r>
              <a:rPr lang="en-GB" sz="1100" b="1" dirty="0" smtClean="0">
                <a:solidFill>
                  <a:srgbClr val="CC0066"/>
                </a:solidFill>
              </a:rPr>
              <a:t>Manager</a:t>
            </a:r>
            <a:endParaRPr kumimoji="0" lang="en-GB" sz="1100" b="1" i="0" u="none" strike="noStrike" cap="none" normalizeH="0" baseline="0" dirty="0" smtClean="0">
              <a:ln>
                <a:noFill/>
              </a:ln>
              <a:solidFill>
                <a:srgbClr val="CC0066"/>
              </a:solidFill>
              <a:effectLst/>
            </a:endParaRPr>
          </a:p>
        </p:txBody>
      </p:sp>
      <p:sp>
        <p:nvSpPr>
          <p:cNvPr id="132" name="Oval 131"/>
          <p:cNvSpPr/>
          <p:nvPr/>
        </p:nvSpPr>
        <p:spPr bwMode="auto">
          <a:xfrm>
            <a:off x="25972" y="1143000"/>
            <a:ext cx="1117028" cy="534913"/>
          </a:xfrm>
          <a:prstGeom prst="ellipse">
            <a:avLst/>
          </a:prstGeom>
          <a:solidFill>
            <a:schemeClr val="bg1"/>
          </a:soli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100" b="1" i="0" u="none" strike="noStrike" cap="none" normalizeH="0" baseline="0" dirty="0" smtClean="0">
                <a:ln>
                  <a:noFill/>
                </a:ln>
                <a:solidFill>
                  <a:srgbClr val="CC0066"/>
                </a:solidFill>
                <a:effectLst/>
              </a:rPr>
              <a:t>Key</a:t>
            </a:r>
          </a:p>
          <a:p>
            <a:pPr marL="0" marR="0" indent="0" algn="ctr" defTabSz="914400" rtl="0" eaLnBrk="0" fontAlgn="base" latinLnBrk="0" hangingPunct="0">
              <a:lnSpc>
                <a:spcPct val="100000"/>
              </a:lnSpc>
              <a:spcBef>
                <a:spcPct val="0"/>
              </a:spcBef>
              <a:spcAft>
                <a:spcPct val="0"/>
              </a:spcAft>
              <a:buClrTx/>
              <a:buSzTx/>
              <a:buFontTx/>
              <a:buNone/>
              <a:tabLst/>
            </a:pPr>
            <a:r>
              <a:rPr lang="en-GB" sz="1100" b="1" dirty="0" smtClean="0">
                <a:solidFill>
                  <a:srgbClr val="CC0066"/>
                </a:solidFill>
              </a:rPr>
              <a:t>Manager</a:t>
            </a:r>
            <a:endParaRPr kumimoji="0" lang="en-GB" sz="1100" b="1" i="0" u="none" strike="noStrike" cap="none" normalizeH="0" baseline="0" dirty="0" smtClean="0">
              <a:ln>
                <a:noFill/>
              </a:ln>
              <a:solidFill>
                <a:srgbClr val="CC0066"/>
              </a:solidFill>
              <a:effectLst/>
            </a:endParaRPr>
          </a:p>
        </p:txBody>
      </p:sp>
      <p:sp>
        <p:nvSpPr>
          <p:cNvPr id="133" name="Oval 132"/>
          <p:cNvSpPr/>
          <p:nvPr/>
        </p:nvSpPr>
        <p:spPr bwMode="auto">
          <a:xfrm>
            <a:off x="7870762" y="1143000"/>
            <a:ext cx="1117028" cy="534913"/>
          </a:xfrm>
          <a:prstGeom prst="ellipse">
            <a:avLst/>
          </a:prstGeom>
          <a:solidFill>
            <a:schemeClr val="bg1"/>
          </a:solidFill>
          <a:ln w="952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100" b="1" i="0" u="none" strike="noStrike" cap="none" normalizeH="0" baseline="0" dirty="0" smtClean="0">
                <a:ln>
                  <a:noFill/>
                </a:ln>
                <a:solidFill>
                  <a:srgbClr val="CC0066"/>
                </a:solidFill>
                <a:effectLst/>
              </a:rPr>
              <a:t>Key</a:t>
            </a:r>
          </a:p>
          <a:p>
            <a:pPr marL="0" marR="0" indent="0" algn="ctr" defTabSz="914400" rtl="0" eaLnBrk="0" fontAlgn="base" latinLnBrk="0" hangingPunct="0">
              <a:lnSpc>
                <a:spcPct val="100000"/>
              </a:lnSpc>
              <a:spcBef>
                <a:spcPct val="0"/>
              </a:spcBef>
              <a:spcAft>
                <a:spcPct val="0"/>
              </a:spcAft>
              <a:buClrTx/>
              <a:buSzTx/>
              <a:buFontTx/>
              <a:buNone/>
              <a:tabLst/>
            </a:pPr>
            <a:r>
              <a:rPr lang="en-GB" sz="1100" b="1" dirty="0" smtClean="0">
                <a:solidFill>
                  <a:srgbClr val="CC0066"/>
                </a:solidFill>
              </a:rPr>
              <a:t>Manager</a:t>
            </a:r>
            <a:endParaRPr kumimoji="0" lang="en-GB" sz="1100" b="1" i="0" u="none" strike="noStrike" cap="none" normalizeH="0" baseline="0" dirty="0" smtClean="0">
              <a:ln>
                <a:noFill/>
              </a:ln>
              <a:solidFill>
                <a:srgbClr val="CC0066"/>
              </a:solidFill>
              <a:effectLst/>
            </a:endParaRPr>
          </a:p>
        </p:txBody>
      </p:sp>
      <p:sp>
        <p:nvSpPr>
          <p:cNvPr id="134" name="AutoShape 4"/>
          <p:cNvSpPr>
            <a:spLocks noChangeArrowheads="1"/>
          </p:cNvSpPr>
          <p:nvPr/>
        </p:nvSpPr>
        <p:spPr bwMode="auto">
          <a:xfrm>
            <a:off x="338138" y="5814655"/>
            <a:ext cx="8515350" cy="357545"/>
          </a:xfrm>
          <a:prstGeom prst="roundRect">
            <a:avLst>
              <a:gd name="adj" fmla="val 16667"/>
            </a:avLst>
          </a:prstGeom>
          <a:noFill/>
          <a:ln w="19050">
            <a:solidFill>
              <a:srgbClr val="617F58"/>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pPr algn="ctr">
              <a:spcBef>
                <a:spcPct val="20000"/>
              </a:spcBef>
            </a:pPr>
            <a:r>
              <a:rPr lang="en-GB" sz="1500" dirty="0">
                <a:solidFill>
                  <a:srgbClr val="C00000"/>
                </a:solidFill>
                <a:latin typeface="+mn-lt"/>
              </a:rPr>
              <a:t>Fragmented approach = higher </a:t>
            </a:r>
            <a:r>
              <a:rPr lang="en-GB" sz="1500" dirty="0" smtClean="0">
                <a:solidFill>
                  <a:srgbClr val="C00000"/>
                </a:solidFill>
                <a:latin typeface="+mn-lt"/>
              </a:rPr>
              <a:t>risk, operational overhead and complex auditing</a:t>
            </a:r>
            <a:endParaRPr lang="en-GB" sz="1500" dirty="0">
              <a:solidFill>
                <a:srgbClr val="C00000"/>
              </a:solidFill>
              <a:latin typeface="+mn-lt"/>
            </a:endParaRPr>
          </a:p>
        </p:txBody>
      </p:sp>
      <p:sp>
        <p:nvSpPr>
          <p:cNvPr id="68" name="Rectangle 67"/>
          <p:cNvSpPr/>
          <p:nvPr/>
        </p:nvSpPr>
        <p:spPr bwMode="auto">
          <a:xfrm>
            <a:off x="1444555" y="2717042"/>
            <a:ext cx="497365" cy="416232"/>
          </a:xfrm>
          <a:prstGeom prst="rect">
            <a:avLst/>
          </a:prstGeom>
          <a:solidFill>
            <a:schemeClr val="bg1"/>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FF0000"/>
                </a:solidFill>
                <a:effectLst/>
                <a:latin typeface="Arial" charset="0"/>
                <a:cs typeface="Arial" charset="0"/>
              </a:rPr>
              <a:t>P2</a:t>
            </a:r>
          </a:p>
        </p:txBody>
      </p:sp>
      <p:sp>
        <p:nvSpPr>
          <p:cNvPr id="69" name="Rectangle 68"/>
          <p:cNvSpPr/>
          <p:nvPr/>
        </p:nvSpPr>
        <p:spPr bwMode="auto">
          <a:xfrm>
            <a:off x="2504946" y="2717042"/>
            <a:ext cx="497365" cy="416232"/>
          </a:xfrm>
          <a:prstGeom prst="rect">
            <a:avLst/>
          </a:prstGeom>
          <a:solidFill>
            <a:schemeClr val="bg1"/>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FF0000"/>
                </a:solidFill>
                <a:effectLst/>
                <a:latin typeface="Arial" charset="0"/>
                <a:cs typeface="Arial" charset="0"/>
              </a:rPr>
              <a:t>P3</a:t>
            </a:r>
          </a:p>
        </p:txBody>
      </p:sp>
      <p:sp>
        <p:nvSpPr>
          <p:cNvPr id="70" name="Rectangle 69"/>
          <p:cNvSpPr/>
          <p:nvPr/>
        </p:nvSpPr>
        <p:spPr bwMode="auto">
          <a:xfrm>
            <a:off x="3583491" y="2717042"/>
            <a:ext cx="497365" cy="416232"/>
          </a:xfrm>
          <a:prstGeom prst="rect">
            <a:avLst/>
          </a:prstGeom>
          <a:solidFill>
            <a:schemeClr val="bg1"/>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FF0000"/>
                </a:solidFill>
                <a:effectLst/>
                <a:latin typeface="Arial" charset="0"/>
                <a:cs typeface="Arial" charset="0"/>
              </a:rPr>
              <a:t>P4</a:t>
            </a:r>
          </a:p>
        </p:txBody>
      </p:sp>
      <p:sp>
        <p:nvSpPr>
          <p:cNvPr id="71" name="Rectangle 70"/>
          <p:cNvSpPr/>
          <p:nvPr/>
        </p:nvSpPr>
        <p:spPr bwMode="auto">
          <a:xfrm>
            <a:off x="4753374" y="2717042"/>
            <a:ext cx="497365" cy="416232"/>
          </a:xfrm>
          <a:prstGeom prst="rect">
            <a:avLst/>
          </a:prstGeom>
          <a:solidFill>
            <a:schemeClr val="bg1"/>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FF0000"/>
                </a:solidFill>
                <a:effectLst/>
                <a:latin typeface="Arial" charset="0"/>
                <a:cs typeface="Arial" charset="0"/>
              </a:rPr>
              <a:t>P5</a:t>
            </a:r>
          </a:p>
        </p:txBody>
      </p:sp>
      <p:sp>
        <p:nvSpPr>
          <p:cNvPr id="72" name="Rectangle 71"/>
          <p:cNvSpPr/>
          <p:nvPr/>
        </p:nvSpPr>
        <p:spPr bwMode="auto">
          <a:xfrm>
            <a:off x="5922399" y="2717042"/>
            <a:ext cx="497365" cy="416232"/>
          </a:xfrm>
          <a:prstGeom prst="rect">
            <a:avLst/>
          </a:prstGeom>
          <a:solidFill>
            <a:schemeClr val="bg1"/>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FF0000"/>
                </a:solidFill>
                <a:effectLst/>
                <a:latin typeface="Arial" charset="0"/>
                <a:cs typeface="Arial" charset="0"/>
              </a:rPr>
              <a:t>P6</a:t>
            </a:r>
          </a:p>
        </p:txBody>
      </p:sp>
      <p:sp>
        <p:nvSpPr>
          <p:cNvPr id="73" name="Rectangle 72"/>
          <p:cNvSpPr/>
          <p:nvPr/>
        </p:nvSpPr>
        <p:spPr bwMode="auto">
          <a:xfrm>
            <a:off x="7041403" y="2717042"/>
            <a:ext cx="497365" cy="416232"/>
          </a:xfrm>
          <a:prstGeom prst="rect">
            <a:avLst/>
          </a:prstGeom>
          <a:solidFill>
            <a:schemeClr val="bg1"/>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FF0000"/>
                </a:solidFill>
                <a:effectLst/>
                <a:latin typeface="Arial" charset="0"/>
                <a:cs typeface="Arial" charset="0"/>
              </a:rPr>
              <a:t>P7</a:t>
            </a:r>
          </a:p>
        </p:txBody>
      </p:sp>
      <p:sp>
        <p:nvSpPr>
          <p:cNvPr id="74" name="Rectangle 73"/>
          <p:cNvSpPr/>
          <p:nvPr/>
        </p:nvSpPr>
        <p:spPr bwMode="auto">
          <a:xfrm>
            <a:off x="8180593" y="2717042"/>
            <a:ext cx="497365" cy="416232"/>
          </a:xfrm>
          <a:prstGeom prst="rect">
            <a:avLst/>
          </a:prstGeom>
          <a:solidFill>
            <a:schemeClr val="bg1"/>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000" b="1" i="0" u="none" strike="noStrike" cap="none" normalizeH="0" baseline="0" dirty="0" smtClean="0">
                <a:ln>
                  <a:noFill/>
                </a:ln>
                <a:solidFill>
                  <a:srgbClr val="FF0000"/>
                </a:solidFill>
                <a:effectLst/>
                <a:latin typeface="Arial" charset="0"/>
                <a:cs typeface="Arial" charset="0"/>
              </a:rPr>
              <a:t>P8</a:t>
            </a:r>
          </a:p>
        </p:txBody>
      </p:sp>
    </p:spTree>
    <p:extLst>
      <p:ext uri="{BB962C8B-B14F-4D97-AF65-F5344CB8AC3E}">
        <p14:creationId xmlns:p14="http://schemas.microsoft.com/office/powerpoint/2010/main" val="28615569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do we want from encryption?</a:t>
            </a:r>
            <a:endParaRPr lang="en-GB" dirty="0"/>
          </a:p>
        </p:txBody>
      </p:sp>
      <p:sp>
        <p:nvSpPr>
          <p:cNvPr id="3" name="Content Placeholder 2"/>
          <p:cNvSpPr>
            <a:spLocks noGrp="1"/>
          </p:cNvSpPr>
          <p:nvPr>
            <p:ph idx="1"/>
          </p:nvPr>
        </p:nvSpPr>
        <p:spPr/>
        <p:txBody>
          <a:bodyPr/>
          <a:lstStyle/>
          <a:p>
            <a:r>
              <a:rPr lang="en-GB" dirty="0" smtClean="0"/>
              <a:t>Top three </a:t>
            </a:r>
            <a:r>
              <a:rPr lang="en-GB" dirty="0"/>
              <a:t>m</a:t>
            </a:r>
            <a:r>
              <a:rPr lang="en-GB" dirty="0" smtClean="0"/>
              <a:t>ost </a:t>
            </a:r>
            <a:r>
              <a:rPr lang="en-GB" dirty="0"/>
              <a:t>important features of encryption technology solutions</a:t>
            </a:r>
            <a:endParaRPr lang="en-GB" dirty="0" smtClean="0"/>
          </a:p>
          <a:p>
            <a:pPr lvl="1"/>
            <a:r>
              <a:rPr lang="en-GB" dirty="0"/>
              <a:t>Automated management of encryption </a:t>
            </a:r>
            <a:r>
              <a:rPr lang="en-GB" dirty="0" smtClean="0"/>
              <a:t>keys</a:t>
            </a:r>
          </a:p>
          <a:p>
            <a:pPr lvl="1"/>
            <a:r>
              <a:rPr lang="en-GB" dirty="0"/>
              <a:t>Encryption </a:t>
            </a:r>
            <a:r>
              <a:rPr lang="en-GB" dirty="0" smtClean="0"/>
              <a:t>administered </a:t>
            </a:r>
            <a:r>
              <a:rPr lang="en-GB" dirty="0"/>
              <a:t>through </a:t>
            </a:r>
            <a:r>
              <a:rPr lang="en-GB" dirty="0" smtClean="0"/>
              <a:t>one interface </a:t>
            </a:r>
            <a:r>
              <a:rPr lang="en-GB" dirty="0"/>
              <a:t>for all </a:t>
            </a:r>
            <a:r>
              <a:rPr lang="en-GB" dirty="0" smtClean="0"/>
              <a:t>applications</a:t>
            </a:r>
          </a:p>
          <a:p>
            <a:pPr lvl="1"/>
            <a:r>
              <a:rPr lang="en-GB" dirty="0"/>
              <a:t>E</a:t>
            </a:r>
            <a:r>
              <a:rPr lang="en-GB" dirty="0" smtClean="0"/>
              <a:t>ncryption </a:t>
            </a:r>
            <a:r>
              <a:rPr lang="en-GB" dirty="0"/>
              <a:t>technologies that have </a:t>
            </a:r>
            <a:r>
              <a:rPr lang="en-GB" dirty="0" smtClean="0"/>
              <a:t>been independently </a:t>
            </a:r>
            <a:r>
              <a:rPr lang="en-GB" dirty="0"/>
              <a:t>certified to security standards</a:t>
            </a:r>
          </a:p>
        </p:txBody>
      </p:sp>
      <p:sp>
        <p:nvSpPr>
          <p:cNvPr id="4" name="Footer Placeholder 3"/>
          <p:cNvSpPr>
            <a:spLocks noGrp="1"/>
          </p:cNvSpPr>
          <p:nvPr>
            <p:ph type="ftr" sz="quarter" idx="10"/>
          </p:nvPr>
        </p:nvSpPr>
        <p:spPr/>
        <p:txBody>
          <a:bodyPr/>
          <a:lstStyle/>
          <a:p>
            <a:r>
              <a:rPr lang="en-GB" sz="1200" dirty="0" smtClean="0">
                <a:solidFill>
                  <a:srgbClr val="003366"/>
                </a:solidFill>
              </a:rPr>
              <a:t>Thales e-Security </a:t>
            </a:r>
            <a:endParaRPr lang="en-GB" sz="600" dirty="0" smtClean="0">
              <a:solidFill>
                <a:srgbClr val="398AC7"/>
              </a:solidFill>
            </a:endParaRPr>
          </a:p>
        </p:txBody>
      </p:sp>
      <p:sp>
        <p:nvSpPr>
          <p:cNvPr id="6" name="TextBox 5"/>
          <p:cNvSpPr txBox="1"/>
          <p:nvPr/>
        </p:nvSpPr>
        <p:spPr>
          <a:xfrm>
            <a:off x="533400" y="6123801"/>
            <a:ext cx="6382838" cy="276999"/>
          </a:xfrm>
          <a:prstGeom prst="rect">
            <a:avLst/>
          </a:prstGeom>
          <a:noFill/>
        </p:spPr>
        <p:txBody>
          <a:bodyPr wrap="none" rtlCol="0">
            <a:spAutoFit/>
          </a:bodyPr>
          <a:lstStyle/>
          <a:p>
            <a:r>
              <a:rPr lang="en-US" sz="1200" dirty="0" smtClean="0"/>
              <a:t>*</a:t>
            </a:r>
            <a:r>
              <a:rPr lang="en-US" sz="1200" dirty="0" err="1" smtClean="0"/>
              <a:t>Ponemon</a:t>
            </a:r>
            <a:r>
              <a:rPr lang="en-US" sz="1200" dirty="0" smtClean="0"/>
              <a:t> Institute report: 2011 Global Encryption Trends Study – Published February 2012</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865" t="10447" r="24301" b="6251"/>
          <a:stretch/>
        </p:blipFill>
        <p:spPr bwMode="auto">
          <a:xfrm>
            <a:off x="4419600" y="3106002"/>
            <a:ext cx="2309999" cy="2955343"/>
          </a:xfrm>
          <a:prstGeom prst="rect">
            <a:avLst/>
          </a:prstGeom>
          <a:noFill/>
          <a:ln w="9525">
            <a:solidFill>
              <a:schemeClr val="bg1">
                <a:lumMod val="75000"/>
              </a:schemeClr>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878703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TIMING" val="|7.9"/>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Modèle par défaut">
  <a:themeElements>
    <a:clrScheme name="Thales">
      <a:dk1>
        <a:srgbClr val="000000"/>
      </a:dk1>
      <a:lt1>
        <a:srgbClr val="FFFFFF"/>
      </a:lt1>
      <a:dk2>
        <a:srgbClr val="000000"/>
      </a:dk2>
      <a:lt2>
        <a:srgbClr val="808080"/>
      </a:lt2>
      <a:accent1>
        <a:srgbClr val="333366"/>
      </a:accent1>
      <a:accent2>
        <a:srgbClr val="5DBFD4"/>
      </a:accent2>
      <a:accent3>
        <a:srgbClr val="00B4B0"/>
      </a:accent3>
      <a:accent4>
        <a:srgbClr val="92D050"/>
      </a:accent4>
      <a:accent5>
        <a:srgbClr val="E6AF00"/>
      </a:accent5>
      <a:accent6>
        <a:srgbClr val="8A3CC4"/>
      </a:accent6>
      <a:hlink>
        <a:srgbClr val="0070C0"/>
      </a:hlink>
      <a:folHlink>
        <a:srgbClr val="B2B2B2"/>
      </a:folHlink>
    </a:clrScheme>
    <a:fontScheme name="Modèle par défaut">
      <a:majorFont>
        <a:latin typeface="Century Gothic"/>
        <a:ea typeface=""/>
        <a:cs typeface=""/>
      </a:majorFont>
      <a:minorFont>
        <a:latin typeface="Arial Black"/>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B0F0"/>
        </a:solidFill>
        <a:ln w="9525" cap="flat" cmpd="sng" algn="ctr">
          <a:noFill/>
          <a:prstDash val="solid"/>
          <a:round/>
          <a:headEnd type="none" w="med" len="med"/>
          <a:tailEnd type="none" w="med" len="med"/>
        </a:ln>
        <a:effectLst/>
      </a:spPr>
      <a:bodyPr vert="horz" wrap="square" lIns="91440" tIns="45720" rIns="91440" bIns="45720" numCol="1" rtlCol="0" anchor="ctr" anchorCtr="0" compatLnSpc="1">
        <a:prstTxWarp prst="textNoShape">
          <a:avLst/>
        </a:prstTxWarp>
        <a:no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sz="1400" b="0" i="0" u="none" strike="noStrike" cap="none" normalizeH="0" baseline="0" smtClean="0">
            <a:ln>
              <a:noFill/>
            </a:ln>
            <a:solidFill>
              <a:srgbClr val="323265"/>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fr-FR" sz="1400" b="0" i="0" u="none" strike="noStrike" cap="none" normalizeH="0" baseline="0" smtClean="0">
            <a:ln>
              <a:noFill/>
            </a:ln>
            <a:solidFill>
              <a:srgbClr val="323265"/>
            </a:solidFill>
            <a:effectLst/>
            <a:latin typeface="Arial" charset="0"/>
            <a:cs typeface="Arial" charset="0"/>
          </a:defRPr>
        </a:defPPr>
      </a:lstStyle>
    </a:lnDef>
  </a:objectDefaults>
  <a:extraClrSchemeLst>
    <a:extraClrScheme>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TeS powerpoint template March 2012</Template>
  <TotalTime>13413</TotalTime>
  <Words>1654</Words>
  <Application>Microsoft Office PowerPoint</Application>
  <PresentationFormat>On-screen Show (4:3)</PresentationFormat>
  <Paragraphs>220</Paragraphs>
  <Slides>16</Slides>
  <Notes>12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Modèle par défaut</vt:lpstr>
      <vt:lpstr>KMIP - Key Management Interoperability Protocol</vt:lpstr>
      <vt:lpstr>Agenda</vt:lpstr>
      <vt:lpstr>The Key Management Problem</vt:lpstr>
      <vt:lpstr>Encryption</vt:lpstr>
      <vt:lpstr>Key Management Lifecycle</vt:lpstr>
      <vt:lpstr>10 crypto development “standards of due care”</vt:lpstr>
      <vt:lpstr>Why do we need encryption?</vt:lpstr>
      <vt:lpstr>Challenges: Too Many Silos</vt:lpstr>
      <vt:lpstr>What do we want from encryption?</vt:lpstr>
      <vt:lpstr>Goal: Unified, Comprehensive Approach</vt:lpstr>
      <vt:lpstr>The History of KMIP</vt:lpstr>
      <vt:lpstr>KMIP Interoperability Demo</vt:lpstr>
      <vt:lpstr>KMIP Servers – Use Cases Supported</vt:lpstr>
      <vt:lpstr>KMIP Clients – Use Cases Supported</vt:lpstr>
      <vt:lpstr>Business Benefits of Enterprise Key Management</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Richard Moulds</dc:creator>
  <cp:lastModifiedBy>Thales</cp:lastModifiedBy>
  <cp:revision>240</cp:revision>
  <dcterms:created xsi:type="dcterms:W3CDTF">2012-04-24T16:25:38Z</dcterms:created>
  <dcterms:modified xsi:type="dcterms:W3CDTF">2012-06-11T08:31:13Z</dcterms:modified>
</cp:coreProperties>
</file>