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9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57900" y="914400"/>
            <a:ext cx="1790700" cy="5467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219700" cy="5467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505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2209800"/>
            <a:ext cx="3505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23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162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600">
          <a:solidFill>
            <a:srgbClr val="333399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Monotype Sort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050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News in XACML 3.0 and application </a:t>
            </a:r>
            <a:r>
              <a:rPr lang="en-US" smtClean="0"/>
              <a:t>to the cloud</a:t>
            </a:r>
            <a:endParaRPr lang="en-US" dirty="0"/>
          </a:p>
        </p:txBody>
      </p:sp>
      <p:sp>
        <p:nvSpPr>
          <p:cNvPr id="38915" name="Rectangle 2051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4267200"/>
            <a:ext cx="6400800" cy="1219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sz="2800" dirty="0" smtClean="0">
                <a:solidFill>
                  <a:srgbClr val="FF9933"/>
                </a:solidFill>
                <a:latin typeface="Arial Black" pitchFamily="34" charset="0"/>
              </a:rPr>
              <a:t>Erik Rissanen, Axiomatics</a:t>
            </a:r>
          </a:p>
          <a:p>
            <a:pPr marL="0" indent="0">
              <a:buFont typeface="Monotype Sorts" pitchFamily="2" charset="2"/>
              <a:buNone/>
            </a:pPr>
            <a:r>
              <a:rPr lang="en-US" sz="2800" dirty="0" smtClean="0">
                <a:solidFill>
                  <a:srgbClr val="FF9933"/>
                </a:solidFill>
                <a:latin typeface="Arial Black" pitchFamily="34" charset="0"/>
              </a:rPr>
              <a:t>erik@axiomatics.com</a:t>
            </a:r>
            <a:endParaRPr lang="en-US" sz="2800" dirty="0">
              <a:solidFill>
                <a:srgbClr val="FF9933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Updated SAML profile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Can pass policies together with the request</a:t>
            </a:r>
          </a:p>
          <a:p>
            <a:r>
              <a:rPr lang="sv-SE" smtClean="0"/>
              <a:t>Can pass </a:t>
            </a:r>
            <a:r>
              <a:rPr lang="sv-SE" dirty="0" smtClean="0"/>
              <a:t>attributes about delegates with the request</a:t>
            </a:r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Export and IP control profiles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Profiles for XACML implementation of</a:t>
            </a:r>
          </a:p>
          <a:p>
            <a:pPr lvl="1"/>
            <a:r>
              <a:rPr lang="sv-SE" dirty="0" smtClean="0"/>
              <a:t>Export control regulations</a:t>
            </a:r>
          </a:p>
          <a:p>
            <a:pPr lvl="1"/>
            <a:r>
              <a:rPr lang="sv-SE" dirty="0" smtClean="0"/>
              <a:t>Intellectual property controls</a:t>
            </a:r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XACML and the cloud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XACML is ”cloud ready”, and solves significant problems in the cloud</a:t>
            </a:r>
          </a:p>
          <a:p>
            <a:r>
              <a:rPr lang="sv-SE" dirty="0" smtClean="0"/>
              <a:t>Delegation scheme supports distributed/decentralized administration of cloud deployments</a:t>
            </a:r>
          </a:p>
          <a:p>
            <a:r>
              <a:rPr lang="sv-SE" dirty="0" smtClean="0"/>
              <a:t>XACML architecture supports externalization of Authorization</a:t>
            </a:r>
          </a:p>
          <a:p>
            <a:r>
              <a:rPr lang="sv-SE" dirty="0" smtClean="0"/>
              <a:t>XACML power makes it easy to implement cloud use cases</a:t>
            </a:r>
          </a:p>
          <a:p>
            <a:r>
              <a:rPr lang="sv-SE" smtClean="0"/>
              <a:t>XACML has global namespaces, avoiding conflicts</a:t>
            </a:r>
            <a:endParaRPr lang="sv-S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Private enterprise cloud use case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 smtClean="0"/>
              <a:t>A large enterprise with a central IT department provides applications to production departments as a private cloud</a:t>
            </a:r>
          </a:p>
          <a:p>
            <a:r>
              <a:rPr lang="sv-SE" dirty="0" smtClean="0"/>
              <a:t>Challenges</a:t>
            </a:r>
          </a:p>
          <a:p>
            <a:pPr lvl="1"/>
            <a:r>
              <a:rPr lang="sv-SE" dirty="0" smtClean="0"/>
              <a:t>The enterprise is subject to strict regulations and audits</a:t>
            </a:r>
          </a:p>
          <a:p>
            <a:pPr lvl="1"/>
            <a:r>
              <a:rPr lang="sv-SE" dirty="0" smtClean="0"/>
              <a:t>Central IT does not understand the regulations or how the departments are run</a:t>
            </a:r>
          </a:p>
          <a:p>
            <a:pPr lvl="1"/>
            <a:r>
              <a:rPr lang="sv-SE" dirty="0" smtClean="0"/>
              <a:t>Departments want full control over the policies on their resources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Solution: XACML 3.0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Administrative delegation</a:t>
            </a:r>
          </a:p>
          <a:p>
            <a:pPr lvl="1"/>
            <a:r>
              <a:rPr lang="sv-SE" dirty="0" smtClean="0"/>
              <a:t>Allows production department to define their own policy without any restriction on the form of the policy</a:t>
            </a:r>
          </a:p>
          <a:p>
            <a:pPr lvl="1"/>
            <a:r>
              <a:rPr lang="sv-SE" dirty="0" smtClean="0"/>
              <a:t>But also allows central IT to restrict administrative rights to apply only to a subset of the resources which is owned by the production department</a:t>
            </a:r>
          </a:p>
          <a:p>
            <a:pPr lvl="2"/>
            <a:r>
              <a:rPr lang="sv-SE" dirty="0" smtClean="0"/>
              <a:t>(Or any other type of restriction needed)</a:t>
            </a:r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464692" y="2112839"/>
            <a:ext cx="2458095" cy="4371976"/>
          </a:xfrm>
          <a:prstGeom prst="roundRect">
            <a:avLst/>
          </a:prstGeom>
          <a:solidFill>
            <a:srgbClr val="B3B3B3">
              <a:alpha val="50000"/>
            </a:srgbClr>
          </a:solidFill>
          <a:ln w="38100" cap="flat" cmpd="sng" algn="ctr">
            <a:solidFill>
              <a:srgbClr val="0083A8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Central IT:</a:t>
            </a:r>
            <a:endParaRPr lang="en-GB" dirty="0">
              <a:solidFill>
                <a:srgbClr val="000000"/>
              </a:solidFill>
              <a:latin typeface="Calibri" pitchFamily="34" charset="0"/>
              <a:ea typeface="ヒラギノ角ゴ Pro W3" charset="-128"/>
              <a:cs typeface="Calibri" pitchFamily="34" charset="0"/>
            </a:endParaRPr>
          </a:p>
          <a:p>
            <a: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Provides applications</a:t>
            </a:r>
            <a:endParaRPr lang="en-GB" sz="1200" dirty="0">
              <a:solidFill>
                <a:srgbClr val="000000"/>
              </a:solidFill>
              <a:latin typeface="Calibri" pitchFamily="34" charset="0"/>
              <a:ea typeface="ヒラギノ角ゴ Pro W3" charset="-128"/>
              <a:cs typeface="Calibri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179185" y="2112839"/>
            <a:ext cx="2458095" cy="4371976"/>
          </a:xfrm>
          <a:prstGeom prst="roundRect">
            <a:avLst/>
          </a:prstGeom>
          <a:solidFill>
            <a:srgbClr val="B3B3B3">
              <a:alpha val="50000"/>
            </a:srgbClr>
          </a:solidFill>
          <a:ln w="38100" cap="flat" cmpd="sng" algn="ctr">
            <a:solidFill>
              <a:srgbClr val="CC7A17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Department A:</a:t>
            </a:r>
          </a:p>
          <a:p>
            <a: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Performs a business function</a:t>
            </a:r>
            <a:endParaRPr lang="en-GB" sz="1200" dirty="0">
              <a:solidFill>
                <a:srgbClr val="000000"/>
              </a:solidFill>
              <a:latin typeface="Calibri" pitchFamily="34" charset="0"/>
              <a:ea typeface="ヒラギノ角ゴ Pro W3" charset="-128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Private cloud example</a:t>
            </a:r>
            <a:endParaRPr lang="sv-SE" dirty="0"/>
          </a:p>
        </p:txBody>
      </p:sp>
      <p:pic>
        <p:nvPicPr>
          <p:cNvPr id="10" name="Picture 4" descr="C:\Users\djob\AppData\Local\Microsoft\Windows\Temporary Internet Files\Content.IE5\OFHEN22R\MC900431637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83" y="4647437"/>
            <a:ext cx="960934" cy="9609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djob\AppData\Local\Microsoft\Windows\Temporary Internet Files\Content.IE5\OFHEN22R\MC900431637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890" y="4823253"/>
            <a:ext cx="960934" cy="9609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djob\AppData\Local\Microsoft\Windows\Temporary Internet Files\Content.IE5\OFHEN22R\MC900431637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797" y="4999068"/>
            <a:ext cx="960934" cy="9609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Line 1"/>
          <p:cNvSpPr>
            <a:spLocks noChangeShapeType="1"/>
          </p:cNvSpPr>
          <p:nvPr/>
        </p:nvSpPr>
        <p:spPr bwMode="auto">
          <a:xfrm>
            <a:off x="1092461" y="3410967"/>
            <a:ext cx="353281" cy="1236469"/>
          </a:xfrm>
          <a:prstGeom prst="line">
            <a:avLst/>
          </a:prstGeom>
          <a:noFill/>
          <a:ln w="9360">
            <a:solidFill>
              <a:srgbClr val="0083A8"/>
            </a:solidFill>
            <a:miter lim="800000"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055492" y="2417639"/>
            <a:ext cx="2971800" cy="648072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12700" cap="flat" cmpd="sng" algn="ctr">
            <a:noFill/>
            <a:prstDash val="sys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i="1" dirty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1. </a:t>
            </a:r>
            <a:r>
              <a:rPr lang="en-GB" sz="1200" i="1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Central IT delegates rights to administrate applications provided to Production Department A. The rights are restricted to only the applications and resources provided to this particular department.</a:t>
            </a:r>
            <a:endParaRPr lang="en-GB" sz="1200" i="1" dirty="0">
              <a:solidFill>
                <a:srgbClr val="000000"/>
              </a:solidFill>
              <a:latin typeface="Calibri" pitchFamily="34" charset="0"/>
              <a:ea typeface="ヒラギノ角ゴ Pro W3" charset="-128"/>
              <a:cs typeface="Calibri" pitchFamily="34" charset="0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1544814" y="2895600"/>
            <a:ext cx="1503186" cy="893640"/>
          </a:xfrm>
          <a:prstGeom prst="line">
            <a:avLst/>
          </a:prstGeom>
          <a:noFill/>
          <a:ln w="9360">
            <a:solidFill>
              <a:srgbClr val="0083A8"/>
            </a:solidFill>
            <a:prstDash val="dash"/>
            <a:miter lim="800000"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1693739" y="3296992"/>
            <a:ext cx="4603600" cy="1400970"/>
          </a:xfrm>
          <a:prstGeom prst="line">
            <a:avLst/>
          </a:prstGeom>
          <a:noFill/>
          <a:ln w="9360">
            <a:solidFill>
              <a:srgbClr val="CC7A17"/>
            </a:solidFill>
            <a:miter lim="800000"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817492" y="4246439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12700" cap="flat" cmpd="sng" algn="ctr">
            <a:noFill/>
            <a:prstDash val="sys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i="1" dirty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2. </a:t>
            </a:r>
            <a:r>
              <a:rPr lang="en-GB" sz="1200" i="1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Department A can administer </a:t>
            </a:r>
            <a:r>
              <a:rPr lang="en-GB" sz="1200" i="1" dirty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access </a:t>
            </a:r>
            <a:r>
              <a:rPr lang="en-GB" sz="1200" i="1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 for their staff on </a:t>
            </a:r>
            <a:r>
              <a:rPr lang="en-GB" sz="1200" i="1" dirty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its </a:t>
            </a:r>
            <a:r>
              <a:rPr lang="en-GB" sz="1200" i="1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own by providing XACML policies and attributes</a:t>
            </a:r>
            <a:endParaRPr lang="en-GB" sz="1200" i="1" dirty="0">
              <a:solidFill>
                <a:srgbClr val="000000"/>
              </a:solidFill>
              <a:latin typeface="Calibri" pitchFamily="34" charset="0"/>
              <a:ea typeface="ヒラギノ角ゴ Pro W3" charset="-128"/>
              <a:cs typeface="Calibri" pitchFamily="34" charset="0"/>
            </a:endParaRP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2211575" y="5479533"/>
            <a:ext cx="4085763" cy="0"/>
          </a:xfrm>
          <a:prstGeom prst="line">
            <a:avLst/>
          </a:prstGeom>
          <a:noFill/>
          <a:ln w="9360">
            <a:solidFill>
              <a:srgbClr val="CC7A17"/>
            </a:solidFill>
            <a:miter lim="800000"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984972" y="5522880"/>
            <a:ext cx="3133328" cy="261307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12700" cap="flat" cmpd="sng" algn="ctr">
            <a:noFill/>
            <a:prstDash val="sys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i="1" dirty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3. </a:t>
            </a:r>
            <a:r>
              <a:rPr lang="en-GB" sz="1200" i="1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Staff from Department A make use of the application</a:t>
            </a:r>
            <a:endParaRPr lang="en-GB" sz="1200" i="1" dirty="0">
              <a:solidFill>
                <a:srgbClr val="000000"/>
              </a:solidFill>
              <a:latin typeface="Calibri" pitchFamily="34" charset="0"/>
              <a:ea typeface="ヒラギノ角ゴ Pro W3" charset="-128"/>
              <a:cs typeface="Calibri" pitchFamily="34" charset="0"/>
            </a:endParaRPr>
          </a:p>
        </p:txBody>
      </p:sp>
      <p:pic>
        <p:nvPicPr>
          <p:cNvPr id="21" name="Picture 3" descr="C:\Users\djob\AppData\Local\Microsoft\Windows\Temporary Internet Files\Content.IE5\I4JTK7B9\MC900434874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82" y="2829087"/>
            <a:ext cx="706561" cy="7065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djob\AppData\Local\Microsoft\Windows\Temporary Internet Files\Content.IE5\I4JTK7B9\MC900434874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06454"/>
            <a:ext cx="706561" cy="7065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djob\AppData\Local\Microsoft\Windows\Temporary Internet Files\Content.IE5\I4JTK7B9\MC900433953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213" y="4929955"/>
            <a:ext cx="713234" cy="7132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C:\Users\djob\AppData\Local\Microsoft\Windows\Temporary Internet Files\Content.IE5\Y8MI3WYN\MC900433932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8264" y="5312266"/>
            <a:ext cx="713234" cy="7132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7" descr="C:\Users\djob\AppData\Local\Microsoft\Windows\Temporary Internet Files\Content.IE5\5XI0D876\MC900432626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550" y="5479533"/>
            <a:ext cx="717196" cy="7171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C:\Users\djob\AppData\Local\Microsoft\Windows\Temporary Internet Files\Content.IE5\OFHEN22R\MC900432605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591" y="359681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C:\Users\djob\AppData\Local\Microsoft\Windows\Temporary Internet Files\Content.IE5\OFHEN22R\MC900432605[1]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522" y="3611661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djob\AppData\Local\Microsoft\Windows\Temporary Internet Files\Content.IE5\I4JTK7B9\MC900434874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943600"/>
            <a:ext cx="706561" cy="7065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114800" y="6172200"/>
            <a:ext cx="1752600" cy="261307"/>
          </a:xfrm>
          <a:prstGeom prst="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  <a:ln w="12700" cap="flat" cmpd="sng" algn="ctr">
            <a:noFill/>
            <a:prstDash val="sys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200" i="1" dirty="0" smtClean="0">
                <a:solidFill>
                  <a:srgbClr val="000000"/>
                </a:solidFill>
                <a:latin typeface="Calibri" pitchFamily="34" charset="0"/>
                <a:ea typeface="ヒラギノ角ゴ Pro W3" charset="-128"/>
                <a:cs typeface="Calibri" pitchFamily="34" charset="0"/>
              </a:rPr>
              <a:t>4. Auditors can validate compliance</a:t>
            </a:r>
            <a:endParaRPr lang="en-GB" sz="1200" i="1" dirty="0">
              <a:solidFill>
                <a:srgbClr val="000000"/>
              </a:solidFill>
              <a:latin typeface="Calibri" pitchFamily="34" charset="0"/>
              <a:ea typeface="ヒラギノ角ゴ Pro W3" charset="-128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News in XACML 3.0</a:t>
            </a:r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Administrative delegation</a:t>
            </a:r>
          </a:p>
          <a:p>
            <a:r>
              <a:rPr lang="sv-SE" sz="2800" dirty="0" smtClean="0"/>
              <a:t>Obligation/advice expressions</a:t>
            </a:r>
          </a:p>
          <a:p>
            <a:r>
              <a:rPr lang="sv-SE" sz="2800" dirty="0" smtClean="0"/>
              <a:t>New multiple decision schemes</a:t>
            </a:r>
          </a:p>
          <a:p>
            <a:r>
              <a:rPr lang="sv-SE" sz="2800" dirty="0" smtClean="0"/>
              <a:t>More functions and algorithms</a:t>
            </a:r>
          </a:p>
          <a:p>
            <a:r>
              <a:rPr lang="sv-SE" sz="2800" dirty="0" smtClean="0"/>
              <a:t>XPath improvements</a:t>
            </a:r>
          </a:p>
          <a:p>
            <a:r>
              <a:rPr lang="sv-SE" sz="2800" dirty="0" smtClean="0"/>
              <a:t>Performance improvements</a:t>
            </a:r>
          </a:p>
          <a:p>
            <a:r>
              <a:rPr lang="sv-SE" sz="2800" dirty="0" smtClean="0"/>
              <a:t>Updated and new profiles</a:t>
            </a:r>
          </a:p>
          <a:p>
            <a:r>
              <a:rPr lang="sv-SE" sz="2800" dirty="0" smtClean="0"/>
              <a:t>Minor fixes (will not go into details today)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Administrative delegation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Allows to define policies about who can write policies about what</a:t>
            </a:r>
          </a:p>
          <a:p>
            <a:pPr lvl="1"/>
            <a:r>
              <a:rPr lang="sv-SE" sz="2400" dirty="0" smtClean="0"/>
              <a:t>”Alice may issue a policy but only about resources in department X”</a:t>
            </a:r>
          </a:p>
          <a:p>
            <a:r>
              <a:rPr lang="sv-SE" sz="2800" dirty="0" smtClean="0"/>
              <a:t>Runtime validation -&gt; very context aware and fine grained capabilities</a:t>
            </a:r>
          </a:p>
          <a:p>
            <a:r>
              <a:rPr lang="sv-SE" sz="2800" dirty="0" smtClean="0"/>
              <a:t>Good for federation/cloud type of scenarios</a:t>
            </a:r>
          </a:p>
          <a:p>
            <a:pPr lvl="1"/>
            <a:r>
              <a:rPr lang="sv-SE" sz="2400" dirty="0" smtClean="0"/>
              <a:t>Think ”Federation of authorization management”</a:t>
            </a:r>
            <a:endParaRPr lang="sv-SE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Advice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Almost like an obligation, but the PEP may safely ignore it</a:t>
            </a:r>
          </a:p>
          <a:p>
            <a:r>
              <a:rPr lang="sv-SE" sz="2800" dirty="0" smtClean="0"/>
              <a:t>Common use case is to explain why something was denied</a:t>
            </a:r>
          </a:p>
          <a:p>
            <a:pPr lvl="1">
              <a:buNone/>
            </a:pPr>
            <a:r>
              <a:rPr lang="sv-SE" sz="2400" dirty="0" smtClean="0"/>
              <a:t>&lt;Result Decision=”Deny”&gt;</a:t>
            </a:r>
          </a:p>
          <a:p>
            <a:pPr lvl="1">
              <a:buNone/>
            </a:pPr>
            <a:r>
              <a:rPr lang="sv-SE" sz="2400" dirty="0" smtClean="0"/>
              <a:t>	&lt;Advice AdviceId=”missing-patient-consent”&gt;</a:t>
            </a:r>
            <a:endParaRPr lang="sv-SE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Advice and obligation expressions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 smtClean="0"/>
              <a:t>The contents of advice and obligations can be dynamic in XACML 3.0</a:t>
            </a:r>
          </a:p>
          <a:p>
            <a:r>
              <a:rPr lang="sv-SE" sz="2400" dirty="0" smtClean="0"/>
              <a:t>Example (shorthand XML):</a:t>
            </a:r>
          </a:p>
          <a:p>
            <a:pPr lvl="1">
              <a:buNone/>
            </a:pPr>
            <a:r>
              <a:rPr lang="sv-SE" sz="1600" dirty="0" smtClean="0"/>
              <a:t>&lt;ObligationExpression ObligationId=”send-email-about-access”&gt;</a:t>
            </a:r>
          </a:p>
          <a:p>
            <a:pPr lvl="2">
              <a:buNone/>
            </a:pPr>
            <a:r>
              <a:rPr lang="sv-SE" sz="1600" dirty="0" smtClean="0"/>
              <a:t>&lt;AttributeAssignmentExpression AttributeId=”recipient”&gt;</a:t>
            </a:r>
          </a:p>
          <a:p>
            <a:pPr lvl="3">
              <a:buNone/>
            </a:pPr>
            <a:r>
              <a:rPr lang="sv-SE" sz="1600" dirty="0" smtClean="0"/>
              <a:t>&lt;AttributeDesignator AttributeId=”resource-owner”/&gt;</a:t>
            </a:r>
          </a:p>
          <a:p>
            <a:r>
              <a:rPr lang="sv-SE" sz="2400" dirty="0" smtClean="0"/>
              <a:t>Will send a notification to owner of the particular resource which is being accessed</a:t>
            </a:r>
            <a:endParaRPr lang="sv-SE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Multiple decision schemes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Added &lt;MultiRequests&gt;</a:t>
            </a:r>
          </a:p>
          <a:p>
            <a:pPr lvl="1"/>
            <a:r>
              <a:rPr lang="sv-SE" dirty="0" smtClean="0"/>
              <a:t>A list of decision requests by reference to &lt;Attributes&gt; elements</a:t>
            </a:r>
          </a:p>
          <a:p>
            <a:r>
              <a:rPr lang="sv-SE" dirty="0" smtClean="0"/>
              <a:t>Removed Scope = ”EntireHierarchy”</a:t>
            </a:r>
          </a:p>
          <a:p>
            <a:pPr lvl="1"/>
            <a:r>
              <a:rPr lang="sv-SE" dirty="0" smtClean="0"/>
              <a:t>3.0 now has an improved consolidated combined decision scheme</a:t>
            </a:r>
          </a:p>
          <a:p>
            <a:r>
              <a:rPr lang="sv-SE" dirty="0" smtClean="0"/>
              <a:t>New XPath based scheme</a:t>
            </a:r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More functions and algorithms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New string functions</a:t>
            </a:r>
          </a:p>
          <a:p>
            <a:r>
              <a:rPr lang="sv-SE" sz="2800" dirty="0" smtClean="0"/>
              <a:t>New combining algorithms</a:t>
            </a:r>
          </a:p>
          <a:p>
            <a:pPr lvl="1"/>
            <a:r>
              <a:rPr lang="sv-SE" sz="2400" dirty="0" smtClean="0"/>
              <a:t>Replace permit-overrides and deny-overrides</a:t>
            </a:r>
          </a:p>
          <a:p>
            <a:pPr lvl="2"/>
            <a:r>
              <a:rPr lang="sv-SE" sz="2000" dirty="0" smtClean="0"/>
              <a:t>Had issues with treatment of Indeterminate</a:t>
            </a:r>
          </a:p>
          <a:p>
            <a:pPr lvl="1"/>
            <a:r>
              <a:rPr lang="sv-SE" sz="2400" dirty="0" smtClean="0"/>
              <a:t>Permit-unless-deny and deny-unless-permit</a:t>
            </a:r>
          </a:p>
          <a:p>
            <a:r>
              <a:rPr lang="sv-SE" sz="2800" dirty="0" smtClean="0"/>
              <a:t>Other functions have been generalized</a:t>
            </a:r>
          </a:p>
          <a:p>
            <a:endParaRPr lang="sv-SE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XPath improvements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New XPath datatype</a:t>
            </a:r>
          </a:p>
          <a:p>
            <a:pPr lvl="1"/>
            <a:r>
              <a:rPr lang="sv-SE" dirty="0" smtClean="0"/>
              <a:t>XACML 2.0 uses plain strings, which has issues since there is no namespace prefix resolving context</a:t>
            </a:r>
          </a:p>
          <a:p>
            <a:r>
              <a:rPr lang="sv-SE" dirty="0" smtClean="0"/>
              <a:t>Attribute selector now has an offset</a:t>
            </a:r>
          </a:p>
          <a:p>
            <a:pPr lvl="1"/>
            <a:r>
              <a:rPr lang="sv-SE" dirty="0" smtClean="0"/>
              <a:t>Used in the new, improved XPath based multiple decisions scheme</a:t>
            </a:r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Performance improvements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Change matching priority in &lt;Target&gt;</a:t>
            </a:r>
          </a:p>
          <a:p>
            <a:pPr lvl="1"/>
            <a:r>
              <a:rPr lang="sv-SE" dirty="0" smtClean="0"/>
              <a:t>Normal case is faster, and also logically more sound</a:t>
            </a:r>
          </a:p>
          <a:p>
            <a:r>
              <a:rPr lang="sv-SE" dirty="0" smtClean="0"/>
              <a:t>Separate Xpath based functionality and &lt;AttributeDesignator&gt;</a:t>
            </a:r>
          </a:p>
          <a:p>
            <a:pPr lvl="1"/>
            <a:r>
              <a:rPr lang="sv-SE" dirty="0" smtClean="0"/>
              <a:t>No need to maintain XML representation of request attributes</a:t>
            </a:r>
          </a:p>
          <a:p>
            <a:pPr lvl="1"/>
            <a:r>
              <a:rPr lang="sv-SE" dirty="0" smtClean="0"/>
              <a:t>Also do not need to reconstruct XML for individual requests in multiple decision processing</a:t>
            </a:r>
          </a:p>
          <a:p>
            <a:r>
              <a:rPr lang="sv-SE" dirty="0" smtClean="0"/>
              <a:t>Improved multiple decision schemes</a:t>
            </a:r>
          </a:p>
          <a:p>
            <a:pPr lvl="1"/>
            <a:r>
              <a:rPr lang="sv-SE" smtClean="0"/>
              <a:t>&lt;MultiRequests&gt; allows more fine grained selection of different combinations of multiple requests</a:t>
            </a:r>
            <a:endParaRPr lang="sv-S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ASIStemplate3">
  <a:themeElements>
    <a:clrScheme name="OASIStemplate3.po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OASIStemplate3.po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ASIStemplate3.po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IStemplate3.po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IStemplate3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IStemplate3.po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IStemplate3.po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SIStemplate3.po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ASIStemplate3.po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OASIS-slide-template</Template>
  <TotalTime>375</TotalTime>
  <Words>629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OASIStemplate3</vt:lpstr>
      <vt:lpstr>News in XACML 3.0 and application to the cloud</vt:lpstr>
      <vt:lpstr>News in XACML 3.0</vt:lpstr>
      <vt:lpstr>Administrative delegation</vt:lpstr>
      <vt:lpstr>Advice</vt:lpstr>
      <vt:lpstr>Advice and obligation expressions</vt:lpstr>
      <vt:lpstr>Multiple decision schemes</vt:lpstr>
      <vt:lpstr>More functions and algorithms</vt:lpstr>
      <vt:lpstr>XPath improvements</vt:lpstr>
      <vt:lpstr>Performance improvements</vt:lpstr>
      <vt:lpstr>Updated SAML profile</vt:lpstr>
      <vt:lpstr>Export and IP control profiles</vt:lpstr>
      <vt:lpstr>XACML and the cloud</vt:lpstr>
      <vt:lpstr>Private enterprise cloud use case</vt:lpstr>
      <vt:lpstr>Solution: XACML 3.0</vt:lpstr>
      <vt:lpstr>Private cloud example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 in XACML 3.0</dc:title>
  <dc:creator>erik</dc:creator>
  <cp:lastModifiedBy>erik</cp:lastModifiedBy>
  <cp:revision>90</cp:revision>
  <dcterms:created xsi:type="dcterms:W3CDTF">2006-08-16T00:00:00Z</dcterms:created>
  <dcterms:modified xsi:type="dcterms:W3CDTF">2011-06-08T13:16:01Z</dcterms:modified>
</cp:coreProperties>
</file>