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28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54A"/>
    <a:srgbClr val="10397C"/>
    <a:srgbClr val="010227"/>
    <a:srgbClr val="040860"/>
    <a:srgbClr val="020322"/>
    <a:srgbClr val="02031E"/>
    <a:srgbClr val="060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85" autoAdjust="0"/>
    <p:restoredTop sz="94671" autoAdjust="0"/>
  </p:normalViewPr>
  <p:slideViewPr>
    <p:cSldViewPr snapToObjects="1">
      <p:cViewPr>
        <p:scale>
          <a:sx n="60" d="100"/>
          <a:sy n="60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B0F98462-94EC-45F4-8617-3D1F16519846}" type="datetime1">
              <a:rPr lang="en-US"/>
              <a:pPr>
                <a:defRPr/>
              </a:pPr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31E4C53F-07DF-4656-BA1E-445880EAE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7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A2B07E47-5751-4A3B-93E8-3213A22B2FBA}" type="datetime1">
              <a:rPr lang="en-US"/>
              <a:pPr>
                <a:defRPr/>
              </a:pPr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EF364958-3B05-4DD9-8F93-A80F0B101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74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93B5BC6-3AC7-49C8-A4C1-AD0D0F29B464}" type="slidenum">
              <a:rPr lang="en-US" smtClean="0">
                <a:latin typeface="Calibri" pitchFamily="34" charset="0"/>
              </a:rPr>
              <a:pPr/>
              <a:t>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1905000" y="152400"/>
            <a:ext cx="678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8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fld id="{F6EA644A-1C8A-4A83-B242-100EBDA960C0}" type="datetimeFigureOut">
              <a:rPr lang="en-US"/>
              <a:pPr>
                <a:defRPr/>
              </a:pPr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fld id="{164AD7A2-FE9E-491F-9DF6-77A073128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Ø"/>
              <a:defRPr/>
            </a:lvl1pPr>
            <a:lvl2pPr marL="742950" indent="-285750">
              <a:buFont typeface="Wingdings" pitchFamily="2" charset="2"/>
              <a:buChar char="v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fld id="{7ECB3CD9-718E-4200-9DB6-BDA07A1FCCC7}" type="datetimeFigureOut">
              <a:rPr lang="en-US"/>
              <a:pPr>
                <a:defRPr/>
              </a:pPr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fld id="{0CF69980-631D-495F-8D1A-1AE32814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fld id="{1C39A688-EB0F-47D2-901B-1544FD07CACB}" type="datetimeFigureOut">
              <a:rPr lang="en-US"/>
              <a:pPr>
                <a:defRPr/>
              </a:pPr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-108" charset="-128"/>
              </a:defRPr>
            </a:lvl1pPr>
          </a:lstStyle>
          <a:p>
            <a:pPr>
              <a:defRPr/>
            </a:pPr>
            <a:fld id="{CA1169DC-6C1F-4720-A59C-AF1B88192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109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>
            <a:spLocks noChangeArrowheads="1"/>
          </p:cNvSpPr>
          <p:nvPr/>
        </p:nvSpPr>
        <p:spPr bwMode="auto">
          <a:xfrm>
            <a:off x="315913" y="5295900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sz="2000" dirty="0"/>
          </a:p>
          <a:p>
            <a:pPr algn="ctr"/>
            <a:r>
              <a:rPr lang="en-US" sz="2000"/>
              <a:t>September </a:t>
            </a:r>
            <a:r>
              <a:rPr lang="en-US" sz="2000" smtClean="0"/>
              <a:t>30, </a:t>
            </a:r>
            <a:r>
              <a:rPr lang="en-US" sz="2000"/>
              <a:t>2011</a:t>
            </a:r>
          </a:p>
        </p:txBody>
      </p:sp>
      <p:sp>
        <p:nvSpPr>
          <p:cNvPr id="8194" name="Title 2"/>
          <p:cNvSpPr>
            <a:spLocks noGrp="1"/>
          </p:cNvSpPr>
          <p:nvPr>
            <p:ph type="ctrTitle"/>
          </p:nvPr>
        </p:nvSpPr>
        <p:spPr bwMode="auto">
          <a:xfrm>
            <a:off x="457199" y="1371600"/>
            <a:ext cx="8393113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OASIS Open Smart Grid Reference Model:</a:t>
            </a:r>
            <a:br>
              <a:rPr 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Standards Landscape Analysis</a:t>
            </a:r>
            <a:endParaRPr lang="en-US" sz="3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38155"/>
            <a:ext cx="6248400" cy="4873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IBM SAFE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69579" y="990600"/>
            <a:ext cx="73152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IBM Solution Architecture for Energy and Utilities (SAFE) Framework supports a smarter way of performing business operations through integrated systems and analytics </a:t>
            </a:r>
            <a:r>
              <a:rPr lang="en-US" sz="2000" dirty="0" smtClean="0"/>
              <a:t>to streamline </a:t>
            </a:r>
            <a:r>
              <a:rPr lang="en-US" sz="2000" dirty="0" smtClean="0"/>
              <a:t>and accelerate </a:t>
            </a:r>
            <a:r>
              <a:rPr lang="en-US" sz="2000" dirty="0" smtClean="0"/>
              <a:t>company performance</a:t>
            </a:r>
            <a:endParaRPr lang="en-US" sz="2000" dirty="0" smtClean="0"/>
          </a:p>
          <a:p>
            <a:r>
              <a:rPr lang="en-US" sz="2000" dirty="0" smtClean="0"/>
              <a:t>Software </a:t>
            </a:r>
            <a:r>
              <a:rPr lang="en-US" sz="2000" dirty="0" smtClean="0"/>
              <a:t>platform built on IBM’s service-oriented architecture (SOA) and leveraging open industry standards to integrate across business applications and </a:t>
            </a:r>
            <a:r>
              <a:rPr lang="en-US" sz="2000" dirty="0" smtClean="0"/>
              <a:t>systems</a:t>
            </a:r>
          </a:p>
          <a:p>
            <a:r>
              <a:rPr lang="en-US" sz="2000" dirty="0" smtClean="0"/>
              <a:t>Designed </a:t>
            </a:r>
            <a:r>
              <a:rPr lang="en-US" sz="2000" dirty="0" smtClean="0"/>
              <a:t>to provide network visibility and control, process automation and business collaboration for solutions across the energy value </a:t>
            </a:r>
            <a:r>
              <a:rPr lang="en-US" sz="2000" dirty="0" smtClean="0"/>
              <a:t>chain</a:t>
            </a:r>
            <a:endParaRPr lang="en-US" sz="20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24" y="4114799"/>
            <a:ext cx="2962625" cy="2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9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 flipH="1" flipV="1">
            <a:off x="1588533" y="1066800"/>
            <a:ext cx="11668" cy="49117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6356866"/>
            <a:ext cx="6172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4366" y="76200"/>
            <a:ext cx="6325233" cy="4111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Standards Quadrants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838200"/>
            <a:ext cx="0" cy="5257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3429000"/>
            <a:ext cx="6400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9935" y="6183868"/>
            <a:ext cx="7185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6019800"/>
            <a:ext cx="1635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828800" y="762000"/>
            <a:ext cx="6553200" cy="52694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07492" y="3266068"/>
            <a:ext cx="11208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Neutrality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6883654" y="6031468"/>
            <a:ext cx="134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69810" y="4747258"/>
            <a:ext cx="209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VendorFocus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055854" y="130634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91849" y="911422"/>
            <a:ext cx="1002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NIST SGIP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77000" y="4624148"/>
            <a:ext cx="1417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Microsoft SERA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726675" y="5417935"/>
            <a:ext cx="991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IBM SAFE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6603480" y="1143000"/>
            <a:ext cx="1164735" cy="463155"/>
          </a:xfrm>
          <a:prstGeom prst="roundRect">
            <a:avLst/>
          </a:prstGeom>
          <a:gradFill>
            <a:gsLst>
              <a:gs pos="32000">
                <a:schemeClr val="accent1">
                  <a:tint val="100000"/>
                  <a:shade val="100000"/>
                  <a:satMod val="130000"/>
                  <a:alpha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OASIS </a:t>
            </a:r>
            <a:r>
              <a:rPr lang="en-US" sz="1400" b="1" dirty="0" smtClean="0">
                <a:solidFill>
                  <a:schemeClr val="bg1"/>
                </a:solidFill>
              </a:rPr>
              <a:t>Open SGRM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8116" y="1981200"/>
            <a:ext cx="1359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EPRI </a:t>
            </a:r>
            <a:r>
              <a:rPr lang="en-US" sz="1400" dirty="0" err="1" smtClean="0"/>
              <a:t>Intelligrid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394431" y="875458"/>
            <a:ext cx="764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GWAC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828933" y="3014583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/>
              <a:t>ZigBee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850648" y="4313661"/>
            <a:ext cx="79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/>
              <a:t>ZWave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361567" y="911423"/>
            <a:ext cx="527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IEC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992177" y="1220688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/>
              <a:t>OpenSpeak</a:t>
            </a:r>
            <a:r>
              <a:rPr lang="en-US" sz="1400" dirty="0" smtClean="0"/>
              <a:t>, DNP3, OPC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100013" y="1542805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err="1" smtClean="0"/>
              <a:t>OpenHAN</a:t>
            </a:r>
            <a:r>
              <a:rPr lang="en-US" sz="1400" dirty="0" smtClean="0"/>
              <a:t>, </a:t>
            </a:r>
            <a:r>
              <a:rPr lang="en-US" sz="1400" dirty="0" err="1" smtClean="0"/>
              <a:t>OpenADR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839320" y="911421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IEEE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5130679"/>
            <a:ext cx="141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itchFamily="34" charset="0"/>
              <a:buChar char="•"/>
            </a:pPr>
            <a:r>
              <a:rPr lang="en-US" sz="1400" dirty="0" smtClean="0"/>
              <a:t>SAP Lighthouse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528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52400"/>
            <a:ext cx="8077200" cy="4873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Open Smart Grid Reference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341437"/>
            <a:ext cx="7467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1. Fill Industry Gaps:</a:t>
            </a:r>
          </a:p>
          <a:p>
            <a:pPr marL="285750" indent="-285750"/>
            <a:r>
              <a:rPr lang="en-US" sz="2400" dirty="0" smtClean="0"/>
              <a:t>Reference </a:t>
            </a:r>
            <a:r>
              <a:rPr lang="en-US" sz="2400" dirty="0"/>
              <a:t>model for utilities and vendors that allows different standards and efforts</a:t>
            </a:r>
          </a:p>
          <a:p>
            <a:pPr marL="285750" indent="-285750"/>
            <a:r>
              <a:rPr lang="en-US" sz="2400" dirty="0" smtClean="0"/>
              <a:t>Open</a:t>
            </a:r>
            <a:r>
              <a:rPr lang="en-US" sz="2400" dirty="0"/>
              <a:t>, but relevant for vendor solution definition and positioning</a:t>
            </a:r>
          </a:p>
          <a:p>
            <a:pPr marL="285750" indent="-285750"/>
            <a:r>
              <a:rPr lang="en-US" sz="2400" dirty="0"/>
              <a:t>Sufficiently high-level for enterprise architecture planning</a:t>
            </a:r>
          </a:p>
          <a:p>
            <a:pPr marL="285750" indent="-285750"/>
            <a:r>
              <a:rPr lang="en-US" sz="2400" dirty="0"/>
              <a:t>Sufficiently detailed to guide implementation </a:t>
            </a:r>
            <a:r>
              <a:rPr lang="en-US" sz="2400" dirty="0" smtClean="0"/>
              <a:t>decisions, technology selection</a:t>
            </a:r>
          </a:p>
          <a:p>
            <a:pPr marL="285750" indent="-285750"/>
            <a:r>
              <a:rPr lang="en-US" sz="2400" dirty="0" smtClean="0"/>
              <a:t>Focus on definition, not detailed </a:t>
            </a:r>
            <a:r>
              <a:rPr lang="en-US" sz="2400" dirty="0"/>
              <a:t>object models, commands, </a:t>
            </a:r>
            <a:r>
              <a:rPr lang="en-US" sz="2400" dirty="0" smtClean="0"/>
              <a:t>interoperability </a:t>
            </a:r>
          </a:p>
          <a:p>
            <a:pPr marL="285750" indent="-285750"/>
            <a:r>
              <a:rPr lang="en-US" sz="2400" dirty="0" smtClean="0"/>
              <a:t>Not </a:t>
            </a:r>
            <a:r>
              <a:rPr lang="en-US" sz="2400" dirty="0"/>
              <a:t>competing with standards efforts</a:t>
            </a:r>
          </a:p>
          <a:p>
            <a:pPr marL="0" indent="0">
              <a:buNone/>
            </a:pPr>
            <a:r>
              <a:rPr lang="en-US" sz="2400" dirty="0" smtClean="0"/>
              <a:t>2. Support Solution Process Flow:</a:t>
            </a:r>
          </a:p>
          <a:p>
            <a:r>
              <a:rPr lang="en-US" sz="2400" dirty="0" smtClean="0"/>
              <a:t>Future state of utility</a:t>
            </a:r>
          </a:p>
          <a:p>
            <a:r>
              <a:rPr lang="en-US" sz="2400" dirty="0" smtClean="0"/>
              <a:t>Current State</a:t>
            </a:r>
          </a:p>
          <a:p>
            <a:r>
              <a:rPr lang="en-US" sz="2400" dirty="0" smtClean="0"/>
              <a:t>Business Need</a:t>
            </a:r>
          </a:p>
          <a:p>
            <a:r>
              <a:rPr lang="en-US" sz="2400" dirty="0" smtClean="0"/>
              <a:t>Value-Complexity Prioritization</a:t>
            </a:r>
          </a:p>
          <a:p>
            <a:r>
              <a:rPr lang="en-US" sz="2400" dirty="0" smtClean="0"/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91029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57200" y="-7938"/>
            <a:ext cx="7772400" cy="14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smtClean="0">
                <a:latin typeface="Arial" charset="0"/>
                <a:ea typeface="ＭＳ Ｐゴシック" pitchFamily="34" charset="-128"/>
                <a:cs typeface="Arial" charset="0"/>
              </a:rPr>
              <a:t>Agenda</a:t>
            </a:r>
            <a:endParaRPr lang="en-US" sz="4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838200" y="1143000"/>
            <a:ext cx="7391400" cy="17526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Morning Briefing: Meter Data Management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Introduction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A Primer on Meter Data Management Systems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Key Planning Considerations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MDMS Market Landscape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MDM Case Studies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Best Practices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Afternoon Workshop: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Goals</a:t>
            </a:r>
            <a:endParaRPr lang="en-US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Top Concerns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Action Plan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Next Steps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228600" y="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Standards Landscape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80697" y="1371600"/>
            <a:ext cx="85344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Many organizations doing excellent work</a:t>
            </a:r>
          </a:p>
          <a:p>
            <a:pPr marL="0" indent="0">
              <a:buNone/>
            </a:pPr>
            <a:r>
              <a:rPr lang="en-US" sz="2400" dirty="0" smtClean="0"/>
              <a:t>High level of </a:t>
            </a:r>
            <a:r>
              <a:rPr lang="en-US" sz="2400" dirty="0" smtClean="0"/>
              <a:t>activity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Industry Standards focused on interoperability within specific domains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Architectural </a:t>
            </a:r>
            <a:r>
              <a:rPr lang="en-US" sz="2400" dirty="0" smtClean="0"/>
              <a:t>Efforts focused on broad coverage of smart grid requirements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3738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33400" y="76200"/>
            <a:ext cx="8229600" cy="563562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Industry Standards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467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Core focus on interoperability within specific domains:</a:t>
            </a:r>
          </a:p>
          <a:p>
            <a:r>
              <a:rPr lang="en-US" sz="2000" dirty="0" smtClean="0"/>
              <a:t>IEC </a:t>
            </a:r>
            <a:r>
              <a:rPr lang="en-US" sz="2000" dirty="0"/>
              <a:t>– detailed specifications for object models, data interchange, functional interaction, industry interaction (e.g. IEC 61968, 61850, etc.)</a:t>
            </a:r>
          </a:p>
          <a:p>
            <a:r>
              <a:rPr lang="en-US" sz="2000" dirty="0" err="1"/>
              <a:t>OpenSpeak</a:t>
            </a:r>
            <a:r>
              <a:rPr lang="en-US" sz="2000" dirty="0"/>
              <a:t>, DNP3, OPC – power system communications</a:t>
            </a:r>
          </a:p>
          <a:p>
            <a:r>
              <a:rPr lang="en-US" sz="2000" dirty="0"/>
              <a:t>ANSI – detailed specifications for object models, device communications (e.g. ANSI C12.19)</a:t>
            </a:r>
          </a:p>
          <a:p>
            <a:r>
              <a:rPr lang="en-US" sz="2000" dirty="0" err="1"/>
              <a:t>OpenHAN</a:t>
            </a:r>
            <a:r>
              <a:rPr lang="en-US" sz="2000" dirty="0"/>
              <a:t>, </a:t>
            </a:r>
            <a:r>
              <a:rPr lang="en-US" sz="2000" dirty="0" err="1"/>
              <a:t>OpenADR</a:t>
            </a:r>
            <a:r>
              <a:rPr lang="en-US" sz="2000" dirty="0"/>
              <a:t>, </a:t>
            </a:r>
            <a:r>
              <a:rPr lang="en-US" sz="2000" dirty="0" err="1"/>
              <a:t>ZigBee</a:t>
            </a:r>
            <a:r>
              <a:rPr lang="en-US" sz="2000" dirty="0"/>
              <a:t>, </a:t>
            </a:r>
            <a:r>
              <a:rPr lang="en-US" sz="2000" dirty="0" err="1"/>
              <a:t>ZWave</a:t>
            </a:r>
            <a:r>
              <a:rPr lang="en-US" sz="2000" dirty="0"/>
              <a:t>, etc. – product standardization and interoperability for focused domains</a:t>
            </a:r>
          </a:p>
          <a:p>
            <a:r>
              <a:rPr lang="en-US" sz="2000" dirty="0"/>
              <a:t>IEEE Power &amp; Engineering – advancement of science; standards to guide the development of interoperable equipment and power systems (e.g. IEEE P2030)</a:t>
            </a:r>
          </a:p>
          <a:p>
            <a:r>
              <a:rPr lang="en-US" sz="2000" dirty="0"/>
              <a:t>NIST SGIP – develops use cases, identifies requirements, and proposes action plans for standards development and harmonization</a:t>
            </a:r>
          </a:p>
        </p:txBody>
      </p:sp>
    </p:spTree>
    <p:extLst>
      <p:ext uri="{BB962C8B-B14F-4D97-AF65-F5344CB8AC3E}">
        <p14:creationId xmlns:p14="http://schemas.microsoft.com/office/powerpoint/2010/main" val="332466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57200" y="460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 smtClean="0"/>
              <a:t>Architectural Efforts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45931" y="12954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Efforts to create broader smart grid frameworks</a:t>
            </a:r>
          </a:p>
          <a:p>
            <a:r>
              <a:rPr lang="en-US" sz="2400" dirty="0" smtClean="0"/>
              <a:t>NIST Smart Grid Interoperability Panel</a:t>
            </a:r>
          </a:p>
          <a:p>
            <a:r>
              <a:rPr lang="en-US" sz="2400" dirty="0" err="1" smtClean="0"/>
              <a:t>Gridwise</a:t>
            </a:r>
            <a:r>
              <a:rPr lang="en-US" sz="2400" dirty="0" smtClean="0"/>
              <a:t> </a:t>
            </a:r>
            <a:r>
              <a:rPr lang="en-US" sz="2400" dirty="0" smtClean="0"/>
              <a:t>Architecture Council</a:t>
            </a:r>
          </a:p>
          <a:p>
            <a:r>
              <a:rPr lang="en-US" sz="2400" dirty="0" smtClean="0"/>
              <a:t>Edison Power Research </a:t>
            </a:r>
            <a:r>
              <a:rPr lang="en-US" sz="2400" dirty="0" smtClean="0"/>
              <a:t>Institute </a:t>
            </a:r>
            <a:r>
              <a:rPr lang="en-US" sz="2400" dirty="0" err="1" smtClean="0"/>
              <a:t>Intelligrid</a:t>
            </a:r>
            <a:endParaRPr lang="en-US" sz="2400" dirty="0" smtClean="0"/>
          </a:p>
          <a:p>
            <a:r>
              <a:rPr lang="en-US" sz="2400" dirty="0" smtClean="0"/>
              <a:t>Microsoft Smart Energy Reference Architecture (SERA)</a:t>
            </a:r>
          </a:p>
          <a:p>
            <a:r>
              <a:rPr lang="en-US" sz="2400" dirty="0" smtClean="0"/>
              <a:t>SAP Lighthouse Council</a:t>
            </a:r>
          </a:p>
          <a:p>
            <a:r>
              <a:rPr lang="en-US" sz="2400" dirty="0" smtClean="0"/>
              <a:t>IBM </a:t>
            </a:r>
            <a:r>
              <a:rPr lang="en-US" sz="2400" dirty="0" smtClean="0"/>
              <a:t>SAFE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266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152400"/>
            <a:ext cx="51054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NIST SGIP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315200" cy="1676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Mission: provide a framework </a:t>
            </a:r>
            <a:r>
              <a:rPr lang="en-US" sz="2000" dirty="0"/>
              <a:t>for coordination of all </a:t>
            </a:r>
            <a:r>
              <a:rPr lang="en-US" sz="2000" dirty="0" smtClean="0"/>
              <a:t>SG stakeholders </a:t>
            </a:r>
            <a:r>
              <a:rPr lang="en-US" sz="2000" dirty="0"/>
              <a:t>to </a:t>
            </a:r>
            <a:r>
              <a:rPr lang="en-US" sz="2000" dirty="0" smtClean="0"/>
              <a:t> accelerate standards harmonization </a:t>
            </a:r>
            <a:r>
              <a:rPr lang="en-US" sz="2000" dirty="0"/>
              <a:t>and </a:t>
            </a:r>
            <a:r>
              <a:rPr lang="en-US" sz="2000" dirty="0" smtClean="0"/>
              <a:t>development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SGIP does not write </a:t>
            </a:r>
            <a:r>
              <a:rPr lang="en-US" sz="2000" dirty="0" smtClean="0"/>
              <a:t>standards, but instead </a:t>
            </a:r>
            <a:r>
              <a:rPr lang="en-US" sz="2000" dirty="0"/>
              <a:t>develops and reviews use </a:t>
            </a:r>
            <a:r>
              <a:rPr lang="en-US" sz="2000" dirty="0" smtClean="0"/>
              <a:t>cases, identifies </a:t>
            </a:r>
            <a:r>
              <a:rPr lang="en-US" sz="2000" dirty="0"/>
              <a:t>requirements, and </a:t>
            </a:r>
            <a:r>
              <a:rPr lang="en-US" sz="2000" dirty="0" smtClean="0"/>
              <a:t>proposes action </a:t>
            </a:r>
            <a:r>
              <a:rPr lang="en-US" sz="2000" dirty="0"/>
              <a:t>plans for standards </a:t>
            </a:r>
            <a:r>
              <a:rPr lang="en-US" sz="2000" dirty="0" smtClean="0"/>
              <a:t>development and </a:t>
            </a:r>
            <a:r>
              <a:rPr lang="en-US" sz="2000" dirty="0"/>
              <a:t>harmonization.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18137"/>
            <a:ext cx="3505200" cy="2231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9496" y="27181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• Goals derived from national legislation (9500 pages)</a:t>
            </a:r>
          </a:p>
          <a:p>
            <a:r>
              <a:rPr lang="en-US" dirty="0"/>
              <a:t>• Use cases (655) and requirements (20 </a:t>
            </a:r>
            <a:r>
              <a:rPr lang="en-US" dirty="0" smtClean="0"/>
              <a:t>documents) are </a:t>
            </a:r>
            <a:r>
              <a:rPr lang="en-US" dirty="0"/>
              <a:t>initially assumed </a:t>
            </a:r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469293">
            <a:off x="4114800" y="4683081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49144"/>
            <a:ext cx="2494456" cy="19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1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152400"/>
            <a:ext cx="6477000" cy="487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/>
              <a:t>Gridwise</a:t>
            </a:r>
            <a:r>
              <a:rPr lang="en-US" sz="3200" dirty="0" smtClean="0"/>
              <a:t> Architecture Council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143000"/>
            <a:ext cx="82296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 err="1" smtClean="0"/>
              <a:t>GridWise</a:t>
            </a:r>
            <a:r>
              <a:rPr lang="en-US" sz="2000" dirty="0" smtClean="0"/>
              <a:t> Architecture Council (GWAC) enlists industry involvement to:</a:t>
            </a:r>
          </a:p>
          <a:p>
            <a:r>
              <a:rPr lang="en-US" sz="2000" dirty="0" smtClean="0"/>
              <a:t>Articulate the goal of interoperability across the electric system</a:t>
            </a:r>
          </a:p>
          <a:p>
            <a:r>
              <a:rPr lang="en-US" sz="2000" dirty="0" smtClean="0"/>
              <a:t>Identify the concepts and architectures needed to make interoperability possible</a:t>
            </a:r>
          </a:p>
          <a:p>
            <a:r>
              <a:rPr lang="en-US" sz="2000" dirty="0" smtClean="0"/>
              <a:t>Shaping guiding principles, or </a:t>
            </a:r>
            <a:r>
              <a:rPr lang="en-US" sz="2000" i="1" dirty="0" smtClean="0"/>
              <a:t>architecture</a:t>
            </a:r>
            <a:r>
              <a:rPr lang="en-US" sz="2000" dirty="0" smtClean="0"/>
              <a:t>, for intelligent and interactive electric system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4419600" cy="25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115888"/>
            <a:ext cx="6248400" cy="487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EPRI </a:t>
            </a:r>
            <a:r>
              <a:rPr lang="en-US" sz="3200" dirty="0" err="1" smtClean="0"/>
              <a:t>Intelligrid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88107"/>
            <a:ext cx="8226425" cy="21399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effectLst/>
              </a:rPr>
              <a:t>Technical </a:t>
            </a:r>
            <a:r>
              <a:rPr lang="en-US" dirty="0" smtClean="0">
                <a:effectLst/>
              </a:rPr>
              <a:t>foundation for a smart power grid that links electricity with communications and computer control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Open-standards, requirements-based approach for integrating data networks and equipment to enable interoperability between products and systems</a:t>
            </a:r>
          </a:p>
          <a:p>
            <a:r>
              <a:rPr lang="en-US" dirty="0" smtClean="0">
                <a:effectLst/>
              </a:rPr>
              <a:t>Members can access methodology</a:t>
            </a:r>
            <a:r>
              <a:rPr lang="en-US" dirty="0" smtClean="0">
                <a:effectLst/>
              </a:rPr>
              <a:t>, tools and recommendations for standards and </a:t>
            </a:r>
            <a:r>
              <a:rPr lang="en-US" dirty="0" smtClean="0">
                <a:effectLst/>
              </a:rPr>
              <a:t>technologies including: advanced </a:t>
            </a:r>
            <a:r>
              <a:rPr lang="en-US" dirty="0" smtClean="0">
                <a:effectLst/>
              </a:rPr>
              <a:t>metering, distribution automation, demand response, and wide-area </a:t>
            </a:r>
            <a:r>
              <a:rPr lang="en-US" dirty="0" smtClean="0">
                <a:effectLst/>
              </a:rPr>
              <a:t>measurement</a:t>
            </a:r>
          </a:p>
          <a:p>
            <a:r>
              <a:rPr lang="en-US" dirty="0"/>
              <a:t>I</a:t>
            </a:r>
            <a:r>
              <a:rPr lang="en-US" dirty="0" smtClean="0">
                <a:effectLst/>
              </a:rPr>
              <a:t>ndependent</a:t>
            </a:r>
            <a:r>
              <a:rPr lang="en-US" dirty="0" smtClean="0">
                <a:effectLst/>
              </a:rPr>
              <a:t>, unbiased testing of technologies and vendor products.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26079"/>
            <a:ext cx="4648200" cy="354640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29200" y="41148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6600"/>
            <a:ext cx="3267821" cy="20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8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11286" y="274638"/>
            <a:ext cx="5638800" cy="4111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Microsoft SERA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127"/>
            <a:ext cx="3733800" cy="178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8650" y="10856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Reference </a:t>
            </a:r>
            <a:r>
              <a:rPr lang="en-US" dirty="0"/>
              <a:t>architecture </a:t>
            </a:r>
            <a:r>
              <a:rPr lang="en-US" dirty="0" smtClean="0"/>
              <a:t>to </a:t>
            </a:r>
            <a:r>
              <a:rPr lang="en-US" dirty="0"/>
              <a:t>establish a vision that maximizes Microsoft’s value to customers by articulating a clear vision for the smart energy </a:t>
            </a:r>
            <a:r>
              <a:rPr lang="en-US" dirty="0" smtClean="0"/>
              <a:t>ecosystem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Describes the </a:t>
            </a:r>
            <a:r>
              <a:rPr lang="en-US" dirty="0"/>
              <a:t>Microsoft and </a:t>
            </a:r>
            <a:r>
              <a:rPr lang="en-US" dirty="0" smtClean="0"/>
              <a:t>partner technologies </a:t>
            </a:r>
            <a:r>
              <a:rPr lang="en-US" dirty="0" smtClean="0"/>
              <a:t>to realize </a:t>
            </a:r>
            <a:r>
              <a:rPr lang="en-US" dirty="0"/>
              <a:t>that </a:t>
            </a:r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413965">
            <a:off x="4287786" y="3933418"/>
            <a:ext cx="685800" cy="327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50821"/>
            <a:ext cx="3287828" cy="26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9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122238"/>
            <a:ext cx="6477000" cy="41116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200" dirty="0" smtClean="0"/>
              <a:t>SAP Lighthouse Council - MDUS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48" y="2362200"/>
            <a:ext cx="5029200" cy="3741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648" y="1298396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and participating utility companies formed the SAP AMI Lighthouse Council to address AMI from the back office to the meter, with the objective of integrating the </a:t>
            </a:r>
            <a:r>
              <a:rPr lang="en-US" i="1" dirty="0" smtClean="0"/>
              <a:t>SAP for Utilities</a:t>
            </a:r>
            <a:r>
              <a:rPr lang="en-US" dirty="0" smtClean="0"/>
              <a:t> solution to market-leading AMI </a:t>
            </a:r>
            <a:r>
              <a:rPr lang="en-US" dirty="0" smtClean="0"/>
              <a:t>Systems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5274</TotalTime>
  <Words>694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Calibri</vt:lpstr>
      <vt:lpstr>Wingdings</vt:lpstr>
      <vt:lpstr>Office Theme</vt:lpstr>
      <vt:lpstr>OASIS Open Smart Grid Reference Model: Standards Landscape Analysis</vt:lpstr>
      <vt:lpstr>Standards Landscape</vt:lpstr>
      <vt:lpstr>Industry Standards</vt:lpstr>
      <vt:lpstr>Architectural Efforts</vt:lpstr>
      <vt:lpstr>NIST SGIP</vt:lpstr>
      <vt:lpstr>Gridwise Architecture Council</vt:lpstr>
      <vt:lpstr>EPRI Intelligrid</vt:lpstr>
      <vt:lpstr>Microsoft SERA</vt:lpstr>
      <vt:lpstr>SAP Lighthouse Council - MDUS</vt:lpstr>
      <vt:lpstr>IBM SAFE</vt:lpstr>
      <vt:lpstr>Standards Quadrants</vt:lpstr>
      <vt:lpstr>Open Smart Grid Reference Model</vt:lpstr>
      <vt:lpstr>Agenda</vt:lpstr>
    </vt:vector>
  </TitlesOfParts>
  <Company>Greentech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Englander</dc:creator>
  <cp:lastModifiedBy>Owner</cp:lastModifiedBy>
  <cp:revision>224</cp:revision>
  <dcterms:created xsi:type="dcterms:W3CDTF">2009-10-07T08:23:00Z</dcterms:created>
  <dcterms:modified xsi:type="dcterms:W3CDTF">2011-09-30T15:16:13Z</dcterms:modified>
</cp:coreProperties>
</file>