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Default Extension="pdf" ContentType="application/pdf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9" r:id="rId2"/>
    <p:sldMasterId id="2147483661" r:id="rId3"/>
  </p:sldMasterIdLst>
  <p:notesMasterIdLst>
    <p:notesMasterId r:id="rId17"/>
  </p:notesMasterIdLst>
  <p:handoutMasterIdLst>
    <p:handoutMasterId r:id="rId18"/>
  </p:handoutMasterIdLst>
  <p:sldIdLst>
    <p:sldId id="257" r:id="rId4"/>
    <p:sldId id="311" r:id="rId5"/>
    <p:sldId id="327" r:id="rId6"/>
    <p:sldId id="328" r:id="rId7"/>
    <p:sldId id="313" r:id="rId8"/>
    <p:sldId id="323" r:id="rId9"/>
    <p:sldId id="325" r:id="rId10"/>
    <p:sldId id="317" r:id="rId11"/>
    <p:sldId id="318" r:id="rId12"/>
    <p:sldId id="326" r:id="rId13"/>
    <p:sldId id="320" r:id="rId14"/>
    <p:sldId id="321" r:id="rId15"/>
    <p:sldId id="32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C27E4AAC-81CD-4C86-BCD4-3348012D2060}">
          <p14:sldIdLst>
            <p14:sldId id="257"/>
            <p14:sldId id="311"/>
            <p14:sldId id="327"/>
            <p14:sldId id="328"/>
            <p14:sldId id="313"/>
            <p14:sldId id="323"/>
            <p14:sldId id="325"/>
            <p14:sldId id="317"/>
            <p14:sldId id="318"/>
            <p14:sldId id="326"/>
            <p14:sldId id="320"/>
            <p14:sldId id="321"/>
            <p14:sldId id="32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38" autoAdjust="0"/>
    <p:restoredTop sz="94671" autoAdjust="0"/>
  </p:normalViewPr>
  <p:slideViewPr>
    <p:cSldViewPr snapToObjects="1" showGuides="1">
      <p:cViewPr>
        <p:scale>
          <a:sx n="66" d="100"/>
          <a:sy n="66" d="100"/>
        </p:scale>
        <p:origin x="-438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22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6EB63-AD8C-9C41-8631-DE8D0F5D4608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E3576-9205-9542-A06C-20F3D90926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81699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95489-56CA-C24B-B186-1D5E1056D8D6}" type="datetimeFigureOut">
              <a:rPr lang="en-US" smtClean="0"/>
              <a:pPr/>
              <a:t>9/30/2011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3B58A-4D0B-F740-9D95-96DDF2E627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37309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3B58A-4D0B-F740-9D95-96DDF2E627E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5018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3B58A-4D0B-F740-9D95-96DDF2E627E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7489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3B58A-4D0B-F740-9D95-96DDF2E627E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7938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3B58A-4D0B-F740-9D95-96DDF2E627E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7172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3B58A-4D0B-F740-9D95-96DDF2E627E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0647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3B58A-4D0B-F740-9D95-96DDF2E627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4162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3B58A-4D0B-F740-9D95-96DDF2E627E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7272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3B58A-4D0B-F740-9D95-96DDF2E627E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7272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3B58A-4D0B-F740-9D95-96DDF2E627E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8975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3B58A-4D0B-F740-9D95-96DDF2E627E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8752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3B58A-4D0B-F740-9D95-96DDF2E627E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7170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3B58A-4D0B-F740-9D95-96DDF2E627E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2739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3B58A-4D0B-F740-9D95-96DDF2E627E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4215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4.pd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4.pd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356350"/>
            <a:ext cx="2133600" cy="365125"/>
          </a:xfrm>
        </p:spPr>
        <p:txBody>
          <a:bodyPr/>
          <a:lstStyle/>
          <a:p>
            <a:fld id="{2AE664BA-F205-A742-816D-904349886F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Copyright 2011 BRIDGE Energy Group, Inc.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702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 Unicode MS" pitchFamily="-65" charset="0"/>
                <a:cs typeface="Arial Unicode MS" pitchFamily="-65" charset="0"/>
              </a:defRPr>
            </a:lvl1pPr>
          </a:lstStyle>
          <a:p>
            <a:pPr>
              <a:defRPr/>
            </a:pPr>
            <a:fld id="{B395B65D-A5EF-4DCC-B877-1FA4FA8A11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2" descr="C:\Users\Tony Giroti\Documents\Work\Bridge\ws7\images\logo.gif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4" y="304802"/>
            <a:ext cx="3617913" cy="89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C:\Users\Tony Giroti\AppData\Local\Microsoft\Windows\Temporary Internet Files\Content.Outlook\9L2IP1BT\Bridge_revisedLogo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24679" y="6481763"/>
            <a:ext cx="1457325" cy="3762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763000" cy="609600"/>
          </a:xfrm>
        </p:spPr>
        <p:txBody>
          <a:bodyPr/>
          <a:lstStyle>
            <a:lvl1pPr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0676"/>
            <a:ext cx="8686800" cy="50387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457200" y="64770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Calibri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r>
              <a:rPr lang="en-US" dirty="0" smtClean="0"/>
              <a:t>8/19/2010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4770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Calibri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r>
              <a:rPr lang="en-US" dirty="0" smtClean="0"/>
              <a:t>Copyright © 2010 BRIDGE ENRGY GROUP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629401"/>
            <a:ext cx="5334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9F9C0D8E-7807-427C-BA6F-A885F64968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ave6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168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 BRIDGE Energy Group,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449C9-CDC5-5142-8B54-96A07C758F1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iStock_000006849420XSmall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452216"/>
            <a:ext cx="9144000" cy="340578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r>
              <a:rPr lang="en-US" smtClean="0"/>
              <a:t>Copyright 2010 BRIDGE Energy Group,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64BA-F205-A742-816D-904349886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r>
              <a:rPr lang="en-US" smtClean="0"/>
              <a:t>Copyright 2010 BRIDGE Energy Group,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64BA-F205-A742-816D-904349886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r>
              <a:rPr lang="en-US" smtClean="0"/>
              <a:t>Copyright 2010 BRIDGE Energy Group,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64BA-F205-A742-816D-904349886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r>
              <a:rPr lang="en-US" smtClean="0"/>
              <a:t>Copyright 2010 BRIDGE Energy Group,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64BA-F205-A742-816D-904349886F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5399"/>
            <a:ext cx="5486400" cy="3432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4762"/>
            <a:ext cx="2895600" cy="365125"/>
          </a:xfrm>
        </p:spPr>
        <p:txBody>
          <a:bodyPr/>
          <a:lstStyle/>
          <a:p>
            <a:r>
              <a:rPr lang="en-US" smtClean="0"/>
              <a:t>Copyright 2010 BRIDGE Energy Group, Inc.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64BA-F205-A742-816D-904349886F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r>
              <a:rPr lang="en-US" smtClean="0"/>
              <a:t>Copyright 2010 BRIDGE Energy Group,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64BA-F205-A742-816D-904349886F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cov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4434074"/>
          </a:xfrm>
          <a:prstGeom prst="rect">
            <a:avLst/>
          </a:prstGeom>
        </p:spPr>
      </p:pic>
      <p:pic>
        <p:nvPicPr>
          <p:cNvPr id="8" name="Picture 7" descr="wave6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334000"/>
            <a:ext cx="9144000" cy="1168400"/>
          </a:xfrm>
          <a:prstGeom prst="rect">
            <a:avLst/>
          </a:prstGeom>
        </p:spPr>
      </p:pic>
      <p:pic>
        <p:nvPicPr>
          <p:cNvPr id="11" name="Picture 10" descr="AG Bridge_revisedLogo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-25400" y="-76200"/>
            <a:ext cx="3530600" cy="1511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05400"/>
            <a:ext cx="7772400" cy="147002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  <a:effectLst>
                  <a:reflection stA="50000" endPos="75000" dist="12700" dir="5400000" sy="-100000" algn="bl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40566" y="6442502"/>
            <a:ext cx="308363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BRIDGE Energy Group, Inc</a:t>
            </a:r>
            <a:r>
              <a:rPr lang="en-US" sz="2100" dirty="0" smtClean="0">
                <a:latin typeface="+mn-lt"/>
              </a:rPr>
              <a:t>.</a:t>
            </a:r>
            <a:endParaRPr lang="en-US" sz="2100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cov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4434074"/>
          </a:xfrm>
          <a:prstGeom prst="rect">
            <a:avLst/>
          </a:prstGeom>
        </p:spPr>
      </p:pic>
      <p:pic>
        <p:nvPicPr>
          <p:cNvPr id="8" name="Picture 7" descr="wave6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334000"/>
            <a:ext cx="9144000" cy="1168400"/>
          </a:xfrm>
          <a:prstGeom prst="rect">
            <a:avLst/>
          </a:prstGeom>
        </p:spPr>
      </p:pic>
      <p:pic>
        <p:nvPicPr>
          <p:cNvPr id="11" name="Picture 10" descr="AG Bridge_revisedLogo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6200" y="0"/>
            <a:ext cx="3177143" cy="13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05400"/>
            <a:ext cx="7772400" cy="147002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  <a:effectLst>
                  <a:reflection stA="50000" endPos="75000" dist="12700" dir="5400000" sy="-100000" algn="bl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logo_oasis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733800" y="371475"/>
            <a:ext cx="3105150" cy="619125"/>
          </a:xfrm>
          <a:prstGeom prst="rect">
            <a:avLst/>
          </a:prstGeom>
        </p:spPr>
      </p:pic>
      <p:pic>
        <p:nvPicPr>
          <p:cNvPr id="10" name="Picture 9" descr="logo_gtm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467600" y="113347"/>
            <a:ext cx="1236345" cy="953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ave6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1168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664BA-F205-A742-816D-904349886FC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" descr="C:\Users\Tony Giroti\AppData\Local\Microsoft\Windows\Temporary Internet Files\Content.Outlook\9L2IP1BT\Bridge_revisedLogo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6924679" y="6405561"/>
            <a:ext cx="1457325" cy="3762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Copyright 2010 BRIDGE Energy Group, Inc.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65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3">
            <a:lumMod val="60000"/>
            <a:lumOff val="40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3">
            <a:lumMod val="40000"/>
            <a:lumOff val="60000"/>
          </a:schemeClr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3">
            <a:lumMod val="40000"/>
            <a:lumOff val="60000"/>
          </a:schemeClr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2010 BRIDGE Energy Group,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CE5AC-918D-6D40-AFC9-1DC28E09A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4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2010 BRIDGE Energy Group,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449C9-CDC5-5142-8B54-96A07C758F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Excel_Worksheet1.xls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51054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Open Smart Grid Reference Model TC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Means to understand the complexity of the IT ecosystem and Smart Grid maturity model</a:t>
            </a:r>
          </a:p>
          <a:p>
            <a:r>
              <a:rPr lang="en-US" dirty="0" smtClean="0"/>
              <a:t>Understanding of what the business needs are</a:t>
            </a:r>
          </a:p>
          <a:p>
            <a:r>
              <a:rPr lang="en-US" dirty="0"/>
              <a:t>Mechanism or tool set to measure complexity of the ecosystem</a:t>
            </a:r>
          </a:p>
          <a:p>
            <a:r>
              <a:rPr lang="en-US" dirty="0" smtClean="0"/>
              <a:t>Development of a reference model for a utility</a:t>
            </a:r>
          </a:p>
          <a:p>
            <a:pPr lvl="1"/>
            <a:r>
              <a:rPr lang="en-US" dirty="0" smtClean="0"/>
              <a:t> The components needed to achieve that objective</a:t>
            </a:r>
          </a:p>
          <a:p>
            <a:r>
              <a:rPr lang="en-US" dirty="0"/>
              <a:t>Granular definition of components down to a service level</a:t>
            </a:r>
          </a:p>
          <a:p>
            <a:pPr lvl="1"/>
            <a:r>
              <a:rPr lang="en-US" dirty="0"/>
              <a:t>Common services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7400" y="1600200"/>
            <a:ext cx="2819400" cy="4525963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How can it be </a:t>
            </a:r>
            <a:r>
              <a:rPr lang="en-US" b="1" dirty="0" smtClean="0"/>
              <a:t>used?</a:t>
            </a:r>
          </a:p>
          <a:p>
            <a:r>
              <a:rPr lang="en-US" dirty="0" smtClean="0"/>
              <a:t>Utilities </a:t>
            </a:r>
            <a:r>
              <a:rPr lang="en-US" dirty="0"/>
              <a:t>can leverage the blueprint and reference model to develop their </a:t>
            </a:r>
            <a:r>
              <a:rPr lang="en-US" dirty="0" smtClean="0"/>
              <a:t>roadmap</a:t>
            </a:r>
          </a:p>
          <a:p>
            <a:r>
              <a:rPr lang="en-US" dirty="0" smtClean="0"/>
              <a:t>Vendors </a:t>
            </a:r>
            <a:r>
              <a:rPr lang="en-US" dirty="0"/>
              <a:t>can leverage the Reference Model to develop open and interoperable products &amp; Solutions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 BRIDGE Energy Group,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64BA-F205-A742-816D-904349886FC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the </a:t>
            </a:r>
            <a:r>
              <a:rPr lang="en-US" dirty="0" err="1" smtClean="0"/>
              <a:t>OpenSGRM</a:t>
            </a:r>
            <a:r>
              <a:rPr lang="en-US" dirty="0" smtClean="0"/>
              <a:t> TC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The committee will develop an open, freely-usable Open Smart Grid Reference Model (RM), and supporting </a:t>
            </a:r>
            <a:r>
              <a:rPr lang="en-US" dirty="0" smtClean="0"/>
              <a:t>information, for </a:t>
            </a:r>
            <a:r>
              <a:rPr lang="en-US" dirty="0" smtClean="0"/>
              <a:t>information transactions by parties in the information chain for energy generation, control, transmission, distribution, and consumption.  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 BRIDGE Energy Group,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64BA-F205-A742-816D-904349886FC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 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 smtClean="0"/>
              <a:t>12-18 months from the TC’s first meeting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 Open </a:t>
            </a:r>
            <a:r>
              <a:rPr lang="en-US" dirty="0" err="1" smtClean="0"/>
              <a:t>SmartGrid</a:t>
            </a:r>
            <a:r>
              <a:rPr lang="en-US" dirty="0" smtClean="0"/>
              <a:t> Reference Model base document, as its first output, which will describe an archetypal message and data structure that encompasses relevant information systems and transactions in electrical energy markets. </a:t>
            </a:r>
            <a:r>
              <a:rPr lang="en-US" i="1" dirty="0" smtClean="0"/>
              <a:t>The </a:t>
            </a:r>
            <a:r>
              <a:rPr lang="en-US" i="1" dirty="0" smtClean="0"/>
              <a:t>committee intends that this base document will become an OASIS Standard.</a:t>
            </a:r>
          </a:p>
          <a:p>
            <a:pPr lvl="0"/>
            <a:r>
              <a:rPr lang="en-US" b="1" dirty="0" smtClean="0"/>
              <a:t>6 months after the completion of deliverable #1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profile and/or reference architecture for web services implementation of the reference model. 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 BRIDGE Energy Group,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64BA-F205-A742-816D-904349886FC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Commitment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Date &amp; time of first meeting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first meeting of the TC will be held approximately </a:t>
            </a:r>
            <a:r>
              <a:rPr lang="en-US" dirty="0" smtClean="0"/>
              <a:t>3 </a:t>
            </a:r>
            <a:r>
              <a:rPr lang="en-US" dirty="0" smtClean="0"/>
              <a:t>weeks after the official call for </a:t>
            </a:r>
            <a:r>
              <a:rPr lang="en-US" dirty="0" smtClean="0"/>
              <a:t>participation during the first week of November. </a:t>
            </a:r>
            <a:endParaRPr lang="en-US" dirty="0" smtClean="0"/>
          </a:p>
          <a:p>
            <a:r>
              <a:rPr lang="en-US" b="1" dirty="0" smtClean="0"/>
              <a:t>Ongoing meeting schedule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be decided by the committee.   Biweekly or monthly teleconferences and the occasional (semi-annual) face to face work session may be appropriate.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 BRIDGE Energy Group,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64BA-F205-A742-816D-904349886FC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Widespread Industry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 smtClean="0">
                <a:solidFill>
                  <a:schemeClr val="tx2"/>
                </a:solidFill>
              </a:rPr>
              <a:t>“Utilities need to prepare for an </a:t>
            </a:r>
            <a:r>
              <a:rPr lang="en-US" sz="2000" i="1" u="sng" dirty="0" smtClean="0">
                <a:solidFill>
                  <a:schemeClr val="tx2"/>
                </a:solidFill>
              </a:rPr>
              <a:t>onslaught of data </a:t>
            </a:r>
            <a:r>
              <a:rPr lang="en-US" sz="2000" i="1" dirty="0" smtClean="0">
                <a:solidFill>
                  <a:schemeClr val="tx2"/>
                </a:solidFill>
              </a:rPr>
              <a:t>– as other industries have done.  The challenge of upgrading IT systems accordingly is one of the reasons the Smart Grid is in its infancy”  </a:t>
            </a:r>
            <a:r>
              <a:rPr lang="en-US" sz="2000" dirty="0" smtClean="0">
                <a:solidFill>
                  <a:schemeClr val="tx2"/>
                </a:solidFill>
              </a:rPr>
              <a:t>-  </a:t>
            </a:r>
            <a:r>
              <a:rPr lang="en-US" sz="2000" b="1" dirty="0" smtClean="0">
                <a:solidFill>
                  <a:schemeClr val="tx2"/>
                </a:solidFill>
              </a:rPr>
              <a:t>Electric Power Research Institute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i="1" dirty="0" smtClean="0">
                <a:solidFill>
                  <a:schemeClr val="tx2"/>
                </a:solidFill>
              </a:rPr>
              <a:t>“Moving beyond the initial development stages is proving to be a challenge for utilities.  There is an </a:t>
            </a:r>
            <a:r>
              <a:rPr lang="en-US" sz="2000" i="1" u="sng" dirty="0" smtClean="0">
                <a:solidFill>
                  <a:schemeClr val="tx2"/>
                </a:solidFill>
              </a:rPr>
              <a:t>increased emphasis on architecture </a:t>
            </a:r>
            <a:r>
              <a:rPr lang="en-US" sz="2000" i="1" dirty="0" smtClean="0">
                <a:solidFill>
                  <a:schemeClr val="tx2"/>
                </a:solidFill>
              </a:rPr>
              <a:t>in the planning process as utilities transform their existing information systems and business operations as they implement the Smart Grid” </a:t>
            </a:r>
            <a:r>
              <a:rPr lang="en-US" sz="2000" dirty="0" smtClean="0">
                <a:solidFill>
                  <a:schemeClr val="tx2"/>
                </a:solidFill>
              </a:rPr>
              <a:t>–</a:t>
            </a:r>
            <a:r>
              <a:rPr lang="en-US" sz="2000" b="1" dirty="0" smtClean="0">
                <a:solidFill>
                  <a:schemeClr val="tx2"/>
                </a:solidFill>
              </a:rPr>
              <a:t>NIST Smart Grid Advisory Committee</a:t>
            </a:r>
          </a:p>
          <a:p>
            <a:pPr marL="0" indent="0">
              <a:buNone/>
            </a:pPr>
            <a:endParaRPr lang="en-US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i="1" dirty="0" smtClean="0">
                <a:solidFill>
                  <a:schemeClr val="tx2"/>
                </a:solidFill>
              </a:rPr>
              <a:t>“</a:t>
            </a:r>
            <a:r>
              <a:rPr lang="en-US" sz="2000" i="1" u="sng" dirty="0" smtClean="0">
                <a:solidFill>
                  <a:schemeClr val="tx2"/>
                </a:solidFill>
              </a:rPr>
              <a:t>AMI, CIS and OMS integration ease are issues </a:t>
            </a:r>
            <a:r>
              <a:rPr lang="en-US" sz="2000" i="1" dirty="0" smtClean="0">
                <a:solidFill>
                  <a:schemeClr val="tx2"/>
                </a:solidFill>
              </a:rPr>
              <a:t>when it comes to satisfaction ratings with current MDM solutions” </a:t>
            </a:r>
            <a:r>
              <a:rPr lang="en-US" sz="2000" dirty="0" smtClean="0">
                <a:solidFill>
                  <a:schemeClr val="tx2"/>
                </a:solidFill>
              </a:rPr>
              <a:t>– </a:t>
            </a:r>
            <a:r>
              <a:rPr lang="en-US" sz="2000" b="1" dirty="0" smtClean="0">
                <a:solidFill>
                  <a:schemeClr val="tx2"/>
                </a:solidFill>
              </a:rPr>
              <a:t>Sierra Energy Group, Preparing for the Meter Data Deluge</a:t>
            </a:r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Copyright 2011BRIDGE Energy Group, Inc.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603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SGRM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0772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What is it? </a:t>
            </a:r>
          </a:p>
          <a:p>
            <a:pPr lvl="1"/>
            <a:r>
              <a:rPr lang="en-US" dirty="0" smtClean="0"/>
              <a:t>A Smart Grid Reference Model and Blueprint for Utilities to execute Smart Grid initiatives</a:t>
            </a:r>
          </a:p>
          <a:p>
            <a:r>
              <a:rPr lang="en-US" dirty="0" smtClean="0"/>
              <a:t>What will it provide?</a:t>
            </a:r>
          </a:p>
          <a:p>
            <a:pPr lvl="1"/>
            <a:r>
              <a:rPr lang="en-US" dirty="0" smtClean="0"/>
              <a:t>Blueprint: </a:t>
            </a:r>
          </a:p>
          <a:p>
            <a:pPr lvl="2"/>
            <a:r>
              <a:rPr lang="en-US" dirty="0" smtClean="0"/>
              <a:t>Approach to Assessment of Current State</a:t>
            </a:r>
          </a:p>
          <a:p>
            <a:pPr lvl="2"/>
            <a:r>
              <a:rPr lang="en-US" dirty="0" smtClean="0"/>
              <a:t>Definition of Understanding of Business Needs</a:t>
            </a:r>
          </a:p>
          <a:p>
            <a:pPr lvl="2"/>
            <a:r>
              <a:rPr lang="en-US" dirty="0" smtClean="0"/>
              <a:t>Define Challenges</a:t>
            </a:r>
          </a:p>
          <a:p>
            <a:pPr lvl="1"/>
            <a:r>
              <a:rPr lang="en-US" dirty="0" smtClean="0"/>
              <a:t>Smart Grid Reference Model:</a:t>
            </a:r>
          </a:p>
          <a:p>
            <a:pPr lvl="2"/>
            <a:r>
              <a:rPr lang="en-US" dirty="0" smtClean="0"/>
              <a:t>Identify Future State through a Smart Grid Reference Model</a:t>
            </a:r>
          </a:p>
          <a:p>
            <a:pPr lvl="2"/>
            <a:r>
              <a:rPr lang="en-US" dirty="0" smtClean="0"/>
              <a:t>Description of Services in the model</a:t>
            </a:r>
          </a:p>
          <a:p>
            <a:r>
              <a:rPr lang="en-US" dirty="0" smtClean="0"/>
              <a:t>How can it be used?</a:t>
            </a:r>
            <a:endParaRPr lang="en-US" dirty="0"/>
          </a:p>
          <a:p>
            <a:pPr lvl="1"/>
            <a:r>
              <a:rPr lang="en-US" dirty="0" smtClean="0"/>
              <a:t>Utilities can leverage the blueprint and reference model to develop their roadmap</a:t>
            </a:r>
          </a:p>
          <a:p>
            <a:pPr lvl="1"/>
            <a:r>
              <a:rPr lang="en-US" dirty="0" smtClean="0"/>
              <a:t>Vendors can leverage the Reference Model to develop open and interoperable products &amp; Solutions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 BRIDGE Energy Group,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64BA-F205-A742-816D-904349886FC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917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SGRM – How does it relate to existing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077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Leverages all previous work</a:t>
            </a:r>
          </a:p>
          <a:p>
            <a:pPr lvl="1"/>
            <a:r>
              <a:rPr lang="en-US" dirty="0" smtClean="0"/>
              <a:t>E.g. Conceptual Architecture, P2030</a:t>
            </a:r>
          </a:p>
          <a:p>
            <a:pPr lvl="1"/>
            <a:r>
              <a:rPr lang="en-US" dirty="0" smtClean="0"/>
              <a:t>GWAC Stack etc.</a:t>
            </a:r>
          </a:p>
          <a:p>
            <a:r>
              <a:rPr lang="en-US" dirty="0" smtClean="0"/>
              <a:t>Leverages any and all standards</a:t>
            </a:r>
          </a:p>
          <a:p>
            <a:pPr lvl="1"/>
            <a:r>
              <a:rPr lang="en-US" dirty="0" smtClean="0"/>
              <a:t>PAP standards</a:t>
            </a:r>
          </a:p>
          <a:p>
            <a:pPr lvl="1"/>
            <a:r>
              <a:rPr lang="en-US" dirty="0" smtClean="0"/>
              <a:t>Interoperability</a:t>
            </a:r>
          </a:p>
          <a:p>
            <a:pPr lvl="1"/>
            <a:r>
              <a:rPr lang="en-US" dirty="0" smtClean="0"/>
              <a:t>CIM etc.</a:t>
            </a:r>
          </a:p>
          <a:p>
            <a:r>
              <a:rPr lang="en-US" dirty="0" smtClean="0"/>
              <a:t>Leverages IT standards</a:t>
            </a:r>
          </a:p>
          <a:p>
            <a:pPr lvl="1"/>
            <a:r>
              <a:rPr lang="en-US" dirty="0" smtClean="0"/>
              <a:t>SOA</a:t>
            </a:r>
          </a:p>
          <a:p>
            <a:pPr lvl="1"/>
            <a:r>
              <a:rPr lang="en-US" dirty="0" smtClean="0"/>
              <a:t>ESB etc.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 BRIDGE Energy Group,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64BA-F205-A742-816D-904349886FC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584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467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Arial Unicode MS" pitchFamily="34" charset="-128"/>
                <a:ea typeface="ＭＳ Ｐゴシック" pitchFamily="34" charset="-128"/>
                <a:cs typeface="Arial Unicode MS" pitchFamily="34" charset="-128"/>
              </a:rPr>
              <a:t>The Integration Challenges</a:t>
            </a:r>
          </a:p>
        </p:txBody>
      </p:sp>
      <p:sp>
        <p:nvSpPr>
          <p:cNvPr id="105" name="Content Placeholder 2"/>
          <p:cNvSpPr>
            <a:spLocks noGrp="1"/>
          </p:cNvSpPr>
          <p:nvPr>
            <p:ph idx="1"/>
          </p:nvPr>
        </p:nvSpPr>
        <p:spPr>
          <a:xfrm>
            <a:off x="6908121" y="1600200"/>
            <a:ext cx="2235879" cy="4572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Arial" pitchFamily="34" charset="0"/>
              <a:buNone/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1. Accidental Architecture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Arial" pitchFamily="34" charset="0"/>
              <a:buNone/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2. Point to Point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Arial" pitchFamily="34" charset="0"/>
              <a:buNone/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3. Complex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Arial" pitchFamily="34" charset="0"/>
              <a:buNone/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4. Proprietary Interfaces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Arial" pitchFamily="34" charset="0"/>
              <a:buNone/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5. Ripple Effect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Arial" pitchFamily="34" charset="0"/>
              <a:buNone/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6. MDM Transaction Volume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Arial" pitchFamily="34" charset="0"/>
              <a:buNone/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7. Need for Real-time Data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Arial" pitchFamily="34" charset="0"/>
              <a:buNone/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8. End to End Integration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Arial" pitchFamily="34" charset="0"/>
              <a:buNone/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9. Security Issues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Arial" pitchFamily="34" charset="0"/>
              <a:buNone/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10. Integrate Distributed Generation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Arial" pitchFamily="34" charset="0"/>
              <a:buNone/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11. Integrate PHEVs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buFont typeface="Arial" pitchFamily="34" charset="0"/>
              <a:buNone/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12. Settlement &amp; Billing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defRPr/>
            </a:pPr>
            <a:endParaRPr lang="en-US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92D050"/>
              </a:buClr>
              <a:defRPr/>
            </a:pPr>
            <a:endParaRPr lang="en-US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en-US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en-US" sz="1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3" name="Footer Placeholder 1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Tony Giroti</a:t>
            </a:r>
            <a:endParaRPr lang="en-US" dirty="0"/>
          </a:p>
        </p:txBody>
      </p:sp>
      <p:sp>
        <p:nvSpPr>
          <p:cNvPr id="1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533400" cy="381000"/>
          </a:xfrm>
        </p:spPr>
        <p:txBody>
          <a:bodyPr/>
          <a:lstStyle/>
          <a:p>
            <a:pPr>
              <a:defRPr/>
            </a:pPr>
            <a:fld id="{B395B65D-A5EF-4DCC-B877-1FA4FA8A11A4}" type="slidenum">
              <a:rPr lang="en-US" b="1" smtClean="0"/>
              <a:pPr>
                <a:defRPr/>
              </a:pPr>
              <a:t>5</a:t>
            </a:fld>
            <a:endParaRPr lang="en-US" b="1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0459" y="1559420"/>
          <a:ext cx="6697662" cy="4003170"/>
        </p:xfrm>
        <a:graphic>
          <a:graphicData uri="http://schemas.openxmlformats.org/presentationml/2006/ole">
            <p:oleObj spid="_x0000_s22536" name="Visio" r:id="rId4" imgW="12496431" imgH="7467108" progId="">
              <p:embed/>
            </p:oleObj>
          </a:graphicData>
        </a:graphic>
      </p:graphicFrame>
      <p:sp>
        <p:nvSpPr>
          <p:cNvPr id="1028" name="TextBox 15"/>
          <p:cNvSpPr txBox="1">
            <a:spLocks noChangeArrowheads="1"/>
          </p:cNvSpPr>
          <p:nvPr/>
        </p:nvSpPr>
        <p:spPr bwMode="auto">
          <a:xfrm>
            <a:off x="477838" y="6424613"/>
            <a:ext cx="8132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/>
              <a:t>COURTESY: A Utility. Name Intentionally Withheld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2015322" y="2478448"/>
            <a:ext cx="3439694" cy="1112722"/>
            <a:chOff x="2667000" y="2362200"/>
            <a:chExt cx="4176010" cy="1447800"/>
          </a:xfrm>
        </p:grpSpPr>
        <p:sp>
          <p:nvSpPr>
            <p:cNvPr id="8" name="Oval 7"/>
            <p:cNvSpPr/>
            <p:nvPr/>
          </p:nvSpPr>
          <p:spPr>
            <a:xfrm>
              <a:off x="2667000" y="2362200"/>
              <a:ext cx="1218995" cy="1295400"/>
            </a:xfrm>
            <a:prstGeom prst="ellipse">
              <a:avLst/>
            </a:prstGeom>
            <a:solidFill>
              <a:srgbClr val="FF0000">
                <a:alpha val="19000"/>
              </a:srgbClr>
            </a:solidFill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395454" y="2362200"/>
              <a:ext cx="1447556" cy="1447800"/>
            </a:xfrm>
            <a:prstGeom prst="ellipse">
              <a:avLst/>
            </a:prstGeom>
            <a:solidFill>
              <a:srgbClr val="FF0000">
                <a:alpha val="19000"/>
              </a:srgbClr>
            </a:solidFill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" name="Straight Connector 10"/>
            <p:cNvCxnSpPr>
              <a:stCxn id="8" idx="6"/>
              <a:endCxn id="9" idx="2"/>
            </p:cNvCxnSpPr>
            <p:nvPr/>
          </p:nvCxnSpPr>
          <p:spPr>
            <a:xfrm>
              <a:off x="3885995" y="3009900"/>
              <a:ext cx="1509459" cy="762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746745" y="1693931"/>
            <a:ext cx="3125925" cy="2576829"/>
            <a:chOff x="1143000" y="1371600"/>
            <a:chExt cx="3795010" cy="3352800"/>
          </a:xfrm>
        </p:grpSpPr>
        <p:sp>
          <p:nvSpPr>
            <p:cNvPr id="12" name="Oval 11"/>
            <p:cNvSpPr/>
            <p:nvPr/>
          </p:nvSpPr>
          <p:spPr>
            <a:xfrm>
              <a:off x="3444449" y="1447800"/>
              <a:ext cx="457115" cy="473075"/>
            </a:xfrm>
            <a:prstGeom prst="ellipse">
              <a:avLst/>
            </a:prstGeom>
            <a:solidFill>
              <a:srgbClr val="FFC000">
                <a:alpha val="51000"/>
              </a:srgbClr>
            </a:solidFill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2895275" y="1600200"/>
              <a:ext cx="457115" cy="473075"/>
            </a:xfrm>
            <a:prstGeom prst="ellipse">
              <a:avLst/>
            </a:prstGeom>
            <a:solidFill>
              <a:srgbClr val="FFC000">
                <a:alpha val="51000"/>
              </a:srgbClr>
            </a:solidFill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1646145" y="1670050"/>
              <a:ext cx="457115" cy="471487"/>
            </a:xfrm>
            <a:prstGeom prst="ellipse">
              <a:avLst/>
            </a:prstGeom>
            <a:solidFill>
              <a:srgbClr val="FFC000">
                <a:alpha val="51000"/>
              </a:srgbClr>
            </a:solidFill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315946" y="1371600"/>
              <a:ext cx="457115" cy="473075"/>
            </a:xfrm>
            <a:prstGeom prst="ellipse">
              <a:avLst/>
            </a:prstGeom>
            <a:solidFill>
              <a:srgbClr val="FFC000">
                <a:alpha val="51000"/>
              </a:srgbClr>
            </a:solidFill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1752487" y="2667000"/>
              <a:ext cx="457115" cy="473075"/>
            </a:xfrm>
            <a:prstGeom prst="ellipse">
              <a:avLst/>
            </a:prstGeom>
            <a:solidFill>
              <a:srgbClr val="FFC000">
                <a:alpha val="51000"/>
              </a:srgbClr>
            </a:solidFill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3338106" y="3794125"/>
              <a:ext cx="457115" cy="473075"/>
            </a:xfrm>
            <a:prstGeom prst="ellipse">
              <a:avLst/>
            </a:prstGeom>
            <a:solidFill>
              <a:srgbClr val="FFC000">
                <a:alpha val="51000"/>
              </a:srgbClr>
            </a:solidFill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3825378" y="3886200"/>
              <a:ext cx="457115" cy="471487"/>
            </a:xfrm>
            <a:prstGeom prst="ellipse">
              <a:avLst/>
            </a:prstGeom>
            <a:solidFill>
              <a:srgbClr val="FFC000">
                <a:alpha val="51000"/>
              </a:srgbClr>
            </a:solidFill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3901564" y="3367087"/>
              <a:ext cx="457115" cy="473075"/>
            </a:xfrm>
            <a:prstGeom prst="ellipse">
              <a:avLst/>
            </a:prstGeom>
            <a:solidFill>
              <a:srgbClr val="FFC000">
                <a:alpha val="51000"/>
              </a:srgbClr>
            </a:solidFill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4434865" y="1965325"/>
              <a:ext cx="457115" cy="473075"/>
            </a:xfrm>
            <a:prstGeom prst="ellipse">
              <a:avLst/>
            </a:prstGeom>
            <a:solidFill>
              <a:srgbClr val="FFC000">
                <a:alpha val="51000"/>
              </a:srgbClr>
            </a:solidFill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3825378" y="1857375"/>
              <a:ext cx="457115" cy="473075"/>
            </a:xfrm>
            <a:prstGeom prst="ellipse">
              <a:avLst/>
            </a:prstGeom>
            <a:solidFill>
              <a:srgbClr val="FFC000">
                <a:alpha val="51000"/>
              </a:srgbClr>
            </a:solidFill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4480895" y="3062287"/>
              <a:ext cx="457115" cy="473075"/>
            </a:xfrm>
            <a:prstGeom prst="ellipse">
              <a:avLst/>
            </a:prstGeom>
            <a:solidFill>
              <a:srgbClr val="FFC000">
                <a:alpha val="51000"/>
              </a:srgbClr>
            </a:solidFill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2971461" y="4251325"/>
              <a:ext cx="457115" cy="473075"/>
            </a:xfrm>
            <a:prstGeom prst="ellipse">
              <a:avLst/>
            </a:prstGeom>
            <a:solidFill>
              <a:srgbClr val="FFC000">
                <a:alpha val="51000"/>
              </a:srgbClr>
            </a:solidFill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2530218" y="3932237"/>
              <a:ext cx="457115" cy="473075"/>
            </a:xfrm>
            <a:prstGeom prst="ellipse">
              <a:avLst/>
            </a:prstGeom>
            <a:solidFill>
              <a:srgbClr val="FFC000">
                <a:alpha val="51000"/>
              </a:srgbClr>
            </a:solidFill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1904859" y="3932237"/>
              <a:ext cx="457115" cy="473075"/>
            </a:xfrm>
            <a:prstGeom prst="ellipse">
              <a:avLst/>
            </a:prstGeom>
            <a:solidFill>
              <a:srgbClr val="FFC000">
                <a:alpha val="51000"/>
              </a:srgbClr>
            </a:solidFill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1752487" y="3230562"/>
              <a:ext cx="457115" cy="473075"/>
            </a:xfrm>
            <a:prstGeom prst="ellipse">
              <a:avLst/>
            </a:prstGeom>
            <a:solidFill>
              <a:srgbClr val="FFC000">
                <a:alpha val="51000"/>
              </a:srgbClr>
            </a:solidFill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1981045" y="2073275"/>
              <a:ext cx="457115" cy="473075"/>
            </a:xfrm>
            <a:prstGeom prst="ellipse">
              <a:avLst/>
            </a:prstGeom>
            <a:solidFill>
              <a:srgbClr val="FFC000">
                <a:alpha val="51000"/>
              </a:srgbClr>
            </a:solidFill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16200000" flipV="1">
              <a:off x="2200813" y="1858238"/>
              <a:ext cx="647700" cy="741225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V="1">
              <a:off x="2492069" y="1935193"/>
              <a:ext cx="620712" cy="33172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9" idx="1"/>
            </p:cNvCxnSpPr>
            <p:nvPr/>
          </p:nvCxnSpPr>
          <p:spPr>
            <a:xfrm rot="16200000" flipV="1">
              <a:off x="3830131" y="3298841"/>
              <a:ext cx="103187" cy="173005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0800000">
              <a:off x="2387369" y="2454275"/>
              <a:ext cx="371406" cy="227012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2244521" y="2906712"/>
              <a:ext cx="392040" cy="1031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 flipV="1">
              <a:off x="2209602" y="3305175"/>
              <a:ext cx="457115" cy="33337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0800000">
              <a:off x="3911087" y="3178175"/>
              <a:ext cx="569807" cy="134937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3" idx="0"/>
            </p:cNvCxnSpPr>
            <p:nvPr/>
          </p:nvCxnSpPr>
          <p:spPr>
            <a:xfrm rot="5400000" flipH="1" flipV="1">
              <a:off x="2939666" y="3963989"/>
              <a:ext cx="547688" cy="26983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 flipV="1">
              <a:off x="3825378" y="2330450"/>
              <a:ext cx="609487" cy="350837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 flipH="1" flipV="1">
              <a:off x="2994443" y="2240757"/>
              <a:ext cx="358775" cy="793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 flipH="1" flipV="1">
              <a:off x="3293622" y="2085984"/>
              <a:ext cx="457200" cy="95232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1752487" y="3436937"/>
              <a:ext cx="1055492" cy="511175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438160" y="3517900"/>
              <a:ext cx="457115" cy="430212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17" idx="0"/>
            </p:cNvCxnSpPr>
            <p:nvPr/>
          </p:nvCxnSpPr>
          <p:spPr>
            <a:xfrm rot="16200000" flipV="1">
              <a:off x="3426179" y="3653640"/>
              <a:ext cx="188913" cy="9205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 flipV="1">
              <a:off x="2815886" y="3700476"/>
              <a:ext cx="311150" cy="152372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1143000" y="2906712"/>
              <a:ext cx="457115" cy="473075"/>
            </a:xfrm>
            <a:prstGeom prst="ellipse">
              <a:avLst/>
            </a:prstGeom>
            <a:solidFill>
              <a:srgbClr val="FFC000">
                <a:alpha val="51000"/>
              </a:srgbClr>
            </a:solidFill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1295372" y="3810000"/>
              <a:ext cx="457115" cy="473075"/>
            </a:xfrm>
            <a:prstGeom prst="ellipse">
              <a:avLst/>
            </a:prstGeom>
            <a:solidFill>
              <a:srgbClr val="FFC000">
                <a:alpha val="51000"/>
              </a:srgbClr>
            </a:solidFill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1189029" y="2362200"/>
              <a:ext cx="457115" cy="473075"/>
            </a:xfrm>
            <a:prstGeom prst="ellipse">
              <a:avLst/>
            </a:prstGeom>
            <a:solidFill>
              <a:srgbClr val="FFC000">
                <a:alpha val="51000"/>
              </a:srgbClr>
            </a:solidFill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3" name="Straight Connector 62"/>
            <p:cNvCxnSpPr>
              <a:stCxn id="21" idx="3"/>
            </p:cNvCxnSpPr>
            <p:nvPr/>
          </p:nvCxnSpPr>
          <p:spPr>
            <a:xfrm rot="5400000">
              <a:off x="3648387" y="2210620"/>
              <a:ext cx="192088" cy="29522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V="1">
              <a:off x="3594403" y="3625076"/>
              <a:ext cx="396875" cy="217447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60" idx="6"/>
            </p:cNvCxnSpPr>
            <p:nvPr/>
          </p:nvCxnSpPr>
          <p:spPr>
            <a:xfrm>
              <a:off x="1600115" y="3143250"/>
              <a:ext cx="1066602" cy="34925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62" idx="6"/>
            </p:cNvCxnSpPr>
            <p:nvPr/>
          </p:nvCxnSpPr>
          <p:spPr>
            <a:xfrm>
              <a:off x="1646145" y="2598737"/>
              <a:ext cx="1020573" cy="207963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3595688" y="3121026"/>
            <a:ext cx="1725730" cy="246458"/>
            <a:chOff x="3596389" y="2869022"/>
            <a:chExt cx="2094378" cy="320785"/>
          </a:xfrm>
        </p:grpSpPr>
        <p:sp>
          <p:nvSpPr>
            <p:cNvPr id="1078" name="Rectangle 50"/>
            <p:cNvSpPr>
              <a:spLocks noChangeArrowheads="1"/>
            </p:cNvSpPr>
            <p:nvPr/>
          </p:nvSpPr>
          <p:spPr bwMode="auto">
            <a:xfrm>
              <a:off x="3596389" y="2869022"/>
              <a:ext cx="295557" cy="25517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79" name="Rectangle 52"/>
            <p:cNvSpPr>
              <a:spLocks noChangeArrowheads="1"/>
            </p:cNvSpPr>
            <p:nvPr/>
          </p:nvSpPr>
          <p:spPr bwMode="auto">
            <a:xfrm>
              <a:off x="5395210" y="2934629"/>
              <a:ext cx="295557" cy="25517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4806592" y="4518616"/>
            <a:ext cx="951766" cy="398969"/>
            <a:chOff x="6019800" y="4896610"/>
            <a:chExt cx="1155912" cy="518519"/>
          </a:xfrm>
        </p:grpSpPr>
        <p:sp>
          <p:nvSpPr>
            <p:cNvPr id="64" name="Oval 63"/>
            <p:cNvSpPr/>
            <p:nvPr/>
          </p:nvSpPr>
          <p:spPr>
            <a:xfrm>
              <a:off x="6019800" y="4896610"/>
              <a:ext cx="469986" cy="518519"/>
            </a:xfrm>
            <a:prstGeom prst="ellipse">
              <a:avLst/>
            </a:prstGeom>
            <a:solidFill>
              <a:srgbClr val="FF0000">
                <a:alpha val="19000"/>
              </a:srgbClr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6480259" y="5137634"/>
              <a:ext cx="284215" cy="9514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6705726" y="4896610"/>
              <a:ext cx="469986" cy="518519"/>
            </a:xfrm>
            <a:prstGeom prst="ellipse">
              <a:avLst/>
            </a:prstGeom>
            <a:solidFill>
              <a:srgbClr val="FF0000">
                <a:alpha val="19000"/>
              </a:srgbClr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6" name="Group 72"/>
          <p:cNvGrpSpPr>
            <a:grpSpLocks/>
          </p:cNvGrpSpPr>
          <p:nvPr/>
        </p:nvGrpSpPr>
        <p:grpSpPr bwMode="auto">
          <a:xfrm rot="593532">
            <a:off x="458075" y="4302598"/>
            <a:ext cx="951766" cy="398970"/>
            <a:chOff x="6019800" y="4896610"/>
            <a:chExt cx="1155912" cy="518519"/>
          </a:xfrm>
        </p:grpSpPr>
        <p:sp>
          <p:nvSpPr>
            <p:cNvPr id="74" name="Oval 73"/>
            <p:cNvSpPr/>
            <p:nvPr/>
          </p:nvSpPr>
          <p:spPr>
            <a:xfrm>
              <a:off x="6013715" y="4891405"/>
              <a:ext cx="469986" cy="518518"/>
            </a:xfrm>
            <a:prstGeom prst="ellipse">
              <a:avLst/>
            </a:prstGeom>
            <a:solidFill>
              <a:srgbClr val="FF0000">
                <a:alpha val="19000"/>
              </a:srgbClr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6474174" y="5132595"/>
              <a:ext cx="284215" cy="9514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6700243" y="4890953"/>
              <a:ext cx="469986" cy="518518"/>
            </a:xfrm>
            <a:prstGeom prst="ellipse">
              <a:avLst/>
            </a:prstGeom>
            <a:solidFill>
              <a:srgbClr val="FF0000">
                <a:alpha val="19000"/>
              </a:srgbClr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7" name="Group 76"/>
          <p:cNvGrpSpPr>
            <a:grpSpLocks/>
          </p:cNvGrpSpPr>
          <p:nvPr/>
        </p:nvGrpSpPr>
        <p:grpSpPr bwMode="auto">
          <a:xfrm rot="-651337">
            <a:off x="4085704" y="4128203"/>
            <a:ext cx="1072046" cy="398970"/>
            <a:chOff x="6019800" y="4896610"/>
            <a:chExt cx="1155912" cy="518519"/>
          </a:xfrm>
        </p:grpSpPr>
        <p:sp>
          <p:nvSpPr>
            <p:cNvPr id="78" name="Oval 77"/>
            <p:cNvSpPr/>
            <p:nvPr/>
          </p:nvSpPr>
          <p:spPr>
            <a:xfrm>
              <a:off x="6015911" y="4891155"/>
              <a:ext cx="469413" cy="518518"/>
            </a:xfrm>
            <a:prstGeom prst="ellipse">
              <a:avLst/>
            </a:prstGeom>
            <a:solidFill>
              <a:srgbClr val="FF0000">
                <a:alpha val="19000"/>
              </a:srgbClr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6474194" y="5133374"/>
              <a:ext cx="284749" cy="9514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6701825" y="4892189"/>
              <a:ext cx="469413" cy="518519"/>
            </a:xfrm>
            <a:prstGeom prst="ellipse">
              <a:avLst/>
            </a:prstGeom>
            <a:solidFill>
              <a:srgbClr val="FF0000">
                <a:alpha val="19000"/>
              </a:srgbClr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10" name="Group 80"/>
          <p:cNvGrpSpPr>
            <a:grpSpLocks/>
          </p:cNvGrpSpPr>
          <p:nvPr/>
        </p:nvGrpSpPr>
        <p:grpSpPr bwMode="auto">
          <a:xfrm>
            <a:off x="1340835" y="4979778"/>
            <a:ext cx="1374047" cy="398969"/>
            <a:chOff x="6019800" y="4896610"/>
            <a:chExt cx="1155912" cy="518519"/>
          </a:xfrm>
        </p:grpSpPr>
        <p:sp>
          <p:nvSpPr>
            <p:cNvPr id="82" name="Oval 81"/>
            <p:cNvSpPr/>
            <p:nvPr/>
          </p:nvSpPr>
          <p:spPr>
            <a:xfrm>
              <a:off x="6019800" y="4896610"/>
              <a:ext cx="469623" cy="518519"/>
            </a:xfrm>
            <a:prstGeom prst="ellipse">
              <a:avLst/>
            </a:prstGeom>
            <a:solidFill>
              <a:srgbClr val="FF0000">
                <a:alpha val="19000"/>
              </a:srgbClr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6479525" y="5137634"/>
              <a:ext cx="284853" cy="9514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6706089" y="4896610"/>
              <a:ext cx="469623" cy="518519"/>
            </a:xfrm>
            <a:prstGeom prst="ellipse">
              <a:avLst/>
            </a:prstGeom>
            <a:solidFill>
              <a:srgbClr val="FF0000">
                <a:alpha val="19000"/>
              </a:srgbClr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28" name="Group 84"/>
          <p:cNvGrpSpPr>
            <a:grpSpLocks/>
          </p:cNvGrpSpPr>
          <p:nvPr/>
        </p:nvGrpSpPr>
        <p:grpSpPr bwMode="auto">
          <a:xfrm rot="5400000">
            <a:off x="5394055" y="3154382"/>
            <a:ext cx="1000475" cy="426203"/>
            <a:chOff x="6019800" y="4896610"/>
            <a:chExt cx="1155912" cy="518519"/>
          </a:xfrm>
        </p:grpSpPr>
        <p:sp>
          <p:nvSpPr>
            <p:cNvPr id="86" name="Oval 85"/>
            <p:cNvSpPr/>
            <p:nvPr/>
          </p:nvSpPr>
          <p:spPr>
            <a:xfrm>
              <a:off x="6019800" y="4896611"/>
              <a:ext cx="469413" cy="518519"/>
            </a:xfrm>
            <a:prstGeom prst="ellipse">
              <a:avLst/>
            </a:prstGeom>
            <a:solidFill>
              <a:srgbClr val="FF0000">
                <a:alpha val="19000"/>
              </a:srgbClr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6479346" y="5144737"/>
              <a:ext cx="284749" cy="11133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6706299" y="4896610"/>
              <a:ext cx="469413" cy="518519"/>
            </a:xfrm>
            <a:prstGeom prst="ellipse">
              <a:avLst/>
            </a:prstGeom>
            <a:solidFill>
              <a:srgbClr val="FF0000">
                <a:alpha val="19000"/>
              </a:srgbClr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31" name="Group 88"/>
          <p:cNvGrpSpPr>
            <a:grpSpLocks/>
          </p:cNvGrpSpPr>
          <p:nvPr/>
        </p:nvGrpSpPr>
        <p:grpSpPr bwMode="auto">
          <a:xfrm>
            <a:off x="2128229" y="4490312"/>
            <a:ext cx="1212527" cy="398969"/>
            <a:chOff x="6019800" y="4896610"/>
            <a:chExt cx="1155912" cy="518519"/>
          </a:xfrm>
        </p:grpSpPr>
        <p:sp>
          <p:nvSpPr>
            <p:cNvPr id="90" name="Oval 89"/>
            <p:cNvSpPr/>
            <p:nvPr/>
          </p:nvSpPr>
          <p:spPr>
            <a:xfrm>
              <a:off x="6019800" y="4896610"/>
              <a:ext cx="470249" cy="518519"/>
            </a:xfrm>
            <a:prstGeom prst="ellipse">
              <a:avLst/>
            </a:prstGeom>
            <a:solidFill>
              <a:srgbClr val="FF0000">
                <a:alpha val="19000"/>
              </a:srgbClr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1" name="Straight Connector 90"/>
            <p:cNvCxnSpPr/>
            <p:nvPr/>
          </p:nvCxnSpPr>
          <p:spPr>
            <a:xfrm>
              <a:off x="6480194" y="5137634"/>
              <a:ext cx="284402" cy="9514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/>
            <p:cNvSpPr/>
            <p:nvPr/>
          </p:nvSpPr>
          <p:spPr>
            <a:xfrm>
              <a:off x="6705463" y="4896610"/>
              <a:ext cx="470249" cy="518519"/>
            </a:xfrm>
            <a:prstGeom prst="ellipse">
              <a:avLst/>
            </a:prstGeom>
            <a:solidFill>
              <a:srgbClr val="FF0000">
                <a:alpha val="19000"/>
              </a:srgbClr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33" name="Group 92"/>
          <p:cNvGrpSpPr>
            <a:grpSpLocks/>
          </p:cNvGrpSpPr>
          <p:nvPr/>
        </p:nvGrpSpPr>
        <p:grpSpPr bwMode="auto">
          <a:xfrm rot="-3284965">
            <a:off x="2776789" y="4197983"/>
            <a:ext cx="1170482" cy="427510"/>
            <a:chOff x="6019800" y="4896610"/>
            <a:chExt cx="1155912" cy="518519"/>
          </a:xfrm>
        </p:grpSpPr>
        <p:sp>
          <p:nvSpPr>
            <p:cNvPr id="94" name="Oval 93"/>
            <p:cNvSpPr/>
            <p:nvPr/>
          </p:nvSpPr>
          <p:spPr>
            <a:xfrm>
              <a:off x="6026734" y="4890198"/>
              <a:ext cx="469413" cy="518520"/>
            </a:xfrm>
            <a:prstGeom prst="ellipse">
              <a:avLst/>
            </a:prstGeom>
            <a:solidFill>
              <a:srgbClr val="FF0000">
                <a:alpha val="19000"/>
              </a:srgbClr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6483417" y="5129795"/>
              <a:ext cx="284749" cy="9514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/>
            <p:cNvSpPr/>
            <p:nvPr/>
          </p:nvSpPr>
          <p:spPr>
            <a:xfrm>
              <a:off x="6712703" y="4888534"/>
              <a:ext cx="469413" cy="518520"/>
            </a:xfrm>
            <a:prstGeom prst="ellipse">
              <a:avLst/>
            </a:prstGeom>
            <a:solidFill>
              <a:srgbClr val="FF0000">
                <a:alpha val="19000"/>
              </a:srgbClr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35" name="Group 96"/>
          <p:cNvGrpSpPr>
            <a:grpSpLocks/>
          </p:cNvGrpSpPr>
          <p:nvPr/>
        </p:nvGrpSpPr>
        <p:grpSpPr bwMode="auto">
          <a:xfrm rot="4988952">
            <a:off x="182820" y="4575544"/>
            <a:ext cx="1001693" cy="426203"/>
            <a:chOff x="6019800" y="4896610"/>
            <a:chExt cx="1155912" cy="518519"/>
          </a:xfrm>
        </p:grpSpPr>
        <p:sp>
          <p:nvSpPr>
            <p:cNvPr id="98" name="Oval 97"/>
            <p:cNvSpPr/>
            <p:nvPr/>
          </p:nvSpPr>
          <p:spPr>
            <a:xfrm>
              <a:off x="6015139" y="4903914"/>
              <a:ext cx="470249" cy="518519"/>
            </a:xfrm>
            <a:prstGeom prst="ellipse">
              <a:avLst/>
            </a:prstGeom>
            <a:solidFill>
              <a:srgbClr val="FF0000">
                <a:alpha val="19000"/>
              </a:srgbClr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6474510" y="5152074"/>
              <a:ext cx="284402" cy="11134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/>
            <p:cNvSpPr/>
            <p:nvPr/>
          </p:nvSpPr>
          <p:spPr>
            <a:xfrm>
              <a:off x="6700057" y="4903959"/>
              <a:ext cx="470249" cy="518519"/>
            </a:xfrm>
            <a:prstGeom prst="ellipse">
              <a:avLst/>
            </a:prstGeom>
            <a:solidFill>
              <a:srgbClr val="FF0000">
                <a:alpha val="19000"/>
              </a:srgbClr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37" name="Group 104"/>
          <p:cNvGrpSpPr>
            <a:grpSpLocks/>
          </p:cNvGrpSpPr>
          <p:nvPr/>
        </p:nvGrpSpPr>
        <p:grpSpPr bwMode="auto">
          <a:xfrm rot="519569">
            <a:off x="990874" y="4462901"/>
            <a:ext cx="913852" cy="322104"/>
            <a:chOff x="6019800" y="4896610"/>
            <a:chExt cx="1155912" cy="518519"/>
          </a:xfrm>
        </p:grpSpPr>
        <p:sp>
          <p:nvSpPr>
            <p:cNvPr id="106" name="Oval 105"/>
            <p:cNvSpPr/>
            <p:nvPr/>
          </p:nvSpPr>
          <p:spPr>
            <a:xfrm>
              <a:off x="6013362" y="4890308"/>
              <a:ext cx="469641" cy="518519"/>
            </a:xfrm>
            <a:prstGeom prst="ellipse">
              <a:avLst/>
            </a:prstGeom>
            <a:solidFill>
              <a:srgbClr val="FF0000">
                <a:alpha val="19000"/>
              </a:srgbClr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7" name="Straight Connector 106"/>
            <p:cNvCxnSpPr/>
            <p:nvPr/>
          </p:nvCxnSpPr>
          <p:spPr>
            <a:xfrm>
              <a:off x="6473984" y="5130748"/>
              <a:ext cx="284431" cy="11785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/>
            <p:cNvSpPr/>
            <p:nvPr/>
          </p:nvSpPr>
          <p:spPr>
            <a:xfrm>
              <a:off x="6697688" y="4891686"/>
              <a:ext cx="469641" cy="518519"/>
            </a:xfrm>
            <a:prstGeom prst="ellipse">
              <a:avLst/>
            </a:prstGeom>
            <a:solidFill>
              <a:srgbClr val="FF0000">
                <a:alpha val="19000"/>
              </a:srgbClr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39" name="Group 108"/>
          <p:cNvGrpSpPr>
            <a:grpSpLocks/>
          </p:cNvGrpSpPr>
          <p:nvPr/>
        </p:nvGrpSpPr>
        <p:grpSpPr bwMode="auto">
          <a:xfrm rot="850714">
            <a:off x="1075987" y="3682350"/>
            <a:ext cx="1039360" cy="406290"/>
            <a:chOff x="6019800" y="4896610"/>
            <a:chExt cx="1155912" cy="518519"/>
          </a:xfrm>
        </p:grpSpPr>
        <p:sp>
          <p:nvSpPr>
            <p:cNvPr id="110" name="Oval 109"/>
            <p:cNvSpPr/>
            <p:nvPr/>
          </p:nvSpPr>
          <p:spPr>
            <a:xfrm>
              <a:off x="6019465" y="4896391"/>
              <a:ext cx="469634" cy="518519"/>
            </a:xfrm>
            <a:prstGeom prst="ellipse">
              <a:avLst/>
            </a:prstGeom>
            <a:solidFill>
              <a:srgbClr val="FF0000">
                <a:alpha val="19000"/>
              </a:srgbClr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6475321" y="5130539"/>
              <a:ext cx="284979" cy="109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6702169" y="4891553"/>
              <a:ext cx="469634" cy="518519"/>
            </a:xfrm>
            <a:prstGeom prst="ellipse">
              <a:avLst/>
            </a:prstGeom>
            <a:solidFill>
              <a:srgbClr val="FF0000">
                <a:alpha val="19000"/>
              </a:srgbClr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93" name="TextBox 15"/>
          <p:cNvSpPr txBox="1">
            <a:spLocks noChangeArrowheads="1"/>
          </p:cNvSpPr>
          <p:nvPr/>
        </p:nvSpPr>
        <p:spPr bwMode="auto">
          <a:xfrm>
            <a:off x="152400" y="1093787"/>
            <a:ext cx="3978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The Accidental Architecture</a:t>
            </a:r>
          </a:p>
        </p:txBody>
      </p:sp>
      <p:sp>
        <p:nvSpPr>
          <p:cNvPr id="97" name="Oval 96"/>
          <p:cNvSpPr/>
          <p:nvPr/>
        </p:nvSpPr>
        <p:spPr>
          <a:xfrm>
            <a:off x="1759604" y="2402430"/>
            <a:ext cx="1544006" cy="1376261"/>
          </a:xfrm>
          <a:prstGeom prst="ellipse">
            <a:avLst/>
          </a:prstGeom>
          <a:noFill/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1491700" y="1599766"/>
            <a:ext cx="2969591" cy="2727922"/>
          </a:xfrm>
          <a:prstGeom prst="ellipse">
            <a:avLst/>
          </a:prstGeom>
          <a:noFill/>
          <a:ln w="508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923972" y="1466882"/>
            <a:ext cx="4557712" cy="4162425"/>
          </a:xfrm>
          <a:prstGeom prst="ellipse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4" name="TextBox 15"/>
          <p:cNvSpPr txBox="1">
            <a:spLocks noChangeArrowheads="1"/>
          </p:cNvSpPr>
          <p:nvPr/>
        </p:nvSpPr>
        <p:spPr bwMode="auto">
          <a:xfrm>
            <a:off x="6923088" y="1092200"/>
            <a:ext cx="2220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Ripple Effect</a:t>
            </a:r>
          </a:p>
        </p:txBody>
      </p:sp>
      <p:sp>
        <p:nvSpPr>
          <p:cNvPr id="102" name="TextBox 15"/>
          <p:cNvSpPr txBox="1">
            <a:spLocks noChangeArrowheads="1"/>
          </p:cNvSpPr>
          <p:nvPr/>
        </p:nvSpPr>
        <p:spPr bwMode="auto">
          <a:xfrm>
            <a:off x="4237038" y="1123950"/>
            <a:ext cx="2422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P2P Interfaces</a:t>
            </a:r>
          </a:p>
        </p:txBody>
      </p:sp>
      <p:grpSp>
        <p:nvGrpSpPr>
          <p:cNvPr id="41" name="Group 114"/>
          <p:cNvGrpSpPr/>
          <p:nvPr/>
        </p:nvGrpSpPr>
        <p:grpSpPr>
          <a:xfrm>
            <a:off x="463236" y="5943600"/>
            <a:ext cx="7994964" cy="412647"/>
            <a:chOff x="240175" y="6018838"/>
            <a:chExt cx="7994964" cy="412647"/>
          </a:xfrm>
        </p:grpSpPr>
        <p:sp>
          <p:nvSpPr>
            <p:cNvPr id="116" name="TextBox 115"/>
            <p:cNvSpPr txBox="1"/>
            <p:nvPr/>
          </p:nvSpPr>
          <p:spPr>
            <a:xfrm>
              <a:off x="240175" y="6031375"/>
              <a:ext cx="632750" cy="40011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1. REVIEW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72925" y="6029448"/>
              <a:ext cx="632750" cy="40011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2</a:t>
              </a:r>
              <a:r>
                <a:rPr lang="en-US" sz="1000" b="1" dirty="0" smtClean="0">
                  <a:solidFill>
                    <a:schemeClr val="bg1"/>
                  </a:solidFill>
                </a:rPr>
                <a:t>. ASSESS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505675" y="6031375"/>
              <a:ext cx="892938" cy="40011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3. STRATEGY &amp; ROADMAP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398613" y="6029448"/>
              <a:ext cx="1590553" cy="40011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4a. DESIGN– Open SG Reference Architecture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991092" y="6029448"/>
              <a:ext cx="1590553" cy="40011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4b. DESIGN– Integration Architecture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577786" y="6018838"/>
              <a:ext cx="2657353" cy="4001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5</a:t>
              </a:r>
              <a:r>
                <a:rPr lang="en-US" sz="1000" b="1" dirty="0" smtClean="0">
                  <a:solidFill>
                    <a:schemeClr val="bg1"/>
                  </a:solidFill>
                </a:rPr>
                <a:t>. COE: Technical Design Reviews, Workshops, Implementation, End to End Testing</a:t>
              </a:r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1736932" y="5791200"/>
            <a:ext cx="4021426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Date Placeholder 3"/>
          <p:cNvSpPr txBox="1">
            <a:spLocks/>
          </p:cNvSpPr>
          <p:nvPr/>
        </p:nvSpPr>
        <p:spPr>
          <a:xfrm>
            <a:off x="-304800" y="6629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8/19/2010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7" grpId="0" animBg="1"/>
      <p:bldP spid="101" grpId="0" animBg="1"/>
      <p:bldP spid="103" grpId="0" animBg="1"/>
      <p:bldP spid="104" grpId="0"/>
      <p:bldP spid="1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Measure the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Integration Complexity Challenge</a:t>
            </a:r>
          </a:p>
          <a:p>
            <a:pPr lvl="1"/>
            <a:r>
              <a:rPr lang="en-US" dirty="0" smtClean="0"/>
              <a:t>With P2P architecture, the integration complexity will increase over time. </a:t>
            </a:r>
          </a:p>
          <a:p>
            <a:pPr lvl="1"/>
            <a:r>
              <a:rPr lang="en-US" dirty="0" smtClean="0"/>
              <a:t>Integration complexity for every organization is different and provides an indication of (a) the scope (investment required) and (b) if a strategic approach to integration is needed. </a:t>
            </a:r>
          </a:p>
          <a:p>
            <a:pPr lvl="1"/>
            <a:r>
              <a:rPr lang="en-US" dirty="0" smtClean="0"/>
              <a:t>Utilities need a tool to determine if a strategic integration architecture is needed.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61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BRIDGE Index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Third party tools</a:t>
            </a:r>
          </a:p>
          <a:p>
            <a:pPr lvl="1"/>
            <a:r>
              <a:rPr lang="en-US" dirty="0" smtClean="0"/>
              <a:t>CMU</a:t>
            </a:r>
          </a:p>
          <a:p>
            <a:pPr lvl="1"/>
            <a:r>
              <a:rPr lang="en-US" dirty="0" smtClean="0"/>
              <a:t>SEI</a:t>
            </a:r>
          </a:p>
          <a:p>
            <a:r>
              <a:rPr lang="en-US" dirty="0" smtClean="0"/>
              <a:t>GWAC  Interoperability Context-Setting Framework 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 BRIDGE Energy Group,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64BA-F205-A742-816D-904349886FC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complexitymod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658" y="2133600"/>
            <a:ext cx="2947035" cy="2153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Integration Issues mapped to DOE and NIST’s GWAC Stack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 BRIDGE Energy Group,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64BA-F205-A742-816D-904349886FC9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0" y="1295400"/>
          <a:ext cx="9131300" cy="4876800"/>
        </p:xfrm>
        <a:graphic>
          <a:graphicData uri="http://schemas.openxmlformats.org/presentationml/2006/ole">
            <p:oleObj spid="_x0000_s41992" name="Worksheet" r:id="rId4" imgW="7229424" imgH="5067300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867400" y="381000"/>
            <a:ext cx="3171655" cy="609600"/>
          </a:xfrm>
        </p:spPr>
        <p:txBody>
          <a:bodyPr>
            <a:normAutofit fontScale="90000"/>
          </a:bodyPr>
          <a:lstStyle/>
          <a:p>
            <a:pPr algn="r"/>
            <a:r>
              <a:rPr lang="en-US" sz="2800" dirty="0" smtClean="0">
                <a:solidFill>
                  <a:srgbClr val="17375E"/>
                </a:solidFill>
                <a:latin typeface="Arial Unicode MS" pitchFamily="34" charset="-128"/>
                <a:ea typeface="ＭＳ Ｐゴシック" pitchFamily="34" charset="-128"/>
                <a:cs typeface="Arial Unicode MS" pitchFamily="34" charset="-128"/>
              </a:rPr>
              <a:t>Open Smart Grid Reference Architecture</a:t>
            </a:r>
          </a:p>
        </p:txBody>
      </p:sp>
      <p:sp>
        <p:nvSpPr>
          <p:cNvPr id="93" name="Content Placeholder 2"/>
          <p:cNvSpPr>
            <a:spLocks noGrp="1"/>
          </p:cNvSpPr>
          <p:nvPr>
            <p:ph idx="1"/>
          </p:nvPr>
        </p:nvSpPr>
        <p:spPr>
          <a:xfrm>
            <a:off x="6747122" y="1637052"/>
            <a:ext cx="2514600" cy="2543139"/>
          </a:xfrm>
        </p:spPr>
        <p:txBody>
          <a:bodyPr/>
          <a:lstStyle/>
          <a:p>
            <a:pPr algn="ctr">
              <a:buNone/>
            </a:pPr>
            <a:r>
              <a:rPr lang="en-US" sz="1300" b="1" dirty="0" smtClean="0">
                <a:solidFill>
                  <a:schemeClr val="tx2">
                    <a:lumMod val="75000"/>
                  </a:schemeClr>
                </a:solidFill>
              </a:rPr>
              <a:t>- Service Oriented Architecture</a:t>
            </a:r>
            <a:r>
              <a:rPr lang="en-US" sz="130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en-US" sz="13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1300" b="1" dirty="0" smtClean="0">
                <a:solidFill>
                  <a:schemeClr val="tx2">
                    <a:lumMod val="75000"/>
                  </a:schemeClr>
                </a:solidFill>
              </a:rPr>
              <a:t>- Real Time Architecture</a:t>
            </a:r>
          </a:p>
          <a:p>
            <a:pPr>
              <a:buNone/>
            </a:pPr>
            <a:r>
              <a:rPr lang="en-US" sz="1300" b="1" dirty="0" smtClean="0">
                <a:solidFill>
                  <a:schemeClr val="tx2">
                    <a:lumMod val="75000"/>
                  </a:schemeClr>
                </a:solidFill>
              </a:rPr>
              <a:t>- Loosely Coupled Architecture</a:t>
            </a:r>
          </a:p>
          <a:p>
            <a:pPr>
              <a:buNone/>
            </a:pPr>
            <a:r>
              <a:rPr lang="en-US" sz="1300" b="1" dirty="0" smtClean="0">
                <a:solidFill>
                  <a:schemeClr val="tx2">
                    <a:lumMod val="75000"/>
                  </a:schemeClr>
                </a:solidFill>
              </a:rPr>
              <a:t>- Complex Event Processing</a:t>
            </a:r>
          </a:p>
          <a:p>
            <a:pPr>
              <a:buNone/>
            </a:pPr>
            <a:r>
              <a:rPr lang="en-US" sz="1300" b="1" dirty="0" smtClean="0">
                <a:solidFill>
                  <a:schemeClr val="tx2">
                    <a:lumMod val="75000"/>
                  </a:schemeClr>
                </a:solidFill>
              </a:rPr>
              <a:t>- Centralized versus Federated Model</a:t>
            </a:r>
          </a:p>
          <a:p>
            <a:pPr>
              <a:buNone/>
            </a:pPr>
            <a:r>
              <a:rPr lang="en-US" sz="1300" b="1" dirty="0" smtClean="0">
                <a:solidFill>
                  <a:schemeClr val="tx2">
                    <a:lumMod val="75000"/>
                  </a:schemeClr>
                </a:solidFill>
              </a:rPr>
              <a:t>- Enterprise Data Warehouse</a:t>
            </a:r>
          </a:p>
          <a:p>
            <a:endParaRPr lang="en-US" sz="1400" dirty="0" smtClean="0"/>
          </a:p>
        </p:txBody>
      </p:sp>
      <p:sp>
        <p:nvSpPr>
          <p:cNvPr id="95" name="Footer Placeholder 94"/>
          <p:cNvSpPr>
            <a:spLocks noGrp="1"/>
          </p:cNvSpPr>
          <p:nvPr>
            <p:ph type="ftr" sz="quarter" idx="11"/>
          </p:nvPr>
        </p:nvSpPr>
        <p:spPr>
          <a:xfrm>
            <a:off x="1608072" y="64071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Tony Giroti</a:t>
            </a:r>
            <a:endParaRPr lang="en-US" dirty="0"/>
          </a:p>
        </p:txBody>
      </p:sp>
      <p:sp>
        <p:nvSpPr>
          <p:cNvPr id="9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533400" cy="381000"/>
          </a:xfrm>
        </p:spPr>
        <p:txBody>
          <a:bodyPr/>
          <a:lstStyle/>
          <a:p>
            <a:pPr>
              <a:defRPr/>
            </a:pPr>
            <a:fld id="{B395B65D-A5EF-4DCC-B877-1FA4FA8A11A4}" type="slidenum">
              <a:rPr lang="en-US" b="1" smtClean="0"/>
              <a:pPr>
                <a:defRPr/>
              </a:pPr>
              <a:t>8</a:t>
            </a:fld>
            <a:endParaRPr lang="en-US" b="1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95322" y="228600"/>
            <a:ext cx="5594350" cy="6086475"/>
            <a:chOff x="2073" y="1410"/>
            <a:chExt cx="8809" cy="12525"/>
          </a:xfrm>
        </p:grpSpPr>
        <p:sp>
          <p:nvSpPr>
            <p:cNvPr id="55299" name="Text Box 3"/>
            <p:cNvSpPr txBox="1">
              <a:spLocks noChangeArrowheads="1"/>
            </p:cNvSpPr>
            <p:nvPr/>
          </p:nvSpPr>
          <p:spPr bwMode="auto">
            <a:xfrm>
              <a:off x="2073" y="1410"/>
              <a:ext cx="7007" cy="794"/>
            </a:xfrm>
            <a:prstGeom prst="rect">
              <a:avLst/>
            </a:prstGeom>
            <a:solidFill>
              <a:srgbClr val="E5B8B7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n-US" sz="900" dirty="0">
                <a:latin typeface="Arial" pitchFamily="34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73" y="2190"/>
              <a:ext cx="8809" cy="11745"/>
              <a:chOff x="2073" y="1620"/>
              <a:chExt cx="8809" cy="12504"/>
            </a:xfrm>
          </p:grpSpPr>
          <p:sp>
            <p:nvSpPr>
              <p:cNvPr id="55301" name="Text Box 5"/>
              <p:cNvSpPr txBox="1">
                <a:spLocks noChangeArrowheads="1"/>
              </p:cNvSpPr>
              <p:nvPr/>
            </p:nvSpPr>
            <p:spPr bwMode="auto">
              <a:xfrm>
                <a:off x="8187" y="7613"/>
                <a:ext cx="497" cy="3680"/>
              </a:xfrm>
              <a:prstGeom prst="rect">
                <a:avLst/>
              </a:prstGeom>
              <a:solidFill>
                <a:srgbClr val="365F91"/>
              </a:solidFill>
              <a:ln w="0">
                <a:solidFill>
                  <a:srgbClr val="365F91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endParaRPr lang="en-US" sz="900" dirty="0">
                  <a:latin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  <a:defRPr/>
                </a:pPr>
                <a:endParaRPr lang="en-US" sz="900" dirty="0">
                  <a:latin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  <a:defRPr/>
                </a:pPr>
                <a:endParaRPr lang="en-US" sz="900" dirty="0">
                  <a:latin typeface="Times New Roman" pitchFamily="18" charset="0"/>
                </a:endParaRPr>
              </a:p>
              <a:p>
                <a:pPr algn="ctr">
                  <a:defRPr/>
                </a:pP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02" name="Text Box 6"/>
              <p:cNvSpPr txBox="1">
                <a:spLocks noChangeArrowheads="1"/>
              </p:cNvSpPr>
              <p:nvPr/>
            </p:nvSpPr>
            <p:spPr bwMode="auto">
              <a:xfrm>
                <a:off x="3013" y="7634"/>
                <a:ext cx="5219" cy="1864"/>
              </a:xfrm>
              <a:prstGeom prst="rect">
                <a:avLst/>
              </a:prstGeom>
              <a:solidFill>
                <a:srgbClr val="8DB3E2"/>
              </a:solidFill>
              <a:ln w="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b="1" dirty="0">
                    <a:latin typeface="Calibri" pitchFamily="34" charset="0"/>
                  </a:rPr>
                  <a:t>Service Oriented Architecture (SOA)</a:t>
                </a:r>
                <a:endParaRPr lang="en-US" sz="900" b="1" dirty="0">
                  <a:latin typeface="Arial" pitchFamily="34" charset="0"/>
                </a:endParaRPr>
              </a:p>
            </p:txBody>
          </p:sp>
          <p:sp>
            <p:nvSpPr>
              <p:cNvPr id="55303" name="Text Box 7"/>
              <p:cNvSpPr txBox="1">
                <a:spLocks noChangeArrowheads="1"/>
              </p:cNvSpPr>
              <p:nvPr/>
            </p:nvSpPr>
            <p:spPr bwMode="auto">
              <a:xfrm>
                <a:off x="2493" y="4678"/>
                <a:ext cx="6172" cy="1562"/>
              </a:xfrm>
              <a:prstGeom prst="rect">
                <a:avLst/>
              </a:prstGeom>
              <a:solidFill>
                <a:srgbClr val="CCC0D9"/>
              </a:solidFill>
              <a:ln w="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latin typeface="Calibri" pitchFamily="34" charset="0"/>
                  </a:rPr>
                  <a:t>Application Architecture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04" name="Text Box 8"/>
              <p:cNvSpPr txBox="1">
                <a:spLocks noChangeArrowheads="1"/>
              </p:cNvSpPr>
              <p:nvPr/>
            </p:nvSpPr>
            <p:spPr bwMode="auto">
              <a:xfrm>
                <a:off x="2493" y="2741"/>
                <a:ext cx="6172" cy="1920"/>
              </a:xfrm>
              <a:prstGeom prst="rect">
                <a:avLst/>
              </a:prstGeom>
              <a:solidFill>
                <a:srgbClr val="B6DDE8"/>
              </a:solidFill>
              <a:ln w="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latin typeface="Calibri" pitchFamily="34" charset="0"/>
                  </a:rPr>
                  <a:t>Business Architecture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05" name="Text Box 9"/>
              <p:cNvSpPr txBox="1">
                <a:spLocks noChangeArrowheads="1"/>
              </p:cNvSpPr>
              <p:nvPr/>
            </p:nvSpPr>
            <p:spPr bwMode="auto">
              <a:xfrm>
                <a:off x="3113" y="3221"/>
                <a:ext cx="4929" cy="390"/>
              </a:xfrm>
              <a:prstGeom prst="rect">
                <a:avLst/>
              </a:prstGeom>
              <a:gradFill rotWithShape="0">
                <a:gsLst>
                  <a:gs pos="0">
                    <a:srgbClr val="8DB3E2"/>
                  </a:gs>
                  <a:gs pos="100000">
                    <a:srgbClr val="B8CCE4"/>
                  </a:gs>
                </a:gsLst>
                <a:lin ang="5400000" scaled="1"/>
              </a:gradFill>
              <a:ln w="12700">
                <a:solidFill>
                  <a:srgbClr val="95B3D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latin typeface="Calibri" pitchFamily="34" charset="0"/>
                  </a:rPr>
                  <a:t>Service / Process Orchestration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06" name="Text Box 10"/>
              <p:cNvSpPr txBox="1">
                <a:spLocks noChangeArrowheads="1"/>
              </p:cNvSpPr>
              <p:nvPr/>
            </p:nvSpPr>
            <p:spPr bwMode="auto">
              <a:xfrm>
                <a:off x="3013" y="9516"/>
                <a:ext cx="5219" cy="1718"/>
              </a:xfrm>
              <a:prstGeom prst="rect">
                <a:avLst/>
              </a:prstGeom>
              <a:solidFill>
                <a:srgbClr val="95B3D7"/>
              </a:solidFill>
              <a:ln w="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b="1" dirty="0">
                    <a:latin typeface="Calibri" pitchFamily="34" charset="0"/>
                  </a:rPr>
                  <a:t>SOA Tool or Capability</a:t>
                </a:r>
                <a:endParaRPr lang="en-US" sz="900" b="1" dirty="0">
                  <a:latin typeface="Arial" pitchFamily="34" charset="0"/>
                </a:endParaRPr>
              </a:p>
            </p:txBody>
          </p:sp>
          <p:sp>
            <p:nvSpPr>
              <p:cNvPr id="55307" name="Text Box 11"/>
              <p:cNvSpPr txBox="1">
                <a:spLocks noChangeArrowheads="1"/>
              </p:cNvSpPr>
              <p:nvPr/>
            </p:nvSpPr>
            <p:spPr bwMode="auto">
              <a:xfrm>
                <a:off x="2493" y="11714"/>
                <a:ext cx="6172" cy="1676"/>
              </a:xfrm>
              <a:prstGeom prst="rect">
                <a:avLst/>
              </a:prstGeom>
              <a:solidFill>
                <a:srgbClr val="FBD4B4"/>
              </a:solidFill>
              <a:ln w="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b="1" dirty="0">
                    <a:latin typeface="Calibri" pitchFamily="34" charset="0"/>
                  </a:rPr>
                  <a:t>Data Architecture</a:t>
                </a:r>
                <a:endParaRPr lang="en-US" sz="900" b="1" dirty="0">
                  <a:latin typeface="Arial" pitchFamily="34" charset="0"/>
                </a:endParaRPr>
              </a:p>
            </p:txBody>
          </p:sp>
          <p:sp>
            <p:nvSpPr>
              <p:cNvPr id="55308" name="Text Box 12"/>
              <p:cNvSpPr txBox="1">
                <a:spLocks noChangeArrowheads="1"/>
              </p:cNvSpPr>
              <p:nvPr/>
            </p:nvSpPr>
            <p:spPr bwMode="auto">
              <a:xfrm>
                <a:off x="2493" y="6278"/>
                <a:ext cx="6192" cy="1336"/>
              </a:xfrm>
              <a:prstGeom prst="rect">
                <a:avLst/>
              </a:prstGeom>
              <a:solidFill>
                <a:srgbClr val="365F91"/>
              </a:solidFill>
              <a:ln w="0">
                <a:solidFill>
                  <a:srgbClr val="365F91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solidFill>
                      <a:srgbClr val="FFFFFF"/>
                    </a:solidFill>
                    <a:latin typeface="Calibri" pitchFamily="34" charset="0"/>
                  </a:rPr>
                  <a:t>Real-Time Integration Architecture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09" name="Text Box 13"/>
              <p:cNvSpPr txBox="1">
                <a:spLocks noChangeArrowheads="1"/>
              </p:cNvSpPr>
              <p:nvPr/>
            </p:nvSpPr>
            <p:spPr bwMode="auto">
              <a:xfrm>
                <a:off x="3113" y="10789"/>
                <a:ext cx="5049" cy="341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8CCE4"/>
                  </a:gs>
                </a:gsLst>
                <a:lin ang="5400000" scaled="1"/>
              </a:gradFill>
              <a:ln w="12700">
                <a:solidFill>
                  <a:srgbClr val="95B3D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latin typeface="Calibri" pitchFamily="34" charset="0"/>
                  </a:rPr>
                  <a:t>ESB, Transport &amp; Messaging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10" name="Text Box 14"/>
              <p:cNvSpPr txBox="1">
                <a:spLocks noChangeArrowheads="1"/>
              </p:cNvSpPr>
              <p:nvPr/>
            </p:nvSpPr>
            <p:spPr bwMode="auto">
              <a:xfrm>
                <a:off x="2073" y="2299"/>
                <a:ext cx="8789" cy="442"/>
              </a:xfrm>
              <a:prstGeom prst="rect">
                <a:avLst/>
              </a:prstGeom>
              <a:solidFill>
                <a:srgbClr val="D6E3BC"/>
              </a:solidFill>
              <a:ln w="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latin typeface="Calibri" pitchFamily="34" charset="0"/>
                  </a:rPr>
                  <a:t>Portal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11" name="Text Box 15"/>
              <p:cNvSpPr txBox="1">
                <a:spLocks noChangeArrowheads="1"/>
              </p:cNvSpPr>
              <p:nvPr/>
            </p:nvSpPr>
            <p:spPr bwMode="auto">
              <a:xfrm>
                <a:off x="2493" y="7613"/>
                <a:ext cx="497" cy="3666"/>
              </a:xfrm>
              <a:prstGeom prst="rect">
                <a:avLst/>
              </a:prstGeom>
              <a:solidFill>
                <a:srgbClr val="365F91"/>
              </a:solidFill>
              <a:ln w="0">
                <a:solidFill>
                  <a:srgbClr val="365F91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endParaRPr lang="en-US" sz="900" dirty="0">
                  <a:latin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  <a:defRPr/>
                </a:pPr>
                <a:endParaRPr lang="en-US" sz="900" dirty="0">
                  <a:latin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  <a:defRPr/>
                </a:pPr>
                <a:endParaRPr lang="en-US" sz="900" dirty="0">
                  <a:latin typeface="Times New Roman" pitchFamily="18" charset="0"/>
                </a:endParaRPr>
              </a:p>
              <a:p>
                <a:pPr algn="ctr">
                  <a:defRPr/>
                </a:pP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12" name="Text Box 16"/>
              <p:cNvSpPr txBox="1">
                <a:spLocks noChangeArrowheads="1"/>
              </p:cNvSpPr>
              <p:nvPr/>
            </p:nvSpPr>
            <p:spPr bwMode="auto">
              <a:xfrm>
                <a:off x="2493" y="11234"/>
                <a:ext cx="6192" cy="445"/>
              </a:xfrm>
              <a:prstGeom prst="rect">
                <a:avLst/>
              </a:prstGeom>
              <a:solidFill>
                <a:srgbClr val="365F91"/>
              </a:solidFill>
              <a:ln w="0">
                <a:solidFill>
                  <a:srgbClr val="365F91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solidFill>
                      <a:srgbClr val="FFFFFF"/>
                    </a:solidFill>
                    <a:latin typeface="Calibri" pitchFamily="34" charset="0"/>
                  </a:rPr>
                  <a:t>Real-Time Integration Architecture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13" name="Text Box 17"/>
              <p:cNvSpPr txBox="1">
                <a:spLocks noChangeArrowheads="1"/>
              </p:cNvSpPr>
              <p:nvPr/>
            </p:nvSpPr>
            <p:spPr bwMode="auto">
              <a:xfrm>
                <a:off x="3113" y="9950"/>
                <a:ext cx="1220" cy="657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8CCE4"/>
                  </a:gs>
                </a:gsLst>
                <a:lin ang="5400000" scaled="1"/>
              </a:gradFill>
              <a:ln w="12700">
                <a:solidFill>
                  <a:srgbClr val="95B3D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latin typeface="Calibri" pitchFamily="34" charset="0"/>
                  </a:rPr>
                  <a:t>Registry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14" name="Text Box 18"/>
              <p:cNvSpPr txBox="1">
                <a:spLocks noChangeArrowheads="1"/>
              </p:cNvSpPr>
              <p:nvPr/>
            </p:nvSpPr>
            <p:spPr bwMode="auto">
              <a:xfrm>
                <a:off x="4390" y="9950"/>
                <a:ext cx="1220" cy="657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8CCE4"/>
                  </a:gs>
                </a:gsLst>
                <a:lin ang="5400000" scaled="1"/>
              </a:gradFill>
              <a:ln w="12700">
                <a:solidFill>
                  <a:srgbClr val="95B3D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latin typeface="Calibri" pitchFamily="34" charset="0"/>
                  </a:rPr>
                  <a:t>CEP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15" name="Text Box 19"/>
              <p:cNvSpPr txBox="1">
                <a:spLocks noChangeArrowheads="1"/>
              </p:cNvSpPr>
              <p:nvPr/>
            </p:nvSpPr>
            <p:spPr bwMode="auto">
              <a:xfrm>
                <a:off x="5663" y="9950"/>
                <a:ext cx="1220" cy="657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8CCE4"/>
                  </a:gs>
                </a:gsLst>
                <a:lin ang="5400000" scaled="1"/>
              </a:gradFill>
              <a:ln w="12700">
                <a:solidFill>
                  <a:srgbClr val="95B3D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latin typeface="Calibri" pitchFamily="34" charset="0"/>
                  </a:rPr>
                  <a:t>Routing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16" name="Text Box 20"/>
              <p:cNvSpPr txBox="1">
                <a:spLocks noChangeArrowheads="1"/>
              </p:cNvSpPr>
              <p:nvPr/>
            </p:nvSpPr>
            <p:spPr bwMode="auto">
              <a:xfrm>
                <a:off x="6482" y="8674"/>
                <a:ext cx="1560" cy="661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8CCE4"/>
                  </a:gs>
                </a:gsLst>
                <a:lin ang="5400000" scaled="1"/>
              </a:gradFill>
              <a:ln w="12700">
                <a:solidFill>
                  <a:srgbClr val="95B3D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latin typeface="Calibri" pitchFamily="34" charset="0"/>
                  </a:rPr>
                  <a:t>Event Driven Architecture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17" name="Text Box 21"/>
              <p:cNvSpPr txBox="1">
                <a:spLocks noChangeArrowheads="1"/>
              </p:cNvSpPr>
              <p:nvPr/>
            </p:nvSpPr>
            <p:spPr bwMode="auto">
              <a:xfrm>
                <a:off x="3113" y="8674"/>
                <a:ext cx="1560" cy="661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8CCE4"/>
                  </a:gs>
                </a:gsLst>
                <a:lin ang="5400000" scaled="1"/>
              </a:gradFill>
              <a:ln w="12700">
                <a:solidFill>
                  <a:srgbClr val="95B3D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latin typeface="Calibri" pitchFamily="34" charset="0"/>
                  </a:rPr>
                  <a:t>Loosely Coupled Architecture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18" name="Text Box 22"/>
              <p:cNvSpPr txBox="1">
                <a:spLocks noChangeArrowheads="1"/>
              </p:cNvSpPr>
              <p:nvPr/>
            </p:nvSpPr>
            <p:spPr bwMode="auto">
              <a:xfrm>
                <a:off x="3113" y="8076"/>
                <a:ext cx="4929" cy="483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8CCE4"/>
                  </a:gs>
                </a:gsLst>
                <a:lin ang="5400000" scaled="1"/>
              </a:gradFill>
              <a:ln w="12700">
                <a:solidFill>
                  <a:srgbClr val="95B3D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latin typeface="Calibri" pitchFamily="34" charset="0"/>
                  </a:rPr>
                  <a:t>Technical Services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19" name="Text Box 23"/>
              <p:cNvSpPr txBox="1">
                <a:spLocks noChangeArrowheads="1"/>
              </p:cNvSpPr>
              <p:nvPr/>
            </p:nvSpPr>
            <p:spPr bwMode="auto">
              <a:xfrm>
                <a:off x="4790" y="8674"/>
                <a:ext cx="1560" cy="661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8CCE4"/>
                  </a:gs>
                </a:gsLst>
                <a:lin ang="5400000" scaled="1"/>
              </a:gradFill>
              <a:ln w="12700">
                <a:solidFill>
                  <a:srgbClr val="95B3D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latin typeface="Calibri" pitchFamily="34" charset="0"/>
                  </a:rPr>
                  <a:t>Canonical Data Model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20" name="Text Box 24"/>
              <p:cNvSpPr txBox="1">
                <a:spLocks noChangeArrowheads="1"/>
              </p:cNvSpPr>
              <p:nvPr/>
            </p:nvSpPr>
            <p:spPr bwMode="auto">
              <a:xfrm>
                <a:off x="6482" y="3728"/>
                <a:ext cx="1560" cy="661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8CCE4"/>
                  </a:gs>
                </a:gsLst>
                <a:lin ang="5400000" scaled="1"/>
              </a:gradFill>
              <a:ln w="12700">
                <a:solidFill>
                  <a:srgbClr val="95B3D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latin typeface="Calibri" pitchFamily="34" charset="0"/>
                  </a:rPr>
                  <a:t>Workflow / Human Tasks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21" name="Text Box 25"/>
              <p:cNvSpPr txBox="1">
                <a:spLocks noChangeArrowheads="1"/>
              </p:cNvSpPr>
              <p:nvPr/>
            </p:nvSpPr>
            <p:spPr bwMode="auto">
              <a:xfrm>
                <a:off x="3113" y="3728"/>
                <a:ext cx="1560" cy="661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8CCE4"/>
                  </a:gs>
                </a:gsLst>
                <a:lin ang="5400000" scaled="1"/>
              </a:gradFill>
              <a:ln w="12700">
                <a:solidFill>
                  <a:srgbClr val="95B3D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latin typeface="Calibri" pitchFamily="34" charset="0"/>
                  </a:rPr>
                  <a:t>Business Services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22" name="Text Box 26"/>
              <p:cNvSpPr txBox="1">
                <a:spLocks noChangeArrowheads="1"/>
              </p:cNvSpPr>
              <p:nvPr/>
            </p:nvSpPr>
            <p:spPr bwMode="auto">
              <a:xfrm>
                <a:off x="4790" y="3728"/>
                <a:ext cx="1560" cy="661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8CCE4"/>
                  </a:gs>
                </a:gsLst>
                <a:lin ang="5400000" scaled="1"/>
              </a:gradFill>
              <a:ln w="12700">
                <a:solidFill>
                  <a:srgbClr val="95B3D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latin typeface="Calibri" pitchFamily="34" charset="0"/>
                  </a:rPr>
                  <a:t>Enterprise Services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23" name="Text Box 27"/>
              <p:cNvSpPr txBox="1">
                <a:spLocks noChangeArrowheads="1"/>
              </p:cNvSpPr>
              <p:nvPr/>
            </p:nvSpPr>
            <p:spPr bwMode="auto">
              <a:xfrm>
                <a:off x="3113" y="12110"/>
                <a:ext cx="1560" cy="657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8CCE4"/>
                  </a:gs>
                </a:gsLst>
                <a:lin ang="5400000" scaled="1"/>
              </a:gradFill>
              <a:ln w="12700">
                <a:solidFill>
                  <a:srgbClr val="95B3D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latin typeface="Calibri" pitchFamily="34" charset="0"/>
                  </a:rPr>
                  <a:t>Semantic Data Model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24" name="Text Box 28"/>
              <p:cNvSpPr txBox="1">
                <a:spLocks noChangeArrowheads="1"/>
              </p:cNvSpPr>
              <p:nvPr/>
            </p:nvSpPr>
            <p:spPr bwMode="auto">
              <a:xfrm>
                <a:off x="4890" y="12110"/>
                <a:ext cx="1560" cy="657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8CCE4"/>
                  </a:gs>
                </a:gsLst>
                <a:lin ang="5400000" scaled="1"/>
              </a:gradFill>
              <a:ln w="12700">
                <a:solidFill>
                  <a:srgbClr val="95B3D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latin typeface="Calibri" pitchFamily="34" charset="0"/>
                  </a:rPr>
                  <a:t>Master Data Management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25" name="Text Box 29"/>
              <p:cNvSpPr txBox="1">
                <a:spLocks noChangeArrowheads="1"/>
              </p:cNvSpPr>
              <p:nvPr/>
            </p:nvSpPr>
            <p:spPr bwMode="auto">
              <a:xfrm>
                <a:off x="6602" y="12110"/>
                <a:ext cx="1560" cy="657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8CCE4"/>
                  </a:gs>
                </a:gsLst>
                <a:lin ang="5400000" scaled="1"/>
              </a:gradFill>
              <a:ln w="12700">
                <a:solidFill>
                  <a:srgbClr val="95B3D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latin typeface="Calibri" pitchFamily="34" charset="0"/>
                  </a:rPr>
                  <a:t>Meta Data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26" name="Text Box 30"/>
              <p:cNvSpPr txBox="1">
                <a:spLocks noChangeArrowheads="1"/>
              </p:cNvSpPr>
              <p:nvPr/>
            </p:nvSpPr>
            <p:spPr bwMode="auto">
              <a:xfrm>
                <a:off x="5603" y="6779"/>
                <a:ext cx="1482" cy="661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8CCE4"/>
                  </a:gs>
                </a:gsLst>
                <a:lin ang="5400000" scaled="1"/>
              </a:gradFill>
              <a:ln w="12700">
                <a:solidFill>
                  <a:srgbClr val="95B3D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latin typeface="Calibri" pitchFamily="34" charset="0"/>
                  </a:rPr>
                  <a:t>Application Integ Modules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27" name="Text Box 31"/>
              <p:cNvSpPr txBox="1">
                <a:spLocks noChangeArrowheads="1"/>
              </p:cNvSpPr>
              <p:nvPr/>
            </p:nvSpPr>
            <p:spPr bwMode="auto">
              <a:xfrm>
                <a:off x="2553" y="6779"/>
                <a:ext cx="1482" cy="661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8CCE4"/>
                  </a:gs>
                </a:gsLst>
                <a:lin ang="5400000" scaled="1"/>
              </a:gradFill>
              <a:ln w="12700">
                <a:solidFill>
                  <a:srgbClr val="95B3D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latin typeface="Calibri" pitchFamily="34" charset="0"/>
                  </a:rPr>
                  <a:t>Cross Cutting Modules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28" name="Text Box 32"/>
              <p:cNvSpPr txBox="1">
                <a:spLocks noChangeArrowheads="1"/>
              </p:cNvSpPr>
              <p:nvPr/>
            </p:nvSpPr>
            <p:spPr bwMode="auto">
              <a:xfrm>
                <a:off x="4090" y="6779"/>
                <a:ext cx="1482" cy="661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8CCE4"/>
                  </a:gs>
                </a:gsLst>
                <a:lin ang="5400000" scaled="1"/>
              </a:gradFill>
              <a:ln w="12700">
                <a:solidFill>
                  <a:srgbClr val="95B3D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latin typeface="Calibri" pitchFamily="34" charset="0"/>
                  </a:rPr>
                  <a:t>B2B Integra-tion Modules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29" name="Text Box 33"/>
              <p:cNvSpPr txBox="1">
                <a:spLocks noChangeArrowheads="1"/>
              </p:cNvSpPr>
              <p:nvPr/>
            </p:nvSpPr>
            <p:spPr bwMode="auto">
              <a:xfrm>
                <a:off x="6482" y="5488"/>
                <a:ext cx="1560" cy="661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8CCE4"/>
                  </a:gs>
                </a:gsLst>
                <a:lin ang="5400000" scaled="1"/>
              </a:gradFill>
              <a:ln w="12700">
                <a:solidFill>
                  <a:srgbClr val="95B3D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latin typeface="Calibri" pitchFamily="34" charset="0"/>
                  </a:rPr>
                  <a:t>Real-Time Architecture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30" name="Text Box 34"/>
              <p:cNvSpPr txBox="1">
                <a:spLocks noChangeArrowheads="1"/>
              </p:cNvSpPr>
              <p:nvPr/>
            </p:nvSpPr>
            <p:spPr bwMode="auto">
              <a:xfrm>
                <a:off x="3113" y="5488"/>
                <a:ext cx="1560" cy="661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8CCE4"/>
                  </a:gs>
                </a:gsLst>
                <a:lin ang="5400000" scaled="1"/>
              </a:gradFill>
              <a:ln w="12700">
                <a:solidFill>
                  <a:srgbClr val="95B3D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latin typeface="Calibri" pitchFamily="34" charset="0"/>
                  </a:rPr>
                  <a:t>Transaction Processing -OLTP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31" name="Text Box 35"/>
              <p:cNvSpPr txBox="1">
                <a:spLocks noChangeArrowheads="1"/>
              </p:cNvSpPr>
              <p:nvPr/>
            </p:nvSpPr>
            <p:spPr bwMode="auto">
              <a:xfrm>
                <a:off x="3113" y="5099"/>
                <a:ext cx="4929" cy="445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8CCE4"/>
                  </a:gs>
                </a:gsLst>
                <a:lin ang="5400000" scaled="1"/>
              </a:gradFill>
              <a:ln w="12700">
                <a:solidFill>
                  <a:srgbClr val="95B3D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latin typeface="Calibri" pitchFamily="34" charset="0"/>
                  </a:rPr>
                  <a:t>Development SDK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32" name="Text Box 36"/>
              <p:cNvSpPr txBox="1">
                <a:spLocks noChangeArrowheads="1"/>
              </p:cNvSpPr>
              <p:nvPr/>
            </p:nvSpPr>
            <p:spPr bwMode="auto">
              <a:xfrm>
                <a:off x="4790" y="5488"/>
                <a:ext cx="1560" cy="661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8CCE4"/>
                  </a:gs>
                </a:gsLst>
                <a:lin ang="5400000" scaled="1"/>
              </a:gradFill>
              <a:ln w="12700">
                <a:solidFill>
                  <a:srgbClr val="95B3D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latin typeface="Calibri" pitchFamily="34" charset="0"/>
                  </a:rPr>
                  <a:t>Common Services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33" name="Text Box 37"/>
              <p:cNvSpPr txBox="1">
                <a:spLocks noChangeArrowheads="1"/>
              </p:cNvSpPr>
              <p:nvPr/>
            </p:nvSpPr>
            <p:spPr bwMode="auto">
              <a:xfrm>
                <a:off x="7122" y="6779"/>
                <a:ext cx="1482" cy="661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8CCE4"/>
                  </a:gs>
                </a:gsLst>
                <a:lin ang="5400000" scaled="1"/>
              </a:gradFill>
              <a:ln w="12700">
                <a:solidFill>
                  <a:srgbClr val="95B3D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latin typeface="Calibri" pitchFamily="34" charset="0"/>
                  </a:rPr>
                  <a:t>Customer / HAN Modules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34" name="Text Box 38"/>
              <p:cNvSpPr txBox="1">
                <a:spLocks noChangeArrowheads="1"/>
              </p:cNvSpPr>
              <p:nvPr/>
            </p:nvSpPr>
            <p:spPr bwMode="auto">
              <a:xfrm>
                <a:off x="6942" y="9950"/>
                <a:ext cx="1220" cy="657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8CCE4"/>
                  </a:gs>
                </a:gsLst>
                <a:lin ang="5400000" scaled="1"/>
              </a:gradFill>
              <a:ln w="12700">
                <a:solidFill>
                  <a:srgbClr val="95B3D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latin typeface="Calibri" pitchFamily="34" charset="0"/>
                  </a:rPr>
                  <a:t>Transformation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35" name="Text Box 39"/>
              <p:cNvSpPr txBox="1">
                <a:spLocks noChangeArrowheads="1"/>
              </p:cNvSpPr>
              <p:nvPr/>
            </p:nvSpPr>
            <p:spPr bwMode="auto">
              <a:xfrm>
                <a:off x="3113" y="12921"/>
                <a:ext cx="5049" cy="337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8CCE4"/>
                  </a:gs>
                </a:gsLst>
                <a:lin ang="5400000" scaled="1"/>
              </a:gradFill>
              <a:ln w="12700">
                <a:solidFill>
                  <a:srgbClr val="95B3D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latin typeface="Calibri" pitchFamily="34" charset="0"/>
                  </a:rPr>
                  <a:t>Database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36" name="Text Box 40"/>
              <p:cNvSpPr txBox="1">
                <a:spLocks noChangeArrowheads="1"/>
              </p:cNvSpPr>
              <p:nvPr/>
            </p:nvSpPr>
            <p:spPr bwMode="auto">
              <a:xfrm>
                <a:off x="2073" y="13390"/>
                <a:ext cx="7032" cy="734"/>
              </a:xfrm>
              <a:prstGeom prst="rect">
                <a:avLst/>
              </a:prstGeom>
              <a:solidFill>
                <a:srgbClr val="A5A5A5"/>
              </a:solidFill>
              <a:ln w="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latin typeface="Calibri" pitchFamily="34" charset="0"/>
                  </a:rPr>
                  <a:t>Infrastructure Architecture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37" name="Text Box 41"/>
              <p:cNvSpPr txBox="1">
                <a:spLocks noChangeArrowheads="1"/>
              </p:cNvSpPr>
              <p:nvPr/>
            </p:nvSpPr>
            <p:spPr bwMode="auto">
              <a:xfrm>
                <a:off x="3113" y="13714"/>
                <a:ext cx="5049" cy="410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8CCE4"/>
                  </a:gs>
                </a:gsLst>
                <a:lin ang="5400000" scaled="1"/>
              </a:gradFill>
              <a:ln w="12700">
                <a:solidFill>
                  <a:srgbClr val="95B3D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latin typeface="Calibri" pitchFamily="34" charset="0"/>
                  </a:rPr>
                  <a:t>Hardware, OS, Virtualization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38" name="Text Box 42"/>
              <p:cNvSpPr txBox="1">
                <a:spLocks noChangeArrowheads="1"/>
              </p:cNvSpPr>
              <p:nvPr/>
            </p:nvSpPr>
            <p:spPr bwMode="auto">
              <a:xfrm>
                <a:off x="8685" y="2741"/>
                <a:ext cx="420" cy="10636"/>
              </a:xfrm>
              <a:prstGeom prst="rect">
                <a:avLst/>
              </a:prstGeom>
              <a:solidFill>
                <a:srgbClr val="D8D8D8"/>
              </a:solidFill>
              <a:ln w="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endParaRPr lang="en-US" sz="900" dirty="0">
                  <a:latin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  <a:defRPr/>
                </a:pPr>
                <a:endParaRPr lang="en-US" sz="900" dirty="0">
                  <a:latin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  <a:defRPr/>
                </a:pPr>
                <a:endParaRPr lang="en-US" sz="900" dirty="0">
                  <a:latin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latin typeface="Calibri" pitchFamily="34" charset="0"/>
                  </a:rPr>
                  <a:t>Compl  I ance</a:t>
                </a:r>
                <a:endParaRPr lang="en-US" sz="900" dirty="0">
                  <a:latin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  <a:defRPr/>
                </a:pPr>
                <a:endParaRPr lang="en-US" sz="900" dirty="0">
                  <a:latin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latin typeface="Calibri" pitchFamily="34" charset="0"/>
                  </a:rPr>
                  <a:t>Archi tecture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39" name="Text Box 43"/>
              <p:cNvSpPr txBox="1">
                <a:spLocks noChangeArrowheads="1"/>
              </p:cNvSpPr>
              <p:nvPr/>
            </p:nvSpPr>
            <p:spPr bwMode="auto">
              <a:xfrm>
                <a:off x="2073" y="2741"/>
                <a:ext cx="420" cy="10649"/>
              </a:xfrm>
              <a:prstGeom prst="rect">
                <a:avLst/>
              </a:prstGeom>
              <a:solidFill>
                <a:srgbClr val="D8D8D8"/>
              </a:solidFill>
              <a:ln w="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endParaRPr lang="en-US" sz="900" dirty="0">
                  <a:latin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  <a:defRPr/>
                </a:pPr>
                <a:endParaRPr lang="en-US" sz="900" dirty="0">
                  <a:latin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  <a:defRPr/>
                </a:pPr>
                <a:endParaRPr lang="en-US" sz="900" dirty="0">
                  <a:latin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  <a:defRPr/>
                </a:pPr>
                <a:endParaRPr lang="en-US" sz="900" dirty="0">
                  <a:latin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 smtClean="0">
                    <a:latin typeface="Calibri" pitchFamily="34" charset="0"/>
                  </a:rPr>
                  <a:t>Secure </a:t>
                </a:r>
                <a:r>
                  <a:rPr lang="en-US" sz="900" dirty="0">
                    <a:latin typeface="Calibri" pitchFamily="34" charset="0"/>
                  </a:rPr>
                  <a:t>i ty</a:t>
                </a:r>
                <a:endParaRPr lang="en-US" sz="900" dirty="0">
                  <a:latin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  <a:defRPr/>
                </a:pPr>
                <a:endParaRPr lang="en-US" sz="900" dirty="0">
                  <a:latin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latin typeface="Calibri" pitchFamily="34" charset="0"/>
                  </a:rPr>
                  <a:t>Archi tecture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40" name="Text Box 44"/>
              <p:cNvSpPr txBox="1">
                <a:spLocks noChangeArrowheads="1"/>
              </p:cNvSpPr>
              <p:nvPr/>
            </p:nvSpPr>
            <p:spPr bwMode="auto">
              <a:xfrm>
                <a:off x="3873" y="1621"/>
                <a:ext cx="1590" cy="633"/>
              </a:xfrm>
              <a:prstGeom prst="rect">
                <a:avLst/>
              </a:prstGeom>
              <a:solidFill>
                <a:srgbClr val="76923C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750" dirty="0">
                    <a:solidFill>
                      <a:srgbClr val="FFFFFF"/>
                    </a:solidFill>
                    <a:latin typeface="Calibri" pitchFamily="34" charset="0"/>
                  </a:rPr>
                  <a:t>Command &amp; Control</a:t>
                </a:r>
                <a:endParaRPr lang="en-US" sz="750" dirty="0">
                  <a:latin typeface="Arial" pitchFamily="34" charset="0"/>
                </a:endParaRPr>
              </a:p>
            </p:txBody>
          </p:sp>
          <p:sp>
            <p:nvSpPr>
              <p:cNvPr id="55341" name="Text Box 45"/>
              <p:cNvSpPr txBox="1">
                <a:spLocks noChangeArrowheads="1"/>
              </p:cNvSpPr>
              <p:nvPr/>
            </p:nvSpPr>
            <p:spPr bwMode="auto">
              <a:xfrm>
                <a:off x="5663" y="1621"/>
                <a:ext cx="1587" cy="633"/>
              </a:xfrm>
              <a:prstGeom prst="rect">
                <a:avLst/>
              </a:prstGeom>
              <a:solidFill>
                <a:srgbClr val="76923C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solidFill>
                      <a:srgbClr val="FFFFFF"/>
                    </a:solidFill>
                    <a:latin typeface="Calibri" pitchFamily="34" charset="0"/>
                  </a:rPr>
                  <a:t>OA&amp;M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42" name="Text Box 46"/>
              <p:cNvSpPr txBox="1">
                <a:spLocks noChangeArrowheads="1"/>
              </p:cNvSpPr>
              <p:nvPr/>
            </p:nvSpPr>
            <p:spPr bwMode="auto">
              <a:xfrm>
                <a:off x="2073" y="1621"/>
                <a:ext cx="1587" cy="633"/>
              </a:xfrm>
              <a:prstGeom prst="rect">
                <a:avLst/>
              </a:prstGeom>
              <a:solidFill>
                <a:srgbClr val="E5B8B7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b="1" dirty="0">
                    <a:latin typeface="Calibri" pitchFamily="34" charset="0"/>
                  </a:rPr>
                  <a:t>SG &amp; DR Applications</a:t>
                </a:r>
                <a:endParaRPr lang="en-US" sz="900" b="1" dirty="0">
                  <a:latin typeface="Arial" pitchFamily="34" charset="0"/>
                </a:endParaRPr>
              </a:p>
            </p:txBody>
          </p:sp>
          <p:sp>
            <p:nvSpPr>
              <p:cNvPr id="55343" name="Text Box 47"/>
              <p:cNvSpPr txBox="1">
                <a:spLocks noChangeArrowheads="1"/>
              </p:cNvSpPr>
              <p:nvPr/>
            </p:nvSpPr>
            <p:spPr bwMode="auto">
              <a:xfrm>
                <a:off x="7490" y="1621"/>
                <a:ext cx="1590" cy="633"/>
              </a:xfrm>
              <a:prstGeom prst="rect">
                <a:avLst/>
              </a:prstGeom>
              <a:solidFill>
                <a:srgbClr val="76923C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solidFill>
                      <a:srgbClr val="FFFFFF"/>
                    </a:solidFill>
                    <a:latin typeface="Calibri" pitchFamily="34" charset="0"/>
                  </a:rPr>
                  <a:t>Admin Interface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44" name="Text Box 48"/>
              <p:cNvSpPr txBox="1">
                <a:spLocks noChangeArrowheads="1"/>
              </p:cNvSpPr>
              <p:nvPr/>
            </p:nvSpPr>
            <p:spPr bwMode="auto">
              <a:xfrm>
                <a:off x="9105" y="13390"/>
                <a:ext cx="1757" cy="734"/>
              </a:xfrm>
              <a:prstGeom prst="rect">
                <a:avLst/>
              </a:prstGeom>
              <a:solidFill>
                <a:srgbClr val="A5A5A5"/>
              </a:solidFill>
              <a:ln w="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latin typeface="Calibri" pitchFamily="34" charset="0"/>
                  </a:rPr>
                  <a:t>Data Warehouse Infrastructure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45" name="Text Box 49"/>
              <p:cNvSpPr txBox="1">
                <a:spLocks noChangeArrowheads="1"/>
              </p:cNvSpPr>
              <p:nvPr/>
            </p:nvSpPr>
            <p:spPr bwMode="auto">
              <a:xfrm>
                <a:off x="9127" y="11707"/>
                <a:ext cx="1735" cy="1673"/>
              </a:xfrm>
              <a:prstGeom prst="rect">
                <a:avLst/>
              </a:prstGeom>
              <a:solidFill>
                <a:srgbClr val="FBD4B4"/>
              </a:solidFill>
              <a:ln w="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latin typeface="Calibri" pitchFamily="34" charset="0"/>
                  </a:rPr>
                  <a:t>Data Warehouse 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46" name="Text Box 50"/>
              <p:cNvSpPr txBox="1">
                <a:spLocks noChangeArrowheads="1"/>
              </p:cNvSpPr>
              <p:nvPr/>
            </p:nvSpPr>
            <p:spPr bwMode="auto">
              <a:xfrm>
                <a:off x="9127" y="6278"/>
                <a:ext cx="1735" cy="5401"/>
              </a:xfrm>
              <a:prstGeom prst="rect">
                <a:avLst/>
              </a:prstGeom>
              <a:solidFill>
                <a:srgbClr val="365F91"/>
              </a:solidFill>
              <a:ln w="0">
                <a:solidFill>
                  <a:srgbClr val="365F91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endParaRPr lang="en-US" sz="900" dirty="0">
                  <a:solidFill>
                    <a:srgbClr val="FFFFFF"/>
                  </a:solidFill>
                  <a:latin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solidFill>
                      <a:srgbClr val="FFFFFF"/>
                    </a:solidFill>
                    <a:latin typeface="Calibri" pitchFamily="34" charset="0"/>
                  </a:rPr>
                  <a:t>Extraction Transformation  &amp; Load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47" name="Text Box 51"/>
              <p:cNvSpPr txBox="1">
                <a:spLocks noChangeArrowheads="1"/>
              </p:cNvSpPr>
              <p:nvPr/>
            </p:nvSpPr>
            <p:spPr bwMode="auto">
              <a:xfrm>
                <a:off x="9107" y="4692"/>
                <a:ext cx="1765" cy="1562"/>
              </a:xfrm>
              <a:prstGeom prst="rect">
                <a:avLst/>
              </a:prstGeom>
              <a:solidFill>
                <a:srgbClr val="CCC0D9"/>
              </a:solidFill>
              <a:ln w="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latin typeface="Calibri" pitchFamily="34" charset="0"/>
                  </a:rPr>
                  <a:t>Domain Specific Data Marts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48" name="Text Box 52"/>
              <p:cNvSpPr txBox="1">
                <a:spLocks noChangeArrowheads="1"/>
              </p:cNvSpPr>
              <p:nvPr/>
            </p:nvSpPr>
            <p:spPr bwMode="auto">
              <a:xfrm>
                <a:off x="9080" y="2741"/>
                <a:ext cx="1802" cy="1920"/>
              </a:xfrm>
              <a:prstGeom prst="rect">
                <a:avLst/>
              </a:prstGeom>
              <a:solidFill>
                <a:srgbClr val="B6DDE8"/>
              </a:solidFill>
              <a:ln w="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latin typeface="Calibri" pitchFamily="34" charset="0"/>
                  </a:rPr>
                  <a:t>Reporting Architecture</a:t>
                </a:r>
              </a:p>
              <a:p>
                <a:pPr algn="ctr">
                  <a:spcAft>
                    <a:spcPts val="1000"/>
                  </a:spcAft>
                  <a:defRPr/>
                </a:pPr>
                <a:endParaRPr lang="en-US" sz="900" dirty="0">
                  <a:latin typeface="Calibri" pitchFamily="34" charset="0"/>
                </a:endParaRPr>
              </a:p>
              <a:p>
                <a:pPr algn="ctr">
                  <a:defRPr/>
                </a:pP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49" name="Text Box 53"/>
              <p:cNvSpPr txBox="1">
                <a:spLocks noChangeArrowheads="1"/>
              </p:cNvSpPr>
              <p:nvPr/>
            </p:nvSpPr>
            <p:spPr bwMode="auto">
              <a:xfrm>
                <a:off x="9285" y="1621"/>
                <a:ext cx="1587" cy="633"/>
              </a:xfrm>
              <a:prstGeom prst="rect">
                <a:avLst/>
              </a:prstGeom>
              <a:solidFill>
                <a:srgbClr val="76923C"/>
              </a:solidFill>
              <a:ln w="3810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750" dirty="0">
                    <a:solidFill>
                      <a:srgbClr val="FFFFFF"/>
                    </a:solidFill>
                    <a:latin typeface="Calibri" pitchFamily="34" charset="0"/>
                  </a:rPr>
                  <a:t>Reporting, Analytics &amp; BI</a:t>
                </a:r>
                <a:endParaRPr lang="en-US" sz="750" dirty="0">
                  <a:latin typeface="Arial" pitchFamily="34" charset="0"/>
                </a:endParaRPr>
              </a:p>
            </p:txBody>
          </p:sp>
          <p:sp>
            <p:nvSpPr>
              <p:cNvPr id="55350" name="Text Box 54"/>
              <p:cNvSpPr txBox="1">
                <a:spLocks noChangeArrowheads="1"/>
              </p:cNvSpPr>
              <p:nvPr/>
            </p:nvSpPr>
            <p:spPr bwMode="auto">
              <a:xfrm>
                <a:off x="9225" y="12110"/>
                <a:ext cx="1560" cy="657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8CCE4"/>
                  </a:gs>
                </a:gsLst>
                <a:lin ang="5400000" scaled="1"/>
              </a:gradFill>
              <a:ln w="12700">
                <a:solidFill>
                  <a:srgbClr val="95B3D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latin typeface="Calibri" pitchFamily="34" charset="0"/>
                  </a:rPr>
                  <a:t>Star/Snowflake Data Warehouse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51" name="Text Box 55"/>
              <p:cNvSpPr txBox="1">
                <a:spLocks noChangeArrowheads="1"/>
              </p:cNvSpPr>
              <p:nvPr/>
            </p:nvSpPr>
            <p:spPr bwMode="auto">
              <a:xfrm>
                <a:off x="9255" y="12921"/>
                <a:ext cx="1560" cy="337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8CCE4"/>
                  </a:gs>
                </a:gsLst>
                <a:lin ang="5400000" scaled="1"/>
              </a:gradFill>
              <a:ln w="12700">
                <a:solidFill>
                  <a:srgbClr val="95B3D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latin typeface="Calibri" pitchFamily="34" charset="0"/>
                  </a:rPr>
                  <a:t>Source DBs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52" name="Text Box 56"/>
              <p:cNvSpPr txBox="1">
                <a:spLocks noChangeArrowheads="1"/>
              </p:cNvSpPr>
              <p:nvPr/>
            </p:nvSpPr>
            <p:spPr bwMode="auto">
              <a:xfrm>
                <a:off x="9225" y="9498"/>
                <a:ext cx="1515" cy="1722"/>
              </a:xfrm>
              <a:prstGeom prst="rect">
                <a:avLst/>
              </a:prstGeom>
              <a:solidFill>
                <a:srgbClr val="95B3D7"/>
              </a:solidFill>
              <a:ln w="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endParaRPr lang="en-US" sz="900" dirty="0">
                  <a:latin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  <a:defRPr/>
                </a:pPr>
                <a:endParaRPr lang="en-US" sz="900" dirty="0">
                  <a:latin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latin typeface="Calibri" pitchFamily="34" charset="0"/>
                  </a:rPr>
                  <a:t>ETL Tool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53" name="Text Box 57"/>
              <p:cNvSpPr txBox="1">
                <a:spLocks noChangeArrowheads="1"/>
              </p:cNvSpPr>
              <p:nvPr/>
            </p:nvSpPr>
            <p:spPr bwMode="auto">
              <a:xfrm>
                <a:off x="9225" y="7940"/>
                <a:ext cx="1515" cy="1864"/>
              </a:xfrm>
              <a:prstGeom prst="rect">
                <a:avLst/>
              </a:prstGeom>
              <a:solidFill>
                <a:srgbClr val="8DB3E2"/>
              </a:solidFill>
              <a:ln w="0">
                <a:solidFill>
                  <a:srgbClr val="F2F2F2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endParaRPr lang="en-US" sz="900" dirty="0">
                  <a:latin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  <a:defRPr/>
                </a:pPr>
                <a:endParaRPr lang="en-US" sz="900" dirty="0">
                  <a:latin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latin typeface="Calibri" pitchFamily="34" charset="0"/>
                  </a:rPr>
                  <a:t>ETL Architecture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54" name="Text Box 58"/>
              <p:cNvSpPr txBox="1">
                <a:spLocks noChangeArrowheads="1"/>
              </p:cNvSpPr>
              <p:nvPr/>
            </p:nvSpPr>
            <p:spPr bwMode="auto">
              <a:xfrm>
                <a:off x="9225" y="3728"/>
                <a:ext cx="1515" cy="661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8CCE4"/>
                  </a:gs>
                </a:gsLst>
                <a:lin ang="5400000" scaled="1"/>
              </a:gradFill>
              <a:ln w="12700">
                <a:solidFill>
                  <a:srgbClr val="95B3D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latin typeface="Calibri" pitchFamily="34" charset="0"/>
                  </a:rPr>
                  <a:t>Reporting Tool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55" name="Text Box 59"/>
              <p:cNvSpPr txBox="1">
                <a:spLocks noChangeArrowheads="1"/>
              </p:cNvSpPr>
              <p:nvPr/>
            </p:nvSpPr>
            <p:spPr bwMode="auto">
              <a:xfrm>
                <a:off x="9180" y="5429"/>
                <a:ext cx="720" cy="661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8CCE4"/>
                  </a:gs>
                </a:gsLst>
                <a:lin ang="5400000" scaled="1"/>
              </a:gradFill>
              <a:ln w="12700">
                <a:solidFill>
                  <a:srgbClr val="95B3D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latin typeface="Calibri" pitchFamily="34" charset="0"/>
                  </a:rPr>
                  <a:t>Data Mart</a:t>
                </a:r>
                <a:endParaRPr lang="en-US" sz="900" dirty="0">
                  <a:latin typeface="Arial" pitchFamily="34" charset="0"/>
                </a:endParaRPr>
              </a:p>
            </p:txBody>
          </p:sp>
          <p:sp>
            <p:nvSpPr>
              <p:cNvPr id="55356" name="Text Box 60"/>
              <p:cNvSpPr txBox="1">
                <a:spLocks noChangeArrowheads="1"/>
              </p:cNvSpPr>
              <p:nvPr/>
            </p:nvSpPr>
            <p:spPr bwMode="auto">
              <a:xfrm>
                <a:off x="10032" y="5429"/>
                <a:ext cx="722" cy="661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B8CCE4"/>
                  </a:gs>
                </a:gsLst>
                <a:lin ang="5400000" scaled="1"/>
              </a:gradFill>
              <a:ln w="12700">
                <a:solidFill>
                  <a:srgbClr val="95B3D7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en-US" sz="900" dirty="0">
                    <a:latin typeface="Calibri" pitchFamily="34" charset="0"/>
                  </a:rPr>
                  <a:t>Data Mart</a:t>
                </a:r>
                <a:endParaRPr lang="en-US" sz="900" dirty="0">
                  <a:latin typeface="Arial" pitchFamily="34" charset="0"/>
                </a:endParaRPr>
              </a:p>
            </p:txBody>
          </p:sp>
        </p:grpSp>
        <p:sp>
          <p:nvSpPr>
            <p:cNvPr id="55357" name="Text Box 61"/>
            <p:cNvSpPr txBox="1">
              <a:spLocks noChangeArrowheads="1"/>
            </p:cNvSpPr>
            <p:nvPr/>
          </p:nvSpPr>
          <p:spPr bwMode="auto">
            <a:xfrm>
              <a:off x="2133" y="1498"/>
              <a:ext cx="1587" cy="601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900" dirty="0">
                  <a:latin typeface="Calibri" pitchFamily="34" charset="0"/>
                </a:rPr>
                <a:t>Remote Connect / Disconnect</a:t>
              </a:r>
              <a:endParaRPr lang="en-US" sz="900" dirty="0">
                <a:latin typeface="Arial" pitchFamily="34" charset="0"/>
              </a:endParaRPr>
            </a:p>
          </p:txBody>
        </p:sp>
        <p:sp>
          <p:nvSpPr>
            <p:cNvPr id="55358" name="Text Box 62"/>
            <p:cNvSpPr txBox="1">
              <a:spLocks noChangeArrowheads="1"/>
            </p:cNvSpPr>
            <p:nvPr/>
          </p:nvSpPr>
          <p:spPr bwMode="auto">
            <a:xfrm>
              <a:off x="3813" y="1498"/>
              <a:ext cx="1257" cy="601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900" dirty="0">
                  <a:latin typeface="Calibri" pitchFamily="34" charset="0"/>
                </a:rPr>
                <a:t>Outage Detection</a:t>
              </a:r>
              <a:endParaRPr lang="en-US" sz="900" dirty="0">
                <a:latin typeface="Arial" pitchFamily="34" charset="0"/>
              </a:endParaRPr>
            </a:p>
          </p:txBody>
        </p:sp>
        <p:sp>
          <p:nvSpPr>
            <p:cNvPr id="55359" name="Text Box 63"/>
            <p:cNvSpPr txBox="1">
              <a:spLocks noChangeArrowheads="1"/>
            </p:cNvSpPr>
            <p:nvPr/>
          </p:nvSpPr>
          <p:spPr bwMode="auto">
            <a:xfrm>
              <a:off x="5168" y="1498"/>
              <a:ext cx="1257" cy="601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900" dirty="0">
                  <a:latin typeface="Calibri" pitchFamily="34" charset="0"/>
                </a:rPr>
                <a:t>Self Healing Grid</a:t>
              </a:r>
              <a:endParaRPr lang="en-US" sz="900" dirty="0">
                <a:latin typeface="Arial" pitchFamily="34" charset="0"/>
              </a:endParaRPr>
            </a:p>
          </p:txBody>
        </p:sp>
        <p:sp>
          <p:nvSpPr>
            <p:cNvPr id="55360" name="Text Box 64"/>
            <p:cNvSpPr txBox="1">
              <a:spLocks noChangeArrowheads="1"/>
            </p:cNvSpPr>
            <p:nvPr/>
          </p:nvSpPr>
          <p:spPr bwMode="auto">
            <a:xfrm>
              <a:off x="6542" y="1498"/>
              <a:ext cx="1142" cy="601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900" dirty="0">
                  <a:latin typeface="Calibri" pitchFamily="34" charset="0"/>
                </a:rPr>
                <a:t>Advance Billing</a:t>
              </a:r>
              <a:endParaRPr lang="en-US" sz="900" dirty="0">
                <a:latin typeface="Arial" pitchFamily="34" charset="0"/>
              </a:endParaRPr>
            </a:p>
          </p:txBody>
        </p:sp>
        <p:sp>
          <p:nvSpPr>
            <p:cNvPr id="55361" name="Text Box 65"/>
            <p:cNvSpPr txBox="1">
              <a:spLocks noChangeArrowheads="1"/>
            </p:cNvSpPr>
            <p:nvPr/>
          </p:nvSpPr>
          <p:spPr bwMode="auto">
            <a:xfrm>
              <a:off x="7800" y="1498"/>
              <a:ext cx="1232" cy="601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en-US" sz="900" dirty="0">
                  <a:latin typeface="Calibri" pitchFamily="34" charset="0"/>
                </a:rPr>
                <a:t>Others</a:t>
              </a:r>
              <a:endParaRPr lang="en-US" sz="900" dirty="0">
                <a:latin typeface="Arial" pitchFamily="34" charset="0"/>
              </a:endParaRPr>
            </a:p>
          </p:txBody>
        </p:sp>
      </p:grpSp>
      <p:sp>
        <p:nvSpPr>
          <p:cNvPr id="75" name="TextBox 15"/>
          <p:cNvSpPr txBox="1">
            <a:spLocks noChangeArrowheads="1"/>
          </p:cNvSpPr>
          <p:nvPr/>
        </p:nvSpPr>
        <p:spPr bwMode="auto">
          <a:xfrm>
            <a:off x="0" y="1637052"/>
            <a:ext cx="1603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</a:t>
            </a:r>
          </a:p>
          <a:p>
            <a:pPr>
              <a:defRPr/>
            </a:pPr>
            <a:r>
              <a:rPr lang="en-US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CIM </a:t>
            </a:r>
            <a:r>
              <a:rPr lang="en-US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to </a:t>
            </a:r>
            <a:r>
              <a:rPr lang="en-US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n-US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 Speak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2890866" y="3825258"/>
            <a:ext cx="1074738" cy="369887"/>
          </a:xfrm>
          <a:prstGeom prst="roundRect">
            <a:avLst/>
          </a:prstGeom>
          <a:solidFill>
            <a:srgbClr val="FF0000">
              <a:alpha val="7000"/>
            </a:srgbClr>
          </a:solidFill>
          <a:ln w="57150">
            <a:solidFill>
              <a:srgbClr val="66FF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0" name="Rounded Rectangle 79"/>
          <p:cNvSpPr/>
          <p:nvPr/>
        </p:nvSpPr>
        <p:spPr>
          <a:xfrm>
            <a:off x="2666939" y="5024852"/>
            <a:ext cx="1582737" cy="217487"/>
          </a:xfrm>
          <a:prstGeom prst="roundRect">
            <a:avLst/>
          </a:prstGeom>
          <a:solidFill>
            <a:srgbClr val="FF0000">
              <a:alpha val="7000"/>
            </a:srgbClr>
          </a:solidFill>
          <a:ln w="57150">
            <a:solidFill>
              <a:srgbClr val="66FF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1" name="Rounded Rectangle 80"/>
          <p:cNvSpPr/>
          <p:nvPr/>
        </p:nvSpPr>
        <p:spPr>
          <a:xfrm>
            <a:off x="4267139" y="4377039"/>
            <a:ext cx="839787" cy="369888"/>
          </a:xfrm>
          <a:prstGeom prst="roundRect">
            <a:avLst/>
          </a:prstGeom>
          <a:solidFill>
            <a:srgbClr val="FF0000">
              <a:alpha val="7000"/>
            </a:srgbClr>
          </a:solidFill>
          <a:ln w="57150">
            <a:solidFill>
              <a:srgbClr val="66FF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2" name="Rounded Rectangle 81"/>
          <p:cNvSpPr/>
          <p:nvPr/>
        </p:nvSpPr>
        <p:spPr>
          <a:xfrm>
            <a:off x="3425094" y="4372714"/>
            <a:ext cx="839788" cy="369888"/>
          </a:xfrm>
          <a:prstGeom prst="roundRect">
            <a:avLst/>
          </a:prstGeom>
          <a:solidFill>
            <a:srgbClr val="FF0000">
              <a:alpha val="7000"/>
            </a:srgbClr>
          </a:solidFill>
          <a:ln w="57150">
            <a:solidFill>
              <a:srgbClr val="66FF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3" name="Rounded Rectangle 82"/>
          <p:cNvSpPr/>
          <p:nvPr/>
        </p:nvSpPr>
        <p:spPr>
          <a:xfrm>
            <a:off x="4019485" y="3835404"/>
            <a:ext cx="952500" cy="369887"/>
          </a:xfrm>
          <a:prstGeom prst="roundRect">
            <a:avLst/>
          </a:prstGeom>
          <a:solidFill>
            <a:srgbClr val="FF0000">
              <a:alpha val="7000"/>
            </a:srgbClr>
          </a:solidFill>
          <a:ln w="57150">
            <a:solidFill>
              <a:srgbClr val="66FF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4" name="Rounded Rectangle 83"/>
          <p:cNvSpPr/>
          <p:nvPr/>
        </p:nvSpPr>
        <p:spPr>
          <a:xfrm>
            <a:off x="4019485" y="2309150"/>
            <a:ext cx="952500" cy="369888"/>
          </a:xfrm>
          <a:prstGeom prst="roundRect">
            <a:avLst/>
          </a:prstGeom>
          <a:solidFill>
            <a:srgbClr val="FF0000">
              <a:alpha val="7000"/>
            </a:srgbClr>
          </a:solidFill>
          <a:ln w="57150">
            <a:solidFill>
              <a:srgbClr val="66FF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5" name="Rounded Rectangle 84"/>
          <p:cNvSpPr/>
          <p:nvPr/>
        </p:nvSpPr>
        <p:spPr>
          <a:xfrm>
            <a:off x="1893822" y="2362200"/>
            <a:ext cx="952500" cy="369888"/>
          </a:xfrm>
          <a:prstGeom prst="roundRect">
            <a:avLst/>
          </a:prstGeom>
          <a:solidFill>
            <a:srgbClr val="FF0000">
              <a:alpha val="7000"/>
            </a:srgbClr>
          </a:solidFill>
          <a:ln w="57150">
            <a:solidFill>
              <a:srgbClr val="66FF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6" name="Rounded Rectangle 85"/>
          <p:cNvSpPr/>
          <p:nvPr/>
        </p:nvSpPr>
        <p:spPr>
          <a:xfrm>
            <a:off x="2903476" y="2297184"/>
            <a:ext cx="1077913" cy="436593"/>
          </a:xfrm>
          <a:prstGeom prst="roundRect">
            <a:avLst/>
          </a:prstGeom>
          <a:solidFill>
            <a:srgbClr val="FF0000">
              <a:alpha val="7000"/>
            </a:srgbClr>
          </a:solidFill>
          <a:ln w="57150">
            <a:solidFill>
              <a:srgbClr val="66FF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7" name="Rounded Rectangle 86"/>
          <p:cNvSpPr/>
          <p:nvPr/>
        </p:nvSpPr>
        <p:spPr>
          <a:xfrm>
            <a:off x="2970147" y="1905000"/>
            <a:ext cx="952500" cy="369888"/>
          </a:xfrm>
          <a:prstGeom prst="roundRect">
            <a:avLst/>
          </a:prstGeom>
          <a:solidFill>
            <a:srgbClr val="FF0000">
              <a:alpha val="7000"/>
            </a:srgbClr>
          </a:solidFill>
          <a:ln w="57150">
            <a:solidFill>
              <a:srgbClr val="66FF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8" name="Rounded Rectangle 87"/>
          <p:cNvSpPr/>
          <p:nvPr/>
        </p:nvSpPr>
        <p:spPr>
          <a:xfrm>
            <a:off x="2279785" y="568125"/>
            <a:ext cx="1117600" cy="319087"/>
          </a:xfrm>
          <a:prstGeom prst="roundRect">
            <a:avLst/>
          </a:prstGeom>
          <a:solidFill>
            <a:srgbClr val="FF0000">
              <a:alpha val="7000"/>
            </a:srgbClr>
          </a:solidFill>
          <a:ln w="57150">
            <a:solidFill>
              <a:srgbClr val="66FF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9" name="Rounded Rectangle 88"/>
          <p:cNvSpPr/>
          <p:nvPr/>
        </p:nvSpPr>
        <p:spPr>
          <a:xfrm>
            <a:off x="4724400" y="544512"/>
            <a:ext cx="857250" cy="369888"/>
          </a:xfrm>
          <a:prstGeom prst="roundRect">
            <a:avLst/>
          </a:prstGeom>
          <a:solidFill>
            <a:srgbClr val="FF0000">
              <a:alpha val="7000"/>
            </a:srgbClr>
          </a:solidFill>
          <a:ln w="57150">
            <a:solidFill>
              <a:srgbClr val="66FF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0" name="Rounded Rectangle 89"/>
          <p:cNvSpPr/>
          <p:nvPr/>
        </p:nvSpPr>
        <p:spPr>
          <a:xfrm>
            <a:off x="5660960" y="5211838"/>
            <a:ext cx="1128712" cy="728663"/>
          </a:xfrm>
          <a:prstGeom prst="roundRect">
            <a:avLst/>
          </a:prstGeom>
          <a:solidFill>
            <a:srgbClr val="FF0000">
              <a:alpha val="7000"/>
            </a:srgbClr>
          </a:solidFill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1" name="Rounded Rectangle 90"/>
          <p:cNvSpPr/>
          <p:nvPr/>
        </p:nvSpPr>
        <p:spPr>
          <a:xfrm>
            <a:off x="5662419" y="3713338"/>
            <a:ext cx="1128712" cy="593725"/>
          </a:xfrm>
          <a:prstGeom prst="roundRect">
            <a:avLst/>
          </a:prstGeom>
          <a:solidFill>
            <a:srgbClr val="FF0000">
              <a:alpha val="7000"/>
            </a:srgbClr>
          </a:solidFill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2" name="Rounded Rectangle 91"/>
          <p:cNvSpPr/>
          <p:nvPr/>
        </p:nvSpPr>
        <p:spPr>
          <a:xfrm>
            <a:off x="5675120" y="1429852"/>
            <a:ext cx="1128713" cy="592137"/>
          </a:xfrm>
          <a:prstGeom prst="roundRect">
            <a:avLst/>
          </a:prstGeom>
          <a:solidFill>
            <a:srgbClr val="FF0000">
              <a:alpha val="7000"/>
            </a:srgbClr>
          </a:solidFill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7" name="TextBox 15"/>
          <p:cNvSpPr txBox="1">
            <a:spLocks noChangeArrowheads="1"/>
          </p:cNvSpPr>
          <p:nvPr/>
        </p:nvSpPr>
        <p:spPr bwMode="auto">
          <a:xfrm>
            <a:off x="0" y="586292"/>
            <a:ext cx="16033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Grid  </a:t>
            </a:r>
          </a:p>
          <a:p>
            <a:pPr>
              <a:defRPr/>
            </a:pPr>
            <a:endParaRPr lang="en-US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Right Arrow 99"/>
          <p:cNvSpPr/>
          <p:nvPr/>
        </p:nvSpPr>
        <p:spPr>
          <a:xfrm>
            <a:off x="419100" y="843046"/>
            <a:ext cx="381000" cy="15874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4" name="Group 97"/>
          <p:cNvGrpSpPr/>
          <p:nvPr/>
        </p:nvGrpSpPr>
        <p:grpSpPr>
          <a:xfrm>
            <a:off x="539436" y="6400800"/>
            <a:ext cx="7994964" cy="412647"/>
            <a:chOff x="240175" y="6018838"/>
            <a:chExt cx="7994964" cy="412647"/>
          </a:xfrm>
        </p:grpSpPr>
        <p:sp>
          <p:nvSpPr>
            <p:cNvPr id="99" name="TextBox 98"/>
            <p:cNvSpPr txBox="1"/>
            <p:nvPr/>
          </p:nvSpPr>
          <p:spPr>
            <a:xfrm>
              <a:off x="240175" y="6031375"/>
              <a:ext cx="632750" cy="40011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1. REVIEW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72925" y="6029448"/>
              <a:ext cx="632750" cy="40011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2</a:t>
              </a:r>
              <a:r>
                <a:rPr lang="en-US" sz="1000" b="1" dirty="0" smtClean="0">
                  <a:solidFill>
                    <a:schemeClr val="bg1"/>
                  </a:solidFill>
                </a:rPr>
                <a:t>. ASSESS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505675" y="6031375"/>
              <a:ext cx="892938" cy="40011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3. STRATEGY &amp; ROADMAP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398613" y="6029448"/>
              <a:ext cx="1590553" cy="40011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4a. DESIGN– Open SG Reference Architecture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991092" y="6029448"/>
              <a:ext cx="1590553" cy="40011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4b. DESIGN– Integration Architecture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577786" y="6018838"/>
              <a:ext cx="2657353" cy="4001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5</a:t>
              </a:r>
              <a:r>
                <a:rPr lang="en-US" sz="1000" b="1" dirty="0" smtClean="0">
                  <a:solidFill>
                    <a:schemeClr val="bg1"/>
                  </a:solidFill>
                </a:rPr>
                <a:t>. COE: Technical Design Reviews, Workshops, Implementation, End to End Testing</a:t>
              </a:r>
            </a:p>
          </p:txBody>
        </p:sp>
      </p:grpSp>
      <p:sp>
        <p:nvSpPr>
          <p:cNvPr id="106" name="Rectangle 105"/>
          <p:cNvSpPr/>
          <p:nvPr/>
        </p:nvSpPr>
        <p:spPr>
          <a:xfrm>
            <a:off x="2697874" y="6248400"/>
            <a:ext cx="1592479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Date Placeholder 3"/>
          <p:cNvSpPr txBox="1">
            <a:spLocks/>
          </p:cNvSpPr>
          <p:nvPr/>
        </p:nvSpPr>
        <p:spPr>
          <a:xfrm>
            <a:off x="-304800" y="6629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8/19/2010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Case for </a:t>
            </a:r>
            <a:r>
              <a:rPr lang="en-US" dirty="0" err="1" smtClean="0"/>
              <a:t>OpenSGRM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Problem</a:t>
            </a:r>
          </a:p>
          <a:p>
            <a:r>
              <a:rPr lang="en-US" sz="2000" dirty="0" smtClean="0"/>
              <a:t>Traditionally, general models or "on-ramps" for the gradual implementation of systems are offered by large analyst or service integrator consultancies.  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Many existing and new market participants may instead elect a self-designed, "DIY" approach, which may be made significantly easier by freely-available, general exemplar service models and design principles consistent with the higher-level SGIP architectures.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Solution</a:t>
            </a:r>
          </a:p>
          <a:p>
            <a:r>
              <a:rPr lang="en-US" sz="2000" dirty="0" smtClean="0"/>
              <a:t>The </a:t>
            </a:r>
            <a:r>
              <a:rPr lang="en-US" sz="2000" dirty="0" err="1" smtClean="0"/>
              <a:t>OpenSGRM</a:t>
            </a:r>
            <a:r>
              <a:rPr lang="en-US" sz="2000" dirty="0" smtClean="0"/>
              <a:t> TC will draw together a common set of services and interactions in the electric power supply information chain, based on industry examples and available industry-wide open models, and publish an open Smart Grid Reference Model to fulfill that need, by providing guidance to implementers in various information chain roles on how to:</a:t>
            </a:r>
          </a:p>
          <a:p>
            <a:pPr lvl="1"/>
            <a:r>
              <a:rPr lang="en-US" sz="1800" dirty="0" smtClean="0"/>
              <a:t>Quantify the technical complexity,</a:t>
            </a:r>
          </a:p>
          <a:p>
            <a:pPr lvl="1"/>
            <a:r>
              <a:rPr lang="en-US" sz="1800" dirty="0" smtClean="0"/>
              <a:t>Identify the business need</a:t>
            </a:r>
          </a:p>
          <a:p>
            <a:pPr lvl="1"/>
            <a:r>
              <a:rPr lang="en-US" sz="1800" dirty="0" smtClean="0"/>
              <a:t> Encapsulate and widely reuse commonly-recurring data services and functions.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2010 BRIDGE Energy Group,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64BA-F205-A742-816D-904349886FC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1120</TotalTime>
  <Words>1111</Words>
  <Application>Microsoft Office PowerPoint</Application>
  <PresentationFormat>On-screen Show (4:3)</PresentationFormat>
  <Paragraphs>240</Paragraphs>
  <Slides>13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Office Theme</vt:lpstr>
      <vt:lpstr>Office Theme</vt:lpstr>
      <vt:lpstr>Office Theme</vt:lpstr>
      <vt:lpstr>Visio</vt:lpstr>
      <vt:lpstr>Worksheet</vt:lpstr>
      <vt:lpstr>Open Smart Grid Reference Model TC</vt:lpstr>
      <vt:lpstr>Widespread Industry Challenges</vt:lpstr>
      <vt:lpstr>Open SGRM</vt:lpstr>
      <vt:lpstr>Open SGRM – How does it relate to existing work</vt:lpstr>
      <vt:lpstr>The Integration Challenges</vt:lpstr>
      <vt:lpstr>How to Measure the Challenges</vt:lpstr>
      <vt:lpstr>Integration Issues mapped to DOE and NIST’s GWAC Stack</vt:lpstr>
      <vt:lpstr>Open Smart Grid Reference Architecture</vt:lpstr>
      <vt:lpstr>The Case for OpenSGRM</vt:lpstr>
      <vt:lpstr>Outputs</vt:lpstr>
      <vt:lpstr>Scope of the OpenSGRM TC</vt:lpstr>
      <vt:lpstr>TC Deliverables</vt:lpstr>
      <vt:lpstr>Time Commitment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 Martinek</dc:creator>
  <cp:lastModifiedBy>kmartinek</cp:lastModifiedBy>
  <cp:revision>72</cp:revision>
  <dcterms:created xsi:type="dcterms:W3CDTF">2011-02-17T16:15:43Z</dcterms:created>
  <dcterms:modified xsi:type="dcterms:W3CDTF">2011-09-30T17:28:24Z</dcterms:modified>
</cp:coreProperties>
</file>