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312" r:id="rId6"/>
    <p:sldId id="311" r:id="rId7"/>
    <p:sldId id="322" r:id="rId8"/>
    <p:sldId id="301" r:id="rId9"/>
    <p:sldId id="288" r:id="rId10"/>
    <p:sldId id="303" r:id="rId11"/>
    <p:sldId id="304" r:id="rId12"/>
    <p:sldId id="307" r:id="rId13"/>
    <p:sldId id="308" r:id="rId14"/>
    <p:sldId id="320" r:id="rId15"/>
    <p:sldId id="294" r:id="rId16"/>
    <p:sldId id="309" r:id="rId17"/>
    <p:sldId id="323" r:id="rId18"/>
    <p:sldId id="313" r:id="rId19"/>
  </p:sldIdLst>
  <p:sldSz cx="12188825" cy="6858000"/>
  <p:notesSz cx="6858000" cy="9144000"/>
  <p:embeddedFontLst>
    <p:embeddedFont>
      <p:font typeface="Segoe Light" charset="0"/>
      <p:regular r:id="rId21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Segoe U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 Clark" initials="jac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6E6E6"/>
    <a:srgbClr val="E8E8E8"/>
    <a:srgbClr val="26262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10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8FA79-B440-4F2F-929F-E8EFA50B5750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5A5AB-9D22-4354-8089-2AE811D4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0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72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588" y="4862472"/>
            <a:ext cx="12192000" cy="700128"/>
          </a:xfrm>
          <a:prstGeom prst="rect">
            <a:avLst/>
          </a:prstGeom>
          <a:solidFill>
            <a:srgbClr val="F0F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C:\Users\a-vinayk\Desktop\odat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" y="5007084"/>
            <a:ext cx="1414443" cy="4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96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9346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72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-vinayk\Desktop\odata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12" y="6020431"/>
            <a:ext cx="424333" cy="4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4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72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588" y="4862472"/>
            <a:ext cx="12192000" cy="700128"/>
          </a:xfrm>
          <a:prstGeom prst="rect">
            <a:avLst/>
          </a:prstGeom>
          <a:solidFill>
            <a:srgbClr val="F0F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C:\Users\a-vinayk\Desktop\odat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" y="5007084"/>
            <a:ext cx="1414443" cy="4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0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0DA559B-A432-499C-A3CD-208BB234988D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C11D65EF-2B50-44B3-B612-676AB767E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5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995420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7868" y="1411552"/>
            <a:ext cx="11173090" cy="2210862"/>
          </a:xfrm>
          <a:prstGeom prst="rect">
            <a:avLst/>
          </a:prstGeom>
        </p:spPr>
        <p:txBody>
          <a:bodyPr/>
          <a:lstStyle>
            <a:lvl1pPr marL="461963" indent="-461963"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868369" y="6422065"/>
            <a:ext cx="1015735" cy="365125"/>
          </a:xfrm>
          <a:prstGeom prst="rect">
            <a:avLst/>
          </a:prstGeom>
        </p:spPr>
        <p:txBody>
          <a:bodyPr/>
          <a:lstStyle/>
          <a:p>
            <a:fld id="{ACFC1C43-4963-4A84-9B5D-A33A80ABAB4E}" type="slidenum">
              <a:rPr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64515" y="6422065"/>
            <a:ext cx="3859795" cy="365125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FFFF">
                    <a:tint val="75000"/>
                  </a:srgbClr>
                </a:solidFill>
              </a:rPr>
              <a:t>Microsoft Confidential—Preliminary Information Subject to Change</a:t>
            </a:r>
            <a:endParaRPr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42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02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60" r:id="rId3"/>
    <p:sldLayoutId id="2147483655" r:id="rId4"/>
    <p:sldLayoutId id="2147483686" r:id="rId5"/>
    <p:sldLayoutId id="2147483687" r:id="rId6"/>
  </p:sldLayoutIdLs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700" kern="1200" cap="all" baseline="0">
          <a:solidFill>
            <a:srgbClr val="595959"/>
          </a:solidFill>
          <a:latin typeface="Segoe Light" pitchFamily="34" charset="0"/>
          <a:ea typeface="+mj-ea"/>
          <a:cs typeface="+mj-cs"/>
        </a:defRPr>
      </a:lvl1pPr>
    </p:titleStyle>
    <p:bodyStyle>
      <a:lvl1pPr marL="243797" indent="-24379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595959"/>
          </a:solidFill>
          <a:latin typeface="+mn-lt"/>
          <a:ea typeface="+mn-ea"/>
          <a:cs typeface="+mn-cs"/>
        </a:defRPr>
      </a:lvl1pPr>
      <a:lvl2pPr marL="609493" indent="-243797" algn="l" defTabSz="12189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595959"/>
          </a:solidFill>
          <a:latin typeface="+mn-lt"/>
          <a:ea typeface="+mn-ea"/>
          <a:cs typeface="+mn-cs"/>
        </a:defRPr>
      </a:lvl2pPr>
      <a:lvl3pPr marL="914240" indent="-243797" algn="l" defTabSz="1218987" rtl="0" eaLnBrk="1" latinLnBrk="0" hangingPunct="1">
        <a:spcBef>
          <a:spcPct val="20000"/>
        </a:spcBef>
        <a:buFont typeface="Courier New" pitchFamily="49" charset="0"/>
        <a:buChar char="o"/>
        <a:defRPr sz="1900" kern="1200">
          <a:solidFill>
            <a:srgbClr val="595959"/>
          </a:solidFill>
          <a:latin typeface="+mn-lt"/>
          <a:ea typeface="+mn-ea"/>
          <a:cs typeface="+mn-cs"/>
        </a:defRPr>
      </a:lvl3pPr>
      <a:lvl4pPr marL="1218987" indent="-243797" algn="l" defTabSz="12189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1523733" indent="-243797" algn="l" defTabSz="121898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sis-open.org/committees/comments/index.php?wg_abbrev=odata" TargetMode="External"/><Relationship Id="rId2" Type="http://schemas.openxmlformats.org/officeDocument/2006/relationships/hyperlink" Target="https://www.oasis-open.org/committees/tc_home.php?wg_abbrev=odata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odata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sis-open.org/committees/tc_home.php?wg_abbrev=odata" TargetMode="External"/><Relationship Id="rId2" Type="http://schemas.openxmlformats.org/officeDocument/2006/relationships/hyperlink" Target="http://www.microsoft.com/en-us/news/press/2012/may12/05-24ODataPR.aspx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4"/>
          <p:cNvSpPr txBox="1">
            <a:spLocks/>
          </p:cNvSpPr>
          <p:nvPr/>
        </p:nvSpPr>
        <p:spPr>
          <a:xfrm>
            <a:off x="610210" y="2286000"/>
            <a:ext cx="9903802" cy="772297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43797" indent="-24379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09493" indent="-24379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240" indent="-243797" algn="l" defTabSz="121898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218987" indent="-24379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523733" indent="-24379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OASIS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OData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Technical Committee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2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441" y="1600200"/>
            <a:ext cx="10969943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Shared annotation terms</a:t>
            </a:r>
          </a:p>
          <a:p>
            <a:pPr lvl="1"/>
            <a:r>
              <a:rPr lang="en-US" dirty="0" smtClean="0"/>
              <a:t>Type or Value terms</a:t>
            </a:r>
          </a:p>
          <a:p>
            <a:r>
              <a:rPr lang="en-US" dirty="0" smtClean="0"/>
              <a:t>Common Extensions</a:t>
            </a:r>
          </a:p>
          <a:p>
            <a:pPr lvl="1"/>
            <a:r>
              <a:rPr lang="en-US" dirty="0" smtClean="0"/>
              <a:t>Capabilities, Display, etc.</a:t>
            </a:r>
          </a:p>
          <a:p>
            <a:r>
              <a:rPr lang="en-US" dirty="0" smtClean="0"/>
              <a:t>Ontologies</a:t>
            </a:r>
          </a:p>
          <a:p>
            <a:pPr lvl="1"/>
            <a:r>
              <a:rPr lang="en-US" dirty="0" smtClean="0"/>
              <a:t>Shared schemas</a:t>
            </a:r>
          </a:p>
          <a:p>
            <a:pPr lvl="1"/>
            <a:r>
              <a:rPr lang="en-US" dirty="0" smtClean="0"/>
              <a:t>Include data and operations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9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of Technical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Address issues, comments, errors in submitted documents</a:t>
            </a:r>
          </a:p>
          <a:p>
            <a:pPr lvl="1"/>
            <a:r>
              <a:rPr lang="en-US" dirty="0"/>
              <a:t>Extend OData to support:</a:t>
            </a:r>
          </a:p>
          <a:p>
            <a:pPr lvl="2"/>
            <a:r>
              <a:rPr lang="en-US" dirty="0" smtClean="0"/>
              <a:t>Deltas</a:t>
            </a:r>
          </a:p>
          <a:p>
            <a:pPr lvl="3"/>
            <a:r>
              <a:rPr lang="en-US" dirty="0" smtClean="0"/>
              <a:t>Servers return “delta link” that can be used to fetch changes to a result</a:t>
            </a:r>
          </a:p>
          <a:p>
            <a:pPr lvl="2"/>
            <a:r>
              <a:rPr lang="en-US" dirty="0" smtClean="0"/>
              <a:t>Analytic Data</a:t>
            </a:r>
          </a:p>
          <a:p>
            <a:pPr lvl="3"/>
            <a:r>
              <a:rPr lang="en-US" dirty="0" smtClean="0"/>
              <a:t>Add $aggregate, $rollup to query</a:t>
            </a:r>
          </a:p>
          <a:p>
            <a:pPr lvl="3"/>
            <a:r>
              <a:rPr lang="en-US" dirty="0" smtClean="0"/>
              <a:t>Join support (queries rooted at </a:t>
            </a:r>
            <a:r>
              <a:rPr lang="en-US" dirty="0" err="1" smtClean="0"/>
              <a:t>EntityContainer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Annotations for “measures”, hierarchies, dimensions, etc.</a:t>
            </a:r>
            <a:endParaRPr lang="en-US" dirty="0"/>
          </a:p>
          <a:p>
            <a:pPr lvl="2"/>
            <a:r>
              <a:rPr lang="en-US" dirty="0"/>
              <a:t>Temporal </a:t>
            </a:r>
            <a:r>
              <a:rPr lang="en-US" dirty="0" smtClean="0"/>
              <a:t>Data</a:t>
            </a:r>
          </a:p>
          <a:p>
            <a:pPr lvl="3"/>
            <a:r>
              <a:rPr lang="en-US" dirty="0" smtClean="0"/>
              <a:t>Functions to query “as of” a particular application/system time or time range</a:t>
            </a:r>
          </a:p>
          <a:p>
            <a:pPr lvl="3"/>
            <a:r>
              <a:rPr lang="en-US" dirty="0" smtClean="0"/>
              <a:t>Annotate columns that represent “from” and “to” time validity</a:t>
            </a:r>
            <a:endParaRPr lang="en-US" dirty="0"/>
          </a:p>
          <a:p>
            <a:pPr lvl="2"/>
            <a:r>
              <a:rPr lang="en-US" dirty="0"/>
              <a:t>Operations against XML, JSON </a:t>
            </a:r>
            <a:r>
              <a:rPr lang="en-US" dirty="0" smtClean="0"/>
              <a:t>streams</a:t>
            </a:r>
          </a:p>
          <a:p>
            <a:pPr lvl="3"/>
            <a:r>
              <a:rPr lang="en-US" dirty="0" smtClean="0"/>
              <a:t>Specify content type for streams</a:t>
            </a:r>
          </a:p>
          <a:p>
            <a:pPr lvl="3"/>
            <a:r>
              <a:rPr lang="en-US" dirty="0" smtClean="0"/>
              <a:t>Define operations on well known content types</a:t>
            </a:r>
          </a:p>
          <a:p>
            <a:pPr lvl="1"/>
            <a:r>
              <a:rPr lang="en-US" dirty="0" smtClean="0"/>
              <a:t>Simplified JSON Format</a:t>
            </a:r>
          </a:p>
          <a:p>
            <a:pPr lvl="2"/>
            <a:r>
              <a:rPr lang="en-US" dirty="0"/>
              <a:t>Describe metadata through a common instance annotation mechanism</a:t>
            </a:r>
          </a:p>
          <a:p>
            <a:pPr lvl="2"/>
            <a:r>
              <a:rPr lang="en-US" dirty="0"/>
              <a:t>Leverage </a:t>
            </a:r>
            <a:r>
              <a:rPr lang="en-US" dirty="0" err="1"/>
              <a:t>templating</a:t>
            </a:r>
            <a:r>
              <a:rPr lang="en-US" dirty="0"/>
              <a:t> to remove redundant metadata information from payload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782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OData Extension Design Principles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Keep it Simple!</a:t>
            </a:r>
          </a:p>
          <a:p>
            <a:pPr lvl="1"/>
            <a:r>
              <a:rPr lang="en-US" dirty="0" smtClean="0"/>
              <a:t>Support common scenarios without trying to implement every possible variation</a:t>
            </a:r>
          </a:p>
          <a:p>
            <a:pPr lvl="1"/>
            <a:r>
              <a:rPr lang="en-US" dirty="0" smtClean="0"/>
              <a:t>Model the concepts you want the clients to consume</a:t>
            </a:r>
          </a:p>
          <a:p>
            <a:pPr lvl="2"/>
            <a:r>
              <a:rPr lang="en-US" dirty="0" smtClean="0"/>
              <a:t>Push modeling complexity to the service</a:t>
            </a:r>
          </a:p>
          <a:p>
            <a:r>
              <a:rPr lang="en-US" dirty="0" smtClean="0"/>
              <a:t>Hypermedia-driven</a:t>
            </a:r>
          </a:p>
          <a:p>
            <a:pPr lvl="1"/>
            <a:r>
              <a:rPr lang="en-US" dirty="0" smtClean="0"/>
              <a:t>Follow REST principles wherever possible, deriving semantics from exposed Data Model</a:t>
            </a:r>
          </a:p>
          <a:p>
            <a:r>
              <a:rPr lang="en-US" dirty="0" smtClean="0"/>
              <a:t>Make Extensions Incremental</a:t>
            </a:r>
          </a:p>
          <a:p>
            <a:pPr lvl="1"/>
            <a:r>
              <a:rPr lang="en-US" dirty="0" smtClean="0"/>
              <a:t>Extensions must not violate core semantics of OData</a:t>
            </a:r>
          </a:p>
          <a:p>
            <a:pPr lvl="2"/>
            <a:r>
              <a:rPr lang="en-US" dirty="0" smtClean="0"/>
              <a:t>Client libraries that don’t understand the extensions should still work</a:t>
            </a:r>
          </a:p>
          <a:p>
            <a:pPr lvl="2"/>
            <a:r>
              <a:rPr lang="en-US" dirty="0" smtClean="0"/>
              <a:t>Clients that do understand the extensions can have a richer experience</a:t>
            </a:r>
          </a:p>
          <a:p>
            <a:r>
              <a:rPr lang="en-US" dirty="0" smtClean="0"/>
              <a:t>Be Consistent</a:t>
            </a:r>
          </a:p>
          <a:p>
            <a:pPr lvl="1"/>
            <a:r>
              <a:rPr lang="en-US" dirty="0" smtClean="0"/>
              <a:t>Consistency/reuse across core/extensions enhances simplicity</a:t>
            </a:r>
          </a:p>
        </p:txBody>
      </p:sp>
    </p:spTree>
    <p:extLst>
      <p:ext uri="{BB962C8B-B14F-4D97-AF65-F5344CB8AC3E}">
        <p14:creationId xmlns:p14="http://schemas.microsoft.com/office/powerpoint/2010/main" val="91437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Involved!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 the OASIS </a:t>
            </a:r>
            <a:r>
              <a:rPr lang="en-US" dirty="0" err="1" smtClean="0"/>
              <a:t>OData</a:t>
            </a:r>
            <a:r>
              <a:rPr lang="en-US" dirty="0" smtClean="0"/>
              <a:t> Technical Committee: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https://www.oasis-open.org/committees/tc_home.php?wg_abbrev=odata</a:t>
            </a:r>
            <a:endParaRPr lang="en-US" sz="20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Submit comments to the OASIS </a:t>
            </a:r>
            <a:r>
              <a:rPr lang="en-US" dirty="0" err="1" smtClean="0"/>
              <a:t>OData</a:t>
            </a:r>
            <a:r>
              <a:rPr lang="en-US" dirty="0" smtClean="0"/>
              <a:t> Mailing List: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www.oasis-open.org/committees/comments/index.php?wg_abbrev=odata</a:t>
            </a:r>
            <a:endParaRPr lang="en-US" sz="20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Participate in the </a:t>
            </a:r>
            <a:r>
              <a:rPr lang="en-US" dirty="0" err="1" smtClean="0"/>
              <a:t>OData</a:t>
            </a:r>
            <a:r>
              <a:rPr lang="en-US" dirty="0" smtClean="0"/>
              <a:t> Community</a:t>
            </a:r>
          </a:p>
          <a:p>
            <a:pPr marL="0" indent="0">
              <a:buNone/>
            </a:pPr>
            <a:r>
              <a:rPr lang="en-US" sz="2000" dirty="0" smtClean="0">
                <a:hlinkClick r:id="rId4"/>
              </a:rPr>
              <a:t>http://www.odata.org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8309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0612" y="2133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Q &amp; A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1463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0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OASIS </a:t>
            </a:r>
            <a:r>
              <a:rPr lang="en-US" dirty="0" err="1" smtClean="0"/>
              <a:t>OData</a:t>
            </a:r>
            <a:r>
              <a:rPr lang="en-US" dirty="0" smtClean="0"/>
              <a:t> Technical Committee</a:t>
            </a:r>
          </a:p>
          <a:p>
            <a:r>
              <a:rPr lang="en-US" dirty="0" err="1" smtClean="0"/>
              <a:t>OData</a:t>
            </a:r>
            <a:r>
              <a:rPr lang="en-US" dirty="0" smtClean="0"/>
              <a:t> Overview</a:t>
            </a:r>
          </a:p>
          <a:p>
            <a:r>
              <a:rPr lang="en-US" dirty="0" smtClean="0"/>
              <a:t>Work of the Technical Committee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8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OASIS </a:t>
            </a:r>
            <a:r>
              <a:rPr lang="en-US" dirty="0" err="1" smtClean="0"/>
              <a:t>Odata</a:t>
            </a:r>
            <a:r>
              <a:rPr lang="en-US" dirty="0" smtClean="0"/>
              <a:t> Technical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0"/>
            <a:ext cx="10969943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OASIS </a:t>
            </a:r>
            <a:r>
              <a:rPr lang="en-US" dirty="0" err="1" smtClean="0"/>
              <a:t>OData</a:t>
            </a:r>
            <a:r>
              <a:rPr lang="en-US" dirty="0" smtClean="0"/>
              <a:t> Technical Committee </a:t>
            </a:r>
            <a:r>
              <a:rPr lang="en-US" dirty="0" smtClean="0">
                <a:hlinkClick r:id="rId2"/>
              </a:rPr>
              <a:t>Announcement </a:t>
            </a:r>
            <a:r>
              <a:rPr lang="en-US" dirty="0" smtClean="0"/>
              <a:t>May 24, 2012</a:t>
            </a:r>
          </a:p>
          <a:p>
            <a:pPr lvl="1"/>
            <a:r>
              <a:rPr lang="en-US" dirty="0" smtClean="0"/>
              <a:t>Supporters: Microsoft, IBM, SAP, Citrix, WS02, Progress, CA, Red Hat</a:t>
            </a:r>
          </a:p>
          <a:p>
            <a:pPr lvl="1"/>
            <a:r>
              <a:rPr lang="en-US" dirty="0" smtClean="0"/>
              <a:t>Microsoft contributed </a:t>
            </a:r>
            <a:r>
              <a:rPr lang="en-US" dirty="0" err="1" smtClean="0"/>
              <a:t>OData</a:t>
            </a:r>
            <a:r>
              <a:rPr lang="en-US" dirty="0" smtClean="0"/>
              <a:t> version 3.0 specs</a:t>
            </a:r>
          </a:p>
          <a:p>
            <a:r>
              <a:rPr lang="en-US" dirty="0"/>
              <a:t>Schedule</a:t>
            </a:r>
          </a:p>
          <a:p>
            <a:pPr lvl="1"/>
            <a:r>
              <a:rPr lang="en-US" dirty="0"/>
              <a:t>Call for participation June 11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First meeting July </a:t>
            </a:r>
            <a:r>
              <a:rPr lang="en-US" dirty="0" smtClean="0"/>
              <a:t>26-27</a:t>
            </a:r>
            <a:r>
              <a:rPr lang="en-US" baseline="30000" dirty="0" smtClean="0"/>
              <a:t>th</a:t>
            </a:r>
            <a:r>
              <a:rPr lang="en-US" dirty="0" smtClean="0"/>
              <a:t> in Redmond, WA</a:t>
            </a:r>
          </a:p>
          <a:p>
            <a:pPr lvl="2"/>
            <a:r>
              <a:rPr lang="en-US" dirty="0" smtClean="0"/>
              <a:t>Members must join by July 19</a:t>
            </a:r>
            <a:r>
              <a:rPr lang="en-US" baseline="30000" dirty="0" smtClean="0"/>
              <a:t>th</a:t>
            </a:r>
            <a:r>
              <a:rPr lang="en-US" dirty="0" smtClean="0"/>
              <a:t> to vote at first meeting</a:t>
            </a:r>
          </a:p>
          <a:p>
            <a:pPr lvl="1"/>
            <a:r>
              <a:rPr lang="en-US" dirty="0" smtClean="0"/>
              <a:t>Charter </a:t>
            </a:r>
            <a:r>
              <a:rPr lang="en-US" dirty="0"/>
              <a:t>proposes ~12 months to </a:t>
            </a:r>
            <a:r>
              <a:rPr lang="en-US" dirty="0" smtClean="0"/>
              <a:t>Standardize</a:t>
            </a:r>
          </a:p>
          <a:p>
            <a:r>
              <a:rPr lang="en-US" dirty="0" smtClean="0"/>
              <a:t>More information on joining the OASIS </a:t>
            </a:r>
            <a:r>
              <a:rPr lang="en-US" dirty="0" err="1" smtClean="0"/>
              <a:t>OData</a:t>
            </a:r>
            <a:r>
              <a:rPr lang="en-US" dirty="0" smtClean="0"/>
              <a:t> Technical Committee</a:t>
            </a:r>
          </a:p>
          <a:p>
            <a:pPr lvl="1"/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://www.oasis-open.org/committees/tc_home.php?wg_abbrev=odata</a:t>
            </a:r>
            <a:endParaRPr lang="en-US" sz="2800" dirty="0"/>
          </a:p>
          <a:p>
            <a:pPr lvl="1"/>
            <a:endParaRPr lang="en-US" sz="2000" dirty="0"/>
          </a:p>
          <a:p>
            <a:pPr marL="36569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7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0612" y="2133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OData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Overview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3333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358525"/>
            <a:ext cx="11173090" cy="664797"/>
          </a:xfrm>
        </p:spPr>
        <p:txBody>
          <a:bodyPr>
            <a:normAutofit/>
          </a:bodyPr>
          <a:lstStyle/>
          <a:p>
            <a:r>
              <a:rPr lang="en-US" dirty="0" smtClean="0"/>
              <a:t>Open Data Protocol (OData)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9412" y="990600"/>
            <a:ext cx="9601200" cy="2369880"/>
          </a:xfrm>
        </p:spPr>
        <p:txBody>
          <a:bodyPr anchor="ctr"/>
          <a:lstStyle/>
          <a:p>
            <a:pPr marL="0" indent="0">
              <a:buNone/>
            </a:pPr>
            <a:r>
              <a:rPr lang="en-US" i="1" dirty="0" smtClean="0"/>
              <a:t>A common, open, REST-</a:t>
            </a:r>
            <a:r>
              <a:rPr lang="en-US" i="1" dirty="0" err="1" smtClean="0"/>
              <a:t>ful</a:t>
            </a:r>
            <a:r>
              <a:rPr lang="en-US" i="1" dirty="0" smtClean="0"/>
              <a:t> Web </a:t>
            </a:r>
            <a:r>
              <a:rPr lang="en-US" i="1" dirty="0"/>
              <a:t>protocol for querying and updating data that provides a </a:t>
            </a:r>
            <a:r>
              <a:rPr lang="en-US" i="1" dirty="0" smtClean="0"/>
              <a:t>uniform way </a:t>
            </a:r>
            <a:r>
              <a:rPr lang="en-US" i="1" dirty="0"/>
              <a:t>to unlock </a:t>
            </a:r>
            <a:r>
              <a:rPr lang="en-US" i="1" dirty="0" smtClean="0"/>
              <a:t>data </a:t>
            </a:r>
            <a:r>
              <a:rPr lang="en-US" i="1" dirty="0"/>
              <a:t>and free it from silos that exist in applications today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00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9112" y="228600"/>
            <a:ext cx="11149013" cy="6093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err="1" smtClean="0"/>
              <a:t>Odata</a:t>
            </a:r>
            <a:r>
              <a:rPr lang="en-US" dirty="0"/>
              <a:t> </a:t>
            </a:r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19112" y="1447799"/>
            <a:ext cx="11149013" cy="477419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Build On REST Principles</a:t>
            </a:r>
          </a:p>
          <a:p>
            <a:pPr lvl="1"/>
            <a:r>
              <a:rPr lang="en-US" sz="2100" dirty="0" smtClean="0"/>
              <a:t>Resource-oriented</a:t>
            </a:r>
          </a:p>
          <a:p>
            <a:pPr lvl="2"/>
            <a:r>
              <a:rPr lang="en-US" sz="1800" dirty="0" smtClean="0"/>
              <a:t>Entities modeled as Resources</a:t>
            </a:r>
          </a:p>
          <a:p>
            <a:pPr lvl="2"/>
            <a:r>
              <a:rPr lang="en-US" sz="1800" dirty="0" smtClean="0"/>
              <a:t>Relationships modeled as links</a:t>
            </a:r>
          </a:p>
          <a:p>
            <a:pPr lvl="2"/>
            <a:r>
              <a:rPr lang="en-US" sz="1800" dirty="0" smtClean="0"/>
              <a:t>CRUD = POST, GET, PUT/PATCH, DELETE</a:t>
            </a:r>
          </a:p>
          <a:p>
            <a:pPr lvl="1"/>
            <a:r>
              <a:rPr lang="en-US" sz="2100" dirty="0" smtClean="0"/>
              <a:t>Hypermedia-driven</a:t>
            </a:r>
            <a:endParaRPr lang="en-US" sz="2100" dirty="0"/>
          </a:p>
          <a:p>
            <a:pPr lvl="2"/>
            <a:r>
              <a:rPr lang="en-US" sz="1700" dirty="0"/>
              <a:t>Navigate from Service Document to Sets to Members to related items to…</a:t>
            </a:r>
          </a:p>
          <a:p>
            <a:pPr lvl="2"/>
            <a:r>
              <a:rPr lang="en-US" sz="1700" dirty="0"/>
              <a:t>Links in Payload for editing, navigation, operations, etc</a:t>
            </a:r>
            <a:r>
              <a:rPr lang="en-US" sz="1700" dirty="0" smtClean="0"/>
              <a:t>.</a:t>
            </a:r>
          </a:p>
          <a:p>
            <a:r>
              <a:rPr lang="en-US" sz="2400" dirty="0" smtClean="0"/>
              <a:t>Model-based</a:t>
            </a:r>
          </a:p>
          <a:p>
            <a:pPr lvl="1"/>
            <a:r>
              <a:rPr lang="en-US" sz="2100" dirty="0" smtClean="0"/>
              <a:t>URLs, operations, namespaces, derived from declarative model </a:t>
            </a:r>
          </a:p>
          <a:p>
            <a:r>
              <a:rPr lang="en-US" sz="2500" dirty="0" smtClean="0"/>
              <a:t>Build on Existing Formats</a:t>
            </a:r>
          </a:p>
          <a:p>
            <a:pPr lvl="1"/>
            <a:r>
              <a:rPr lang="en-US" sz="2100" dirty="0" smtClean="0"/>
              <a:t>ATOM, JSON</a:t>
            </a:r>
          </a:p>
        </p:txBody>
      </p:sp>
    </p:spTree>
    <p:extLst>
      <p:ext uri="{BB962C8B-B14F-4D97-AF65-F5344CB8AC3E}">
        <p14:creationId xmlns:p14="http://schemas.microsoft.com/office/powerpoint/2010/main" val="1992274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Odata</a:t>
            </a:r>
            <a:r>
              <a:rPr lang="en-US" dirty="0" smtClean="0"/>
              <a:t> Entity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Entities</a:t>
            </a:r>
          </a:p>
          <a:p>
            <a:pPr lvl="1"/>
            <a:r>
              <a:rPr lang="en-US" sz="2400" dirty="0" smtClean="0"/>
              <a:t>Named structures with keys</a:t>
            </a:r>
          </a:p>
          <a:p>
            <a:pPr lvl="1"/>
            <a:r>
              <a:rPr lang="en-US" sz="2400" dirty="0" smtClean="0"/>
              <a:t>Inheritance</a:t>
            </a:r>
          </a:p>
          <a:p>
            <a:r>
              <a:rPr lang="en-US" sz="2800" dirty="0" smtClean="0"/>
              <a:t>Properties</a:t>
            </a:r>
          </a:p>
          <a:p>
            <a:pPr lvl="1"/>
            <a:r>
              <a:rPr lang="en-US" sz="2400" dirty="0" smtClean="0"/>
              <a:t>String</a:t>
            </a:r>
            <a:r>
              <a:rPr lang="en-US" sz="2400" dirty="0"/>
              <a:t>, Integer, Boolean, </a:t>
            </a:r>
            <a:r>
              <a:rPr lang="en-US" sz="2400" dirty="0" err="1"/>
              <a:t>DateTime</a:t>
            </a:r>
            <a:r>
              <a:rPr lang="en-US" sz="2400" dirty="0"/>
              <a:t>, Spatial </a:t>
            </a:r>
            <a:r>
              <a:rPr lang="en-US" sz="2400" dirty="0" err="1" smtClean="0"/>
              <a:t>datatypes</a:t>
            </a:r>
            <a:endParaRPr lang="en-US" sz="2400" dirty="0"/>
          </a:p>
          <a:p>
            <a:pPr lvl="1"/>
            <a:r>
              <a:rPr lang="en-US" sz="2400" dirty="0" smtClean="0"/>
              <a:t>Collections, Complex Types</a:t>
            </a:r>
          </a:p>
          <a:p>
            <a:pPr lvl="1"/>
            <a:r>
              <a:rPr lang="en-US" sz="2400" dirty="0" smtClean="0"/>
              <a:t>Stream Properties</a:t>
            </a:r>
          </a:p>
          <a:p>
            <a:pPr lvl="1"/>
            <a:r>
              <a:rPr lang="en-US" sz="2400" dirty="0" smtClean="0"/>
              <a:t>Dynamic Properties</a:t>
            </a:r>
          </a:p>
          <a:p>
            <a:r>
              <a:rPr lang="en-US" sz="2800" dirty="0" smtClean="0"/>
              <a:t>Relationships</a:t>
            </a:r>
          </a:p>
          <a:p>
            <a:pPr lvl="1"/>
            <a:r>
              <a:rPr lang="en-US" sz="2400" dirty="0" smtClean="0"/>
              <a:t>Expose navigation paths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747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Odata</a:t>
            </a:r>
            <a:r>
              <a:rPr lang="en-US" dirty="0" smtClean="0"/>
              <a:t> Semantics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441" y="1600200"/>
            <a:ext cx="10969943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Query</a:t>
            </a:r>
          </a:p>
          <a:p>
            <a:pPr lvl="1"/>
            <a:r>
              <a:rPr lang="en-US" dirty="0" smtClean="0"/>
              <a:t>Basic filter, sort, projection</a:t>
            </a:r>
          </a:p>
          <a:p>
            <a:pPr lvl="1"/>
            <a:r>
              <a:rPr lang="en-US" dirty="0" smtClean="0"/>
              <a:t>Built-in </a:t>
            </a:r>
            <a:r>
              <a:rPr lang="en-US" dirty="0"/>
              <a:t>functions</a:t>
            </a:r>
            <a:endParaRPr lang="en-US" dirty="0" smtClean="0"/>
          </a:p>
          <a:p>
            <a:pPr lvl="1"/>
            <a:r>
              <a:rPr lang="en-US" dirty="0" smtClean="0"/>
              <a:t>Client/Server paging</a:t>
            </a:r>
          </a:p>
          <a:p>
            <a:pPr lvl="1"/>
            <a:r>
              <a:rPr lang="en-US" dirty="0" smtClean="0"/>
              <a:t>Expand</a:t>
            </a:r>
          </a:p>
          <a:p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Hyper-media driven relationship links in payload</a:t>
            </a:r>
          </a:p>
          <a:p>
            <a:r>
              <a:rPr lang="en-US" dirty="0" smtClean="0"/>
              <a:t>Data Modification</a:t>
            </a:r>
          </a:p>
          <a:p>
            <a:pPr lvl="1"/>
            <a:r>
              <a:rPr lang="en-US" dirty="0" smtClean="0"/>
              <a:t>POST – a new entity to a collection</a:t>
            </a:r>
          </a:p>
          <a:p>
            <a:pPr lvl="1"/>
            <a:r>
              <a:rPr lang="en-US" dirty="0" smtClean="0"/>
              <a:t>PUT/PATCH – to an edit URL to update a retrieved entity</a:t>
            </a:r>
          </a:p>
          <a:p>
            <a:pPr lvl="1"/>
            <a:r>
              <a:rPr lang="en-US" dirty="0" smtClean="0"/>
              <a:t>DELETE – to an edit URL to delete an entity</a:t>
            </a:r>
          </a:p>
          <a:p>
            <a:r>
              <a:rPr lang="en-US" dirty="0" smtClean="0"/>
              <a:t>Batch Operations</a:t>
            </a:r>
          </a:p>
          <a:p>
            <a:pPr lvl="1"/>
            <a:r>
              <a:rPr lang="en-US" dirty="0" smtClean="0"/>
              <a:t>Single request, group requests into atomic “</a:t>
            </a:r>
            <a:r>
              <a:rPr lang="en-US" dirty="0" err="1" smtClean="0"/>
              <a:t>changesets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47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Actions</a:t>
            </a:r>
          </a:p>
          <a:p>
            <a:pPr lvl="1"/>
            <a:r>
              <a:rPr lang="en-US" dirty="0" smtClean="0"/>
              <a:t>Side-effecting operations that may or may not return a value</a:t>
            </a:r>
          </a:p>
          <a:p>
            <a:pPr lvl="1"/>
            <a:r>
              <a:rPr lang="en-US" dirty="0" smtClean="0"/>
              <a:t>May be exposed on instances (Hypermedia-driven)</a:t>
            </a:r>
          </a:p>
          <a:p>
            <a:r>
              <a:rPr lang="en-US" dirty="0" smtClean="0"/>
              <a:t>Custom Functions</a:t>
            </a:r>
          </a:p>
          <a:p>
            <a:pPr lvl="1"/>
            <a:r>
              <a:rPr lang="en-US" dirty="0" smtClean="0"/>
              <a:t>Extend query language</a:t>
            </a:r>
          </a:p>
          <a:p>
            <a:pPr lvl="1"/>
            <a:r>
              <a:rPr lang="en-US" dirty="0" smtClean="0"/>
              <a:t>May be exposed </a:t>
            </a:r>
            <a:r>
              <a:rPr lang="en-US" dirty="0"/>
              <a:t>on instances (Hypermedia-driven)</a:t>
            </a:r>
            <a:endParaRPr lang="en-US" dirty="0" smtClean="0"/>
          </a:p>
          <a:p>
            <a:r>
              <a:rPr lang="en-US" dirty="0" smtClean="0"/>
              <a:t>Metadata Annotations</a:t>
            </a:r>
          </a:p>
          <a:p>
            <a:pPr lvl="1"/>
            <a:r>
              <a:rPr lang="en-US" dirty="0" smtClean="0"/>
              <a:t>Extend the metadata language</a:t>
            </a:r>
            <a:endParaRPr lang="en-US" dirty="0"/>
          </a:p>
          <a:p>
            <a:r>
              <a:rPr lang="en-US" dirty="0" smtClean="0"/>
              <a:t>Instance Annotations</a:t>
            </a:r>
          </a:p>
          <a:p>
            <a:pPr lvl="1"/>
            <a:r>
              <a:rPr lang="en-US" dirty="0" smtClean="0"/>
              <a:t>Add additional information to the payload</a:t>
            </a:r>
          </a:p>
        </p:txBody>
      </p:sp>
    </p:spTree>
    <p:extLst>
      <p:ext uri="{BB962C8B-B14F-4D97-AF65-F5344CB8AC3E}">
        <p14:creationId xmlns:p14="http://schemas.microsoft.com/office/powerpoint/2010/main" val="410624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QL Denali">
      <a:dk1>
        <a:srgbClr val="595959"/>
      </a:dk1>
      <a:lt1>
        <a:srgbClr val="FFFFFF"/>
      </a:lt1>
      <a:dk2>
        <a:srgbClr val="CC0000"/>
      </a:dk2>
      <a:lt2>
        <a:srgbClr val="CCCCCC"/>
      </a:lt2>
      <a:accent1>
        <a:srgbClr val="CEDD61"/>
      </a:accent1>
      <a:accent2>
        <a:srgbClr val="FF9100"/>
      </a:accent2>
      <a:accent3>
        <a:srgbClr val="00DAFF"/>
      </a:accent3>
      <a:accent4>
        <a:srgbClr val="85913C"/>
      </a:accent4>
      <a:accent5>
        <a:srgbClr val="C43300"/>
      </a:accent5>
      <a:accent6>
        <a:srgbClr val="008BC7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4673D93A502447AFCA01960FF14425" ma:contentTypeVersion="0" ma:contentTypeDescription="Create a new document." ma:contentTypeScope="" ma:versionID="906f239b76c89b71b724e97b9af304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497F88-900C-4F63-8E2F-9CBC7B271AF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E9734D-DF5D-4D13-BA9D-CAA1F204A1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3D3C83-9173-4AC1-B000-43DD452CF3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19064</TotalTime>
  <Words>627</Words>
  <Application>Microsoft Office PowerPoint</Application>
  <PresentationFormat>Custom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Segoe Light</vt:lpstr>
      <vt:lpstr>Calibri</vt:lpstr>
      <vt:lpstr>Segoe UI</vt:lpstr>
      <vt:lpstr>Courier New</vt:lpstr>
      <vt:lpstr>Office Theme</vt:lpstr>
      <vt:lpstr>PowerPoint Presentation</vt:lpstr>
      <vt:lpstr>Agenda</vt:lpstr>
      <vt:lpstr>OASIS Odata Technical Committee</vt:lpstr>
      <vt:lpstr>PowerPoint Presentation</vt:lpstr>
      <vt:lpstr>Open Data Protocol (OData)</vt:lpstr>
      <vt:lpstr>Odata Principles</vt:lpstr>
      <vt:lpstr>Odata Entity Data Model</vt:lpstr>
      <vt:lpstr>Odata Semantics</vt:lpstr>
      <vt:lpstr>Extensibility</vt:lpstr>
      <vt:lpstr>Vocabularies</vt:lpstr>
      <vt:lpstr>Work of Technical Committee</vt:lpstr>
      <vt:lpstr>OData Extension Design Principles </vt:lpstr>
      <vt:lpstr>Get Involved!</vt:lpstr>
      <vt:lpstr>PowerPoint Presentation</vt:lpstr>
      <vt:lpstr>PowerPoint Presentation</vt:lpstr>
    </vt:vector>
  </TitlesOfParts>
  <Company>Wunderman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greenm</dc:creator>
  <cp:lastModifiedBy>Michael Pizzo</cp:lastModifiedBy>
  <cp:revision>146</cp:revision>
  <dcterms:created xsi:type="dcterms:W3CDTF">2011-09-28T19:36:55Z</dcterms:created>
  <dcterms:modified xsi:type="dcterms:W3CDTF">2012-08-07T13:54:38Z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0x010100014673D93A502447AFCA01960FF14425</vt:lpwstr>
  </property>
  <property fmtid="{D5CDD505-2E9C-101B-9397-08002B2CF9AE}" pid="3" name="TaxKeyword">
    <vt:lpwstr/>
  </property>
</Properties>
</file>