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5"/>
  </p:notesMasterIdLst>
  <p:handoutMasterIdLst>
    <p:handoutMasterId r:id="rId36"/>
  </p:handoutMasterIdLst>
  <p:sldIdLst>
    <p:sldId id="374" r:id="rId2"/>
    <p:sldId id="427" r:id="rId3"/>
    <p:sldId id="492" r:id="rId4"/>
    <p:sldId id="489" r:id="rId5"/>
    <p:sldId id="420" r:id="rId6"/>
    <p:sldId id="421" r:id="rId7"/>
    <p:sldId id="422" r:id="rId8"/>
    <p:sldId id="423" r:id="rId9"/>
    <p:sldId id="453" r:id="rId10"/>
    <p:sldId id="457" r:id="rId11"/>
    <p:sldId id="456" r:id="rId12"/>
    <p:sldId id="466" r:id="rId13"/>
    <p:sldId id="467" r:id="rId14"/>
    <p:sldId id="429" r:id="rId15"/>
    <p:sldId id="468" r:id="rId16"/>
    <p:sldId id="470" r:id="rId17"/>
    <p:sldId id="471" r:id="rId18"/>
    <p:sldId id="490" r:id="rId19"/>
    <p:sldId id="483" r:id="rId20"/>
    <p:sldId id="446" r:id="rId21"/>
    <p:sldId id="433" r:id="rId22"/>
    <p:sldId id="487" r:id="rId23"/>
    <p:sldId id="498" r:id="rId24"/>
    <p:sldId id="484" r:id="rId25"/>
    <p:sldId id="491" r:id="rId26"/>
    <p:sldId id="443" r:id="rId27"/>
    <p:sldId id="485" r:id="rId28"/>
    <p:sldId id="497" r:id="rId29"/>
    <p:sldId id="494" r:id="rId30"/>
    <p:sldId id="496" r:id="rId31"/>
    <p:sldId id="493" r:id="rId32"/>
    <p:sldId id="495" r:id="rId33"/>
    <p:sldId id="488" r:id="rId34"/>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Times New Roman" pitchFamily="18" charset="0"/>
        <a:ea typeface="+mn-ea"/>
        <a:cs typeface="+mn-cs"/>
      </a:defRPr>
    </a:lvl1pPr>
    <a:lvl2pPr marL="457200" algn="l" rtl="0" fontAlgn="base">
      <a:spcBef>
        <a:spcPct val="0"/>
      </a:spcBef>
      <a:spcAft>
        <a:spcPct val="0"/>
      </a:spcAft>
      <a:defRPr i="1" kern="1200">
        <a:solidFill>
          <a:schemeClr val="tx1"/>
        </a:solidFill>
        <a:latin typeface="Times New Roman" pitchFamily="18" charset="0"/>
        <a:ea typeface="+mn-ea"/>
        <a:cs typeface="+mn-cs"/>
      </a:defRPr>
    </a:lvl2pPr>
    <a:lvl3pPr marL="914400" algn="l" rtl="0" fontAlgn="base">
      <a:spcBef>
        <a:spcPct val="0"/>
      </a:spcBef>
      <a:spcAft>
        <a:spcPct val="0"/>
      </a:spcAft>
      <a:defRPr i="1" kern="1200">
        <a:solidFill>
          <a:schemeClr val="tx1"/>
        </a:solidFill>
        <a:latin typeface="Times New Roman" pitchFamily="18" charset="0"/>
        <a:ea typeface="+mn-ea"/>
        <a:cs typeface="+mn-cs"/>
      </a:defRPr>
    </a:lvl3pPr>
    <a:lvl4pPr marL="1371600" algn="l" rtl="0" fontAlgn="base">
      <a:spcBef>
        <a:spcPct val="0"/>
      </a:spcBef>
      <a:spcAft>
        <a:spcPct val="0"/>
      </a:spcAft>
      <a:defRPr i="1" kern="1200">
        <a:solidFill>
          <a:schemeClr val="tx1"/>
        </a:solidFill>
        <a:latin typeface="Times New Roman" pitchFamily="18" charset="0"/>
        <a:ea typeface="+mn-ea"/>
        <a:cs typeface="+mn-cs"/>
      </a:defRPr>
    </a:lvl4pPr>
    <a:lvl5pPr marL="1828800" algn="l" rtl="0" fontAlgn="base">
      <a:spcBef>
        <a:spcPct val="0"/>
      </a:spcBef>
      <a:spcAft>
        <a:spcPct val="0"/>
      </a:spcAft>
      <a:defRPr i="1" kern="1200">
        <a:solidFill>
          <a:schemeClr val="tx1"/>
        </a:solidFill>
        <a:latin typeface="Times New Roman" pitchFamily="18" charset="0"/>
        <a:ea typeface="+mn-ea"/>
        <a:cs typeface="+mn-cs"/>
      </a:defRPr>
    </a:lvl5pPr>
    <a:lvl6pPr marL="2286000" algn="l" defTabSz="914400" rtl="0" eaLnBrk="1" latinLnBrk="0" hangingPunct="1">
      <a:defRPr i="1" kern="1200">
        <a:solidFill>
          <a:schemeClr val="tx1"/>
        </a:solidFill>
        <a:latin typeface="Times New Roman" pitchFamily="18" charset="0"/>
        <a:ea typeface="+mn-ea"/>
        <a:cs typeface="+mn-cs"/>
      </a:defRPr>
    </a:lvl6pPr>
    <a:lvl7pPr marL="2743200" algn="l" defTabSz="914400" rtl="0" eaLnBrk="1" latinLnBrk="0" hangingPunct="1">
      <a:defRPr i="1" kern="1200">
        <a:solidFill>
          <a:schemeClr val="tx1"/>
        </a:solidFill>
        <a:latin typeface="Times New Roman" pitchFamily="18" charset="0"/>
        <a:ea typeface="+mn-ea"/>
        <a:cs typeface="+mn-cs"/>
      </a:defRPr>
    </a:lvl7pPr>
    <a:lvl8pPr marL="3200400" algn="l" defTabSz="914400" rtl="0" eaLnBrk="1" latinLnBrk="0" hangingPunct="1">
      <a:defRPr i="1" kern="1200">
        <a:solidFill>
          <a:schemeClr val="tx1"/>
        </a:solidFill>
        <a:latin typeface="Times New Roman" pitchFamily="18" charset="0"/>
        <a:ea typeface="+mn-ea"/>
        <a:cs typeface="+mn-cs"/>
      </a:defRPr>
    </a:lvl8pPr>
    <a:lvl9pPr marL="3657600" algn="l" defTabSz="914400" rtl="0" eaLnBrk="1" latinLnBrk="0" hangingPunct="1">
      <a:defRPr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A0005"/>
    <a:srgbClr val="471F33"/>
    <a:srgbClr val="A00050"/>
    <a:srgbClr val="8C0046"/>
    <a:srgbClr val="32804A"/>
    <a:srgbClr val="46B267"/>
    <a:srgbClr val="FFDAA9"/>
    <a:srgbClr val="2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02" autoAdjust="0"/>
  </p:normalViewPr>
  <p:slideViewPr>
    <p:cSldViewPr>
      <p:cViewPr varScale="1">
        <p:scale>
          <a:sx n="73" d="100"/>
          <a:sy n="73"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22"/>
    </p:cViewPr>
  </p:sorterViewPr>
  <p:notesViewPr>
    <p:cSldViewPr>
      <p:cViewPr>
        <p:scale>
          <a:sx n="100" d="100"/>
          <a:sy n="100" d="100"/>
        </p:scale>
        <p:origin x="-1554" y="7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2519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519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2519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4368D0-42B3-460B-9417-2C621BEF0E1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808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09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809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60C43F-C16E-446B-B128-931F7A00692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r>
              <a:rPr lang="en-US" smtClean="0"/>
              <a:t>Bob:</a:t>
            </a:r>
          </a:p>
          <a:p>
            <a:r>
              <a:rPr lang="en-US" smtClean="0"/>
              <a:t>Hello and welcome to this webinar on the OASIS Key Management Interoperability Protocol., or KMIP. My name is Bob Griffin, Chief Security Architect for RSA, the Security Division of EMC and co-chair of the KMIP technical committee.  </a:t>
            </a:r>
          </a:p>
        </p:txBody>
      </p:sp>
      <p:sp>
        <p:nvSpPr>
          <p:cNvPr id="9219" name="Slide Number Placeholder 3"/>
          <p:cNvSpPr>
            <a:spLocks noGrp="1"/>
          </p:cNvSpPr>
          <p:nvPr>
            <p:ph type="sldNum" sz="quarter" idx="5"/>
          </p:nvPr>
        </p:nvSpPr>
        <p:spPr>
          <a:noFill/>
        </p:spPr>
        <p:txBody>
          <a:bodyPr/>
          <a:lstStyle/>
          <a:p>
            <a:fld id="{85A67E13-5C64-42F5-A16D-00DAD3E08370}"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89E3882C-64ED-4381-9C8F-962E4B7AA6B2}" type="slidenum">
              <a:rPr lang="en-US" altLang="en-US" smtClean="0"/>
              <a:pPr/>
              <a:t>10</a:t>
            </a:fld>
            <a:endParaRPr lang="en-US" altLang="en-US" smtClean="0"/>
          </a:p>
        </p:txBody>
      </p:sp>
      <p:sp>
        <p:nvSpPr>
          <p:cNvPr id="27650" name="Rectangle 2"/>
          <p:cNvSpPr>
            <a:spLocks noGrp="1" noRot="1" noChangeAspect="1" noChangeArrowheads="1" noTextEdit="1"/>
          </p:cNvSpPr>
          <p:nvPr>
            <p:ph type="sldImg"/>
          </p:nvPr>
        </p:nvSpPr>
        <p:spPr>
          <a:xfrm>
            <a:off x="1144588" y="685800"/>
            <a:ext cx="4570412" cy="3429000"/>
          </a:xfrm>
          <a:ln/>
        </p:spPr>
      </p:sp>
      <p:sp>
        <p:nvSpPr>
          <p:cNvPr id="27651" name="Rectangle 3"/>
          <p:cNvSpPr>
            <a:spLocks noGrp="1" noChangeArrowheads="1"/>
          </p:cNvSpPr>
          <p:nvPr>
            <p:ph type="body" idx="1"/>
          </p:nvPr>
        </p:nvSpPr>
        <p:spPr>
          <a:xfrm>
            <a:off x="685800" y="4343400"/>
            <a:ext cx="5486400" cy="4114800"/>
          </a:xfrm>
          <a:noFill/>
          <a:ln/>
        </p:spPr>
        <p:txBody>
          <a:bodyPr/>
          <a:lstStyle/>
          <a:p>
            <a:pPr defTabSz="431800" eaLnBrk="1" hangingPunct="1"/>
            <a:r>
              <a:rPr lang="en-US" smtClean="0"/>
              <a:t>Tony</a:t>
            </a:r>
          </a:p>
          <a:p>
            <a:pPr defTabSz="431800" eaLnBrk="1" hangingPunct="1"/>
            <a:r>
              <a:rPr lang="en-US" smtClean="0"/>
              <a:t>KMIP defines a set of objects, operations and attributes that can used  within this request/response model. The objects include symmetric keys, asymmetric keys and certificates. KMIP also provides support for templates that can be used to establish default attribute values when creating an object.</a:t>
            </a:r>
          </a:p>
          <a:p>
            <a:pPr defTabSz="431800" eaLnBrk="1" hangingPunct="1"/>
            <a:r>
              <a:rPr lang="en-US" smtClean="0"/>
              <a:t>Various attributes are available for these objects, such as a unique identifier for the object, the state of the object in terms of the key lifecycle, time-related attributes such as creation date and so on. Some of these attributes, like unique id, are common to all objects. Others, like certificate issuer, are unique to one or more objects.</a:t>
            </a:r>
          </a:p>
          <a:p>
            <a:pPr defTabSz="431800" eaLnBrk="1" hangingPunct="1"/>
            <a:r>
              <a:rPr lang="en-US" smtClean="0"/>
              <a:t>These objects can be used in a variety of operations. One can get both symmetric and asymmetric keys, for example. There are also operations that are specific to certain kinds of objects, such as certify operations used with digital certificates.</a:t>
            </a:r>
          </a:p>
          <a:p>
            <a:pPr defTabSz="431800" eaLnBrk="1" hangingPunct="1"/>
            <a:r>
              <a:rPr lang="en-US" smtClean="0"/>
              <a:t>Although most operations follow the request/response model, KMIP also defines two operations, notify and push, that can be initiated by the server rather than the client. These serve special purposes, such as enabling servers to ensure that a client receives notification when a cryptographic object has been compromised.</a:t>
            </a:r>
          </a:p>
          <a:p>
            <a:pPr defTabSz="431800"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DD4A342F-B37E-4E89-914F-CBE7FD31DBC1}" type="slidenum">
              <a:rPr lang="en-US" altLang="en-US" smtClean="0"/>
              <a:pPr/>
              <a:t>11</a:t>
            </a:fld>
            <a:endParaRPr lang="en-US" altLang="en-US" smtClean="0"/>
          </a:p>
        </p:txBody>
      </p:sp>
      <p:sp>
        <p:nvSpPr>
          <p:cNvPr id="29698" name="Rectangle 2"/>
          <p:cNvSpPr>
            <a:spLocks noGrp="1" noRot="1" noChangeAspect="1" noChangeArrowheads="1" noTextEdit="1"/>
          </p:cNvSpPr>
          <p:nvPr>
            <p:ph type="sldImg"/>
          </p:nvPr>
        </p:nvSpPr>
        <p:spPr>
          <a:xfrm>
            <a:off x="1144588" y="685800"/>
            <a:ext cx="4570412" cy="3429000"/>
          </a:xfrm>
          <a:ln/>
        </p:spPr>
      </p:sp>
      <p:sp>
        <p:nvSpPr>
          <p:cNvPr id="29699" name="Rectangle 3"/>
          <p:cNvSpPr>
            <a:spLocks noGrp="1" noChangeArrowheads="1"/>
          </p:cNvSpPr>
          <p:nvPr>
            <p:ph type="body" idx="1"/>
          </p:nvPr>
        </p:nvSpPr>
        <p:spPr>
          <a:xfrm>
            <a:off x="685800" y="4343400"/>
            <a:ext cx="5486400" cy="4114800"/>
          </a:xfrm>
          <a:noFill/>
          <a:ln/>
        </p:spPr>
        <p:txBody>
          <a:bodyPr/>
          <a:lstStyle/>
          <a:p>
            <a:pPr defTabSz="431800" eaLnBrk="1" hangingPunct="1"/>
            <a:r>
              <a:rPr lang="en-US" smtClean="0"/>
              <a:t>Tony</a:t>
            </a:r>
          </a:p>
          <a:p>
            <a:pPr defTabSz="431800" eaLnBrk="1" hangingPunct="1"/>
            <a:r>
              <a:rPr lang="en-US" smtClean="0"/>
              <a:t>The request and response messages are encoded at the transport level. Each object, operation and attribute is expressed by a tag identifying that object, operation or attribute. The tag is followed by an identifier of the data type for the value that is being provided. The type is followed by the length and value of that object, attribute or operation. Expressing the message in TTLV enables the protocol to be used in the broadest possible range of environments. Other expressions of the protocol such as using XML or JSON, though not yet specified for the KMIP standard, can be used at higher levels in the stack, making it easier for different environments to interact with the protocol.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AEA12E0E-6686-437D-A685-6FE30BCF4D4F}" type="slidenum">
              <a:rPr lang="en-US" altLang="en-US" smtClean="0"/>
              <a:pPr/>
              <a:t>12</a:t>
            </a:fld>
            <a:endParaRPr lang="en-US" altLang="en-US" smtClean="0"/>
          </a:p>
        </p:txBody>
      </p:sp>
      <p:sp>
        <p:nvSpPr>
          <p:cNvPr id="31746" name="Rectangle 2"/>
          <p:cNvSpPr>
            <a:spLocks noGrp="1" noRot="1" noChangeAspect="1" noChangeArrowheads="1" noTextEdit="1"/>
          </p:cNvSpPr>
          <p:nvPr>
            <p:ph type="sldImg"/>
          </p:nvPr>
        </p:nvSpPr>
        <p:spPr>
          <a:xfrm>
            <a:off x="1144588" y="685800"/>
            <a:ext cx="4570412" cy="3429000"/>
          </a:xfrm>
          <a:ln/>
        </p:spPr>
      </p:sp>
      <p:sp>
        <p:nvSpPr>
          <p:cNvPr id="31747" name="Rectangle 3"/>
          <p:cNvSpPr>
            <a:spLocks noGrp="1" noChangeArrowheads="1"/>
          </p:cNvSpPr>
          <p:nvPr>
            <p:ph type="body" idx="1"/>
          </p:nvPr>
        </p:nvSpPr>
        <p:spPr>
          <a:xfrm>
            <a:off x="685800" y="4343400"/>
            <a:ext cx="5486400" cy="4114800"/>
          </a:xfrm>
          <a:noFill/>
          <a:ln/>
        </p:spPr>
        <p:txBody>
          <a:bodyPr/>
          <a:lstStyle/>
          <a:p>
            <a:pPr defTabSz="431800" eaLnBrk="1" hangingPunct="1"/>
            <a:r>
              <a:rPr lang="en-US" smtClean="0"/>
              <a:t>Tony</a:t>
            </a:r>
          </a:p>
          <a:p>
            <a:pPr defTabSz="431800" eaLnBrk="1" hangingPunct="1"/>
            <a:r>
              <a:rPr lang="en-US" smtClean="0"/>
              <a:t>KMIP allows significant flexibility in expressing messages, such as in being able to represent attributes either by name or by tag value, depending on the context. This example shows how the request for a key, using the Get operation, could be encoded. Alternatively, the name rather than the unique i-d can be used when attributes of the object are being modified.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1FA387BA-5875-46B1-81F1-2C47A68F9DDC}" type="slidenum">
              <a:rPr lang="en-US" altLang="en-US" smtClean="0"/>
              <a:pPr/>
              <a:t>13</a:t>
            </a:fld>
            <a:endParaRPr lang="en-US" altLang="en-US" smtClean="0"/>
          </a:p>
        </p:txBody>
      </p:sp>
      <p:sp>
        <p:nvSpPr>
          <p:cNvPr id="33794" name="Rectangle 2"/>
          <p:cNvSpPr>
            <a:spLocks noGrp="1" noRot="1" noChangeAspect="1" noChangeArrowheads="1" noTextEdit="1"/>
          </p:cNvSpPr>
          <p:nvPr>
            <p:ph type="sldImg"/>
          </p:nvPr>
        </p:nvSpPr>
        <p:spPr>
          <a:xfrm>
            <a:off x="1144588" y="685800"/>
            <a:ext cx="4570412" cy="3429000"/>
          </a:xfrm>
          <a:ln/>
        </p:spPr>
      </p:sp>
      <p:sp>
        <p:nvSpPr>
          <p:cNvPr id="33795" name="Rectangle 3"/>
          <p:cNvSpPr>
            <a:spLocks noGrp="1" noChangeArrowheads="1"/>
          </p:cNvSpPr>
          <p:nvPr>
            <p:ph type="body" idx="1"/>
          </p:nvPr>
        </p:nvSpPr>
        <p:spPr>
          <a:xfrm>
            <a:off x="685800" y="4343400"/>
            <a:ext cx="5486400" cy="4114800"/>
          </a:xfrm>
          <a:noFill/>
          <a:ln/>
        </p:spPr>
        <p:txBody>
          <a:bodyPr/>
          <a:lstStyle/>
          <a:p>
            <a:pPr defTabSz="431800" eaLnBrk="1" hangingPunct="1"/>
            <a:r>
              <a:rPr lang="en-US" smtClean="0"/>
              <a:t>Tony</a:t>
            </a:r>
          </a:p>
          <a:p>
            <a:pPr defTabSz="431800" eaLnBrk="1" hangingPunct="1"/>
            <a:r>
              <a:rPr lang="en-US" smtClean="0"/>
              <a:t>KMIP takes advantage of secure channels established using TLS to ensure the confidentiality and integrity of the request and response messages. Interoperability is encouraged by requiring that all implementations claiming conformance have to support TLS 1.0, at a minimum. Later versions of TLS can be optionally supported and are routinely exercised in KMIP interoperability tests and events.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smtClean="0"/>
              <a:t>Tony</a:t>
            </a:r>
          </a:p>
          <a:p>
            <a:r>
              <a:rPr lang="en-US" smtClean="0"/>
              <a:t>One such interoperability event was held at the RSA Conference in San Francisco in February of this year. A similar event was held at RSA Conference the previous year and another such event is being planned for RSA Conference 2013. </a:t>
            </a:r>
          </a:p>
          <a:p>
            <a:r>
              <a:rPr lang="en-US" smtClean="0"/>
              <a:t>The events, held in the OASIS booth in the conference exhibition hall, demonstrated interaction between clients and servers from different vendors, according to a well-defined set of tests that exercised a broad range of KMIP functionality. These events built on the substantial interop testing that is routinely performed as part of our work on the KMIP standard.</a:t>
            </a:r>
          </a:p>
        </p:txBody>
      </p:sp>
      <p:sp>
        <p:nvSpPr>
          <p:cNvPr id="35843" name="Slide Number Placeholder 3"/>
          <p:cNvSpPr>
            <a:spLocks noGrp="1"/>
          </p:cNvSpPr>
          <p:nvPr>
            <p:ph type="sldNum" sz="quarter" idx="5"/>
          </p:nvPr>
        </p:nvSpPr>
        <p:spPr>
          <a:noFill/>
        </p:spPr>
        <p:txBody>
          <a:bodyPr/>
          <a:lstStyle/>
          <a:p>
            <a:fld id="{73DCF955-A68C-4437-9E92-F767ECDCFD7A}"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r>
              <a:rPr lang="en-US" smtClean="0"/>
              <a:t>Tony</a:t>
            </a:r>
          </a:p>
          <a:p>
            <a:r>
              <a:rPr lang="en-US" smtClean="0"/>
              <a:t>The test cases that we exercised in this interoperability event are used extensively by members of the KMIP TC to validate the protocol and to ensure that different implementations of KMIP can indeed work together. The test cases exercise a broad range of functionality, representing common key management requirements such as creating and getting keys, changing key attributes, archiving keys and so on. </a:t>
            </a:r>
          </a:p>
          <a:p>
            <a:r>
              <a:rPr lang="en-US" smtClean="0"/>
              <a:t>The Test Cases are expressed in a illustrative document that provides details of the messages and encoding, so that the different implementations can confirm that they are building the messages and interpreting the standard in compatible ways.</a:t>
            </a:r>
          </a:p>
        </p:txBody>
      </p:sp>
      <p:sp>
        <p:nvSpPr>
          <p:cNvPr id="37891" name="Slide Number Placeholder 3"/>
          <p:cNvSpPr>
            <a:spLocks noGrp="1"/>
          </p:cNvSpPr>
          <p:nvPr>
            <p:ph type="sldNum" sz="quarter" idx="5"/>
          </p:nvPr>
        </p:nvSpPr>
        <p:spPr>
          <a:noFill/>
        </p:spPr>
        <p:txBody>
          <a:bodyPr/>
          <a:lstStyle/>
          <a:p>
            <a:fld id="{F15C9B8F-C078-4376-8E4E-B54D667FF317}"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t>Tony -</a:t>
            </a:r>
          </a:p>
          <a:p>
            <a:r>
              <a:rPr lang="en-US" smtClean="0"/>
              <a:t>Conformance to KMIP is expressed in terms of profiles, representing groupings of functionality that address real-life needs such as vaulting keys that are created within a storage environment. The profiles are expressed in a normative document that identifies the functionality to be used in implementing the profile. They also define the authentication that must be used with that profile to ensure message confidentiality and integrity.</a:t>
            </a:r>
          </a:p>
        </p:txBody>
      </p:sp>
      <p:sp>
        <p:nvSpPr>
          <p:cNvPr id="39939" name="Slide Number Placeholder 3"/>
          <p:cNvSpPr>
            <a:spLocks noGrp="1"/>
          </p:cNvSpPr>
          <p:nvPr>
            <p:ph type="sldNum" sz="quarter" idx="5"/>
          </p:nvPr>
        </p:nvSpPr>
        <p:spPr>
          <a:noFill/>
        </p:spPr>
        <p:txBody>
          <a:bodyPr/>
          <a:lstStyle/>
          <a:p>
            <a:fld id="{03334099-3EEA-4CA9-B3B1-512315C800E2}"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en-US" smtClean="0"/>
              <a:t>Tony -</a:t>
            </a:r>
          </a:p>
          <a:p>
            <a:r>
              <a:rPr lang="en-US" smtClean="0"/>
              <a:t>Finally, KMIP also has a Usage Guide, an illustrative document that provides detailed guidance on how to use the KMIP protocol. Information in the document includes guidance on the Notify and Put operations, explanation of the key states represented in KMIP attributes and operations, how to use KMIP templates, and many other topics.</a:t>
            </a:r>
          </a:p>
        </p:txBody>
      </p:sp>
      <p:sp>
        <p:nvSpPr>
          <p:cNvPr id="41987" name="Slide Number Placeholder 3"/>
          <p:cNvSpPr>
            <a:spLocks noGrp="1"/>
          </p:cNvSpPr>
          <p:nvPr>
            <p:ph type="sldNum" sz="quarter" idx="5"/>
          </p:nvPr>
        </p:nvSpPr>
        <p:spPr>
          <a:noFill/>
        </p:spPr>
        <p:txBody>
          <a:bodyPr/>
          <a:lstStyle/>
          <a:p>
            <a:fld id="{907F31FD-0FAC-4883-8B02-AD2A624DD661}"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E9EC835-EFDB-4797-B4DB-DC9E7CF80604}" type="slidenum">
              <a:rPr lang="en-US" altLang="en-US" smtClean="0"/>
              <a:pPr/>
              <a:t>18</a:t>
            </a:fld>
            <a:endParaRPr lang="en-US" altLang="en-US" smtClean="0"/>
          </a:p>
        </p:txBody>
      </p:sp>
      <p:sp>
        <p:nvSpPr>
          <p:cNvPr id="44034" name="Rectangle 2"/>
          <p:cNvSpPr>
            <a:spLocks noGrp="1" noRot="1" noChangeAspect="1" noChangeArrowheads="1" noTextEdit="1"/>
          </p:cNvSpPr>
          <p:nvPr>
            <p:ph type="sldImg"/>
          </p:nvPr>
        </p:nvSpPr>
        <p:spPr>
          <a:xfrm>
            <a:off x="1144588" y="685800"/>
            <a:ext cx="4572000" cy="3429000"/>
          </a:xfrm>
          <a:ln/>
        </p:spPr>
      </p:sp>
      <p:sp>
        <p:nvSpPr>
          <p:cNvPr id="44035" name="Rectangle 3"/>
          <p:cNvSpPr>
            <a:spLocks noGrp="1" noChangeArrowheads="1"/>
          </p:cNvSpPr>
          <p:nvPr>
            <p:ph type="body" idx="1"/>
          </p:nvPr>
        </p:nvSpPr>
        <p:spPr>
          <a:xfrm>
            <a:off x="685800" y="4343400"/>
            <a:ext cx="5486400" cy="4114800"/>
          </a:xfrm>
          <a:noFill/>
          <a:ln/>
        </p:spPr>
        <p:txBody>
          <a:bodyPr/>
          <a:lstStyle/>
          <a:p>
            <a:pPr defTabSz="457200" eaLnBrk="1" hangingPunct="1"/>
            <a:r>
              <a:rPr lang="en-US" smtClean="0"/>
              <a:t>Tony -</a:t>
            </a:r>
          </a:p>
          <a:p>
            <a:pPr defTabSz="457200" eaLnBrk="1" hangingPunct="1"/>
            <a:r>
              <a:rPr lang="en-US" smtClean="0"/>
              <a:t>These accomplishments in KMIP V1.0 and V1.1 have created a robust and effective key management protocol that is already implemented in a number of products and achieving increasing acceptance through the industry. But there are new challenges in key management that KMIP has to respond to. I’ll turn the microphone over to my colleague John Leiseboer, who will discuss these new challenges.</a:t>
            </a:r>
          </a:p>
          <a:p>
            <a:pPr defTabSz="457200"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1981200" y="838200"/>
            <a:ext cx="2776538" cy="2082800"/>
          </a:xfrm>
          <a:ln/>
        </p:spPr>
      </p:sp>
      <p:sp>
        <p:nvSpPr>
          <p:cNvPr id="3" name="Notes Placeholder 2"/>
          <p:cNvSpPr>
            <a:spLocks noGrp="1"/>
          </p:cNvSpPr>
          <p:nvPr>
            <p:ph type="body" idx="1"/>
          </p:nvPr>
        </p:nvSpPr>
        <p:spPr>
          <a:xfrm>
            <a:off x="838200" y="3048000"/>
            <a:ext cx="5029200" cy="4114800"/>
          </a:xfrm>
        </p:spPr>
        <p:txBody>
          <a:bodyPr>
            <a:normAutofit lnSpcReduction="10000"/>
          </a:bodyPr>
          <a:lstStyle/>
          <a:p>
            <a:pPr algn="just">
              <a:defRPr/>
            </a:pPr>
            <a:r>
              <a:rPr lang="en-US" dirty="0" smtClean="0"/>
              <a:t>John -</a:t>
            </a:r>
          </a:p>
          <a:p>
            <a:pPr>
              <a:defRPr/>
            </a:pPr>
            <a:r>
              <a:rPr lang="en-US" dirty="0" smtClean="0"/>
              <a:t>In the past several years, we’ve seen tremendous changes in information technology. Mobile devices and virtualization have transformed the ways users interact with applications and how IT infrastructure is deployed and managed. Service-based approaches to application development have shifted developer interest towards new representations such as JSON. Big data has transformed business analytics. Cloud has offered new models for the rapid and cost-effective allocation of resources for corporate initiatives.. </a:t>
            </a:r>
          </a:p>
          <a:p>
            <a:pPr>
              <a:defRPr/>
            </a:pPr>
            <a:r>
              <a:rPr lang="en-US" dirty="0" smtClean="0"/>
              <a:t>This transformation in computing is creating incredible new opportunities for collaboration, communication and innovation. This webinar is an example of those opportunities, bringing together speakers and attendees from around the world to share information about where we’re going with KMIP.</a:t>
            </a:r>
          </a:p>
          <a:p>
            <a:pPr>
              <a:defRPr/>
            </a:pPr>
            <a:r>
              <a:rPr lang="en-US" dirty="0" smtClean="0"/>
              <a:t>But this transformation also creating new vulnerabilities that cyber criminals, hacktivist groups and nation states have learned to exploit. Attackers are getting more sophisticated, combining multiple attack vectors with extensive research into the targets of their attacks.</a:t>
            </a:r>
          </a:p>
          <a:p>
            <a:pPr>
              <a:defRPr/>
            </a:pPr>
            <a:r>
              <a:rPr lang="en-US" dirty="0" smtClean="0"/>
              <a:t>Cryptography offers substantial capabilities in addressing the threats and supporting these new capabilities. For example, data encryption is already being used extensively for protection of information that is entrusted to the public cloud. But effective use of cryptography requires careful attention to keys. How have the changes in business and IT affected key management? And what do though changes imply for the future of KMIP in particular?</a:t>
            </a:r>
          </a:p>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r>
              <a:rPr lang="en-US" smtClean="0"/>
              <a:t>Bob</a:t>
            </a:r>
          </a:p>
          <a:p>
            <a:r>
              <a:rPr lang="en-US" smtClean="0"/>
              <a:t>During this presentation, I’ll be joined by two of my colleagues from the KMIP: Technical Committee:</a:t>
            </a:r>
          </a:p>
          <a:p>
            <a:endParaRPr lang="en-US" smtClean="0"/>
          </a:p>
          <a:p>
            <a:r>
              <a:rPr lang="en-US" smtClean="0"/>
              <a:t>Tony Cox, Business Development Manager for Cryptsoft</a:t>
            </a:r>
          </a:p>
          <a:p>
            <a:endParaRPr lang="en-US" smtClean="0"/>
          </a:p>
          <a:p>
            <a:r>
              <a:rPr lang="en-US" smtClean="0"/>
              <a:t>John Leiseboer, the CTO of Quintessence Labs</a:t>
            </a:r>
          </a:p>
          <a:p>
            <a:endParaRPr lang="en-US" smtClean="0"/>
          </a:p>
          <a:p>
            <a:r>
              <a:rPr lang="en-US" smtClean="0"/>
              <a:t>Tony and John will introduce themselves in more depth as we get into the webinar.</a:t>
            </a:r>
          </a:p>
        </p:txBody>
      </p:sp>
      <p:sp>
        <p:nvSpPr>
          <p:cNvPr id="11267" name="Slide Number Placeholder 3"/>
          <p:cNvSpPr>
            <a:spLocks noGrp="1"/>
          </p:cNvSpPr>
          <p:nvPr>
            <p:ph type="sldNum" sz="quarter" idx="5"/>
          </p:nvPr>
        </p:nvSpPr>
        <p:spPr>
          <a:noFill/>
        </p:spPr>
        <p:txBody>
          <a:bodyPr/>
          <a:lstStyle/>
          <a:p>
            <a:fld id="{C017BB73-5EB0-4DCA-9405-D7381A5183A7}"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C96EDC95-6BA7-451C-9C74-29E50CF954B3}" type="slidenum">
              <a:rPr lang="en-US" smtClean="0">
                <a:latin typeface="Arial" charset="0"/>
              </a:rPr>
              <a:pPr/>
              <a:t>20</a:t>
            </a:fld>
            <a:endParaRPr lang="en-US" smtClean="0">
              <a:latin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191000"/>
            <a:ext cx="5029200" cy="4114800"/>
          </a:xfrm>
          <a:noFill/>
          <a:ln/>
        </p:spPr>
        <p:txBody>
          <a:bodyPr/>
          <a:lstStyle/>
          <a:p>
            <a:pPr eaLnBrk="1" hangingPunct="1"/>
            <a:r>
              <a:rPr lang="en-US" smtClean="0"/>
              <a:t>John -</a:t>
            </a:r>
          </a:p>
          <a:p>
            <a:pPr eaLnBrk="1" hangingPunct="1"/>
            <a:r>
              <a:rPr lang="en-US" smtClean="0">
                <a:latin typeface="Arial" charset="0"/>
              </a:rPr>
              <a:t>In deploying applications in private, public, community and hybrid clouds, there are lots of places where cryptography is already being used, from establishing secure channels to encrypting sensitive information to authenticating users and entities. But many of the implications for key management are still being explored. For example, there is increasing interest in having data encryption performed in applications that are deployed into cloud services, platforms and infrastructure. But many enterprises want to keep key management inside the enterprise.</a:t>
            </a:r>
          </a:p>
          <a:p>
            <a:pPr eaLnBrk="1" hangingPunct="1"/>
            <a:r>
              <a:rPr lang="en-US" smtClean="0">
                <a:latin typeface="Arial" charset="0"/>
              </a:rPr>
              <a:t>In this hybrid cloud model, keys have to distributed from the enterprise to the cloud service provider environment, either directly to an application performing encryption or to a key manager dedicated to that tenant. This approach has the benefit of  enabling all encryption to take place within the contracted resources at the cloud service provider. It has the drawback of requiring keys to be transported outside the enterprise environment, increasing their vulnerability to attack. For example, if the keys are entrusted temporarily to an application in the cloud for purposes of encryption or decryption, how does the enterprise know that keys are not inadvertently exposed as they move across the CSP infrastructure?</a:t>
            </a:r>
          </a:p>
          <a:p>
            <a:pPr eaLnBrk="1" hangingPunct="1"/>
            <a:r>
              <a:rPr lang="en-US" smtClean="0">
                <a:latin typeface="Arial" charset="0"/>
              </a:rPr>
              <a:t>This raises the question of what  this use of key management for the cloud implies for KMIP. Are the current objects, operations and attributes sufficient to handle the use cases for key management for the cloud, across all of the deployment models that may be used?</a:t>
            </a:r>
          </a:p>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smtClean="0"/>
              <a:t>John</a:t>
            </a:r>
          </a:p>
          <a:p>
            <a:r>
              <a:rPr lang="en-US" smtClean="0"/>
              <a:t>Even within the enterprise, security requirements have become more complex. For example, virtualization enables the movement of workloads across a geographically dispersed infrastructure, in order to make the most efficient possible use of resources. What does that mean for the relationship between roots of trust, such as those provided by hardware security modules, and the applications and key managers that rely on that highly secure environment?</a:t>
            </a:r>
          </a:p>
          <a:p>
            <a:r>
              <a:rPr lang="en-US" smtClean="0"/>
              <a:t> In many cases, HSMs need to remain in physically protected and highly controlled environments, while the key manager and cryptographic applications can move more freely across a virtual infrastructure. In that case, how does the enterprise ensure the secure distribution of keys, their use only in authenticated and authorized applications, and restrictions on their movement into particular geographical locations or particular instantiations of the infrastructure?</a:t>
            </a:r>
          </a:p>
          <a:p>
            <a:r>
              <a:rPr lang="en-US" smtClean="0"/>
              <a:t>Once again, are there new objects, operations and attributes needed in KMIP to address these new complexities in enterprise security requirements?</a:t>
            </a:r>
          </a:p>
          <a:p>
            <a:endParaRPr lang="en-US" smtClean="0"/>
          </a:p>
        </p:txBody>
      </p:sp>
      <p:sp>
        <p:nvSpPr>
          <p:cNvPr id="50179" name="Slide Number Placeholder 3"/>
          <p:cNvSpPr>
            <a:spLocks noGrp="1"/>
          </p:cNvSpPr>
          <p:nvPr>
            <p:ph type="sldNum" sz="quarter" idx="5"/>
          </p:nvPr>
        </p:nvSpPr>
        <p:spPr>
          <a:noFill/>
        </p:spPr>
        <p:txBody>
          <a:bodyPr/>
          <a:lstStyle/>
          <a:p>
            <a:fld id="{CAE00B20-6336-48D2-B269-3A58203C79F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US" smtClean="0"/>
              <a:t>John </a:t>
            </a:r>
          </a:p>
          <a:p>
            <a:r>
              <a:rPr lang="en-US" smtClean="0"/>
              <a:t>There are many important cryptographic environments where key management is crucial that have not yet been addressed by KMIP. For example, there are objects and relationships that are unique to a PGP environment, both as a standard and as a vendor product, that are not currently represented in KMIP.  </a:t>
            </a:r>
          </a:p>
          <a:p>
            <a:r>
              <a:rPr lang="en-US" smtClean="0"/>
              <a:t>For example, PGP links together multiple keys pertaining to a single user, in a way that KMIP doesn’t currently represent. Similarly, PGP has concepts such as the Additional Decryption Key, or ADK, also something not directly represented in KMIP.</a:t>
            </a:r>
          </a:p>
          <a:p>
            <a:r>
              <a:rPr lang="en-US" smtClean="0"/>
              <a:t>How should the protocol represent the unique capabilities of PGP and other environments? To what extent can those unique requirements be represented in the existing protocol, adapting or generalizing capabilities that are already there? To what extent does effective support for those environments require new objects, attributes and operations?</a:t>
            </a:r>
          </a:p>
        </p:txBody>
      </p:sp>
      <p:sp>
        <p:nvSpPr>
          <p:cNvPr id="52227" name="Slide Number Placeholder 3"/>
          <p:cNvSpPr>
            <a:spLocks noGrp="1"/>
          </p:cNvSpPr>
          <p:nvPr>
            <p:ph type="sldNum" sz="quarter" idx="5"/>
          </p:nvPr>
        </p:nvSpPr>
        <p:spPr>
          <a:noFill/>
        </p:spPr>
        <p:txBody>
          <a:bodyPr/>
          <a:lstStyle/>
          <a:p>
            <a:fld id="{CCAE9D54-F460-410A-B082-7650B57E8AFE}"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t>John -</a:t>
            </a:r>
          </a:p>
          <a:p>
            <a:r>
              <a:rPr lang="en-US" smtClean="0"/>
              <a:t>There are also new cryptographic technologies that are transforming such critical areas as trust establishment. Quantum key distribution, for example, is already being used in commercial and government solutions, taking advantage of the properties of light transmission across optical fiber to detect and respond to eavesdropping and other attacks. Once trust is established, symmetric keys used for data encryption, for example, can then be distributed across that trusted channel just as they are with SSL/TLS.</a:t>
            </a:r>
          </a:p>
          <a:p>
            <a:r>
              <a:rPr lang="en-US" smtClean="0"/>
              <a:t>KMIP  is already being used as the key management protocol layered on trust establishment across a quantum channel. What additions or changes to KMIP are needed to strengthen support for this and other new technologies? To what extent can the streaming model in technologies such as quantum key distribution be applied to other environments, such as secure video streaming? To what extent should these broader requirements be supported in KMIP?</a:t>
            </a:r>
          </a:p>
        </p:txBody>
      </p:sp>
      <p:sp>
        <p:nvSpPr>
          <p:cNvPr id="54275" name="Slide Number Placeholder 3"/>
          <p:cNvSpPr>
            <a:spLocks noGrp="1"/>
          </p:cNvSpPr>
          <p:nvPr>
            <p:ph type="sldNum" sz="quarter" idx="5"/>
          </p:nvPr>
        </p:nvSpPr>
        <p:spPr>
          <a:noFill/>
        </p:spPr>
        <p:txBody>
          <a:bodyPr/>
          <a:lstStyle/>
          <a:p>
            <a:fld id="{CFEEFC86-D74D-405D-8E83-DC92329C024D}" type="slidenum">
              <a:rPr lang="en-US" altLang="en-US" smtClean="0"/>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John -</a:t>
            </a:r>
          </a:p>
          <a:p>
            <a:pPr>
              <a:defRPr/>
            </a:pPr>
            <a:endParaRPr lang="en-US" dirty="0" smtClean="0"/>
          </a:p>
          <a:p>
            <a:pPr>
              <a:defRPr/>
            </a:pPr>
            <a:r>
              <a:rPr lang="en-US" dirty="0" smtClean="0"/>
              <a:t>In all these areas, opportunities in new technologies, new business models and new development capabilities have to be addressed in the context of ever more aggressive and sophisticated attackers. The kinds of attackers who are targeting businesses, industries and the academic community have changed, including not only cybercriminals, but also nation states and non-state actors such as terrorists and </a:t>
            </a:r>
            <a:r>
              <a:rPr lang="en-US" dirty="0" err="1" smtClean="0"/>
              <a:t>hacktivists</a:t>
            </a:r>
            <a:r>
              <a:rPr lang="en-US" dirty="0" smtClean="0"/>
              <a:t>.</a:t>
            </a:r>
          </a:p>
          <a:p>
            <a:pPr>
              <a:defRPr/>
            </a:pPr>
            <a:r>
              <a:rPr lang="en-US" dirty="0" smtClean="0"/>
              <a:t>These attackers are using new as well as established models for their attacks. For example, advanced attacks combine social engineering, zero-day vulnerabilities and in-depth investigation of targets in order to extract valuable information and intellectual property from their victims. </a:t>
            </a:r>
          </a:p>
          <a:p>
            <a:pPr>
              <a:defRPr/>
            </a:pPr>
            <a:r>
              <a:rPr lang="en-US" dirty="0" smtClean="0"/>
              <a:t>The attackers can have many reasons for their attacks, including not only financial gain but also disruption of business or critical infrastructure. Cryptographic keys can be targeted by attackers for many reasons, including as part of a larger strategy to get to information that has been secured by encryption. </a:t>
            </a:r>
          </a:p>
          <a:p>
            <a:pPr>
              <a:defRPr/>
            </a:pPr>
            <a:r>
              <a:rPr lang="en-US" dirty="0" smtClean="0"/>
              <a:t>These changes in the profiles of attackers, in the kinds of attacks, and in the targets of attacks have a number of implications for KMIP. Are the attack models that KMIP must address well enough understood? Are there new capabilities for integrity, confidentiality and availability that are needed in KMIP, in the light of the new threat landscape?</a:t>
            </a:r>
            <a:endParaRPr lang="en-US" dirty="0"/>
          </a:p>
        </p:txBody>
      </p:sp>
      <p:sp>
        <p:nvSpPr>
          <p:cNvPr id="56323" name="Slide Number Placeholder 3"/>
          <p:cNvSpPr>
            <a:spLocks noGrp="1"/>
          </p:cNvSpPr>
          <p:nvPr>
            <p:ph type="sldNum" sz="quarter" idx="5"/>
          </p:nvPr>
        </p:nvSpPr>
        <p:spPr>
          <a:noFill/>
        </p:spPr>
        <p:txBody>
          <a:bodyPr/>
          <a:lstStyle/>
          <a:p>
            <a:fld id="{C81D02D8-FF2C-4A97-80DA-49BFCE75D34B}" type="slidenum">
              <a:rPr lang="en-US" altLang="en-US" smtClean="0"/>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E6578BEE-21EE-41AF-9517-FE6986BA8757}" type="slidenum">
              <a:rPr lang="en-US" altLang="en-US" smtClean="0"/>
              <a:pPr/>
              <a:t>25</a:t>
            </a:fld>
            <a:endParaRPr lang="en-US" altLang="en-US" smtClean="0"/>
          </a:p>
        </p:txBody>
      </p:sp>
      <p:sp>
        <p:nvSpPr>
          <p:cNvPr id="58370" name="Rectangle 2"/>
          <p:cNvSpPr>
            <a:spLocks noGrp="1" noRot="1" noChangeAspect="1" noChangeArrowheads="1" noTextEdit="1"/>
          </p:cNvSpPr>
          <p:nvPr>
            <p:ph type="sldImg"/>
          </p:nvPr>
        </p:nvSpPr>
        <p:spPr>
          <a:xfrm>
            <a:off x="1144588" y="685800"/>
            <a:ext cx="4572000" cy="3429000"/>
          </a:xfrm>
          <a:ln/>
        </p:spPr>
      </p:sp>
      <p:sp>
        <p:nvSpPr>
          <p:cNvPr id="58371" name="Rectangle 3"/>
          <p:cNvSpPr>
            <a:spLocks noGrp="1" noChangeArrowheads="1"/>
          </p:cNvSpPr>
          <p:nvPr>
            <p:ph type="body" idx="1"/>
          </p:nvPr>
        </p:nvSpPr>
        <p:spPr>
          <a:xfrm>
            <a:off x="685800" y="4343400"/>
            <a:ext cx="5486400" cy="4114800"/>
          </a:xfrm>
          <a:noFill/>
          <a:ln/>
        </p:spPr>
        <p:txBody>
          <a:bodyPr/>
          <a:lstStyle/>
          <a:p>
            <a:pPr defTabSz="457200" eaLnBrk="1" hangingPunct="1"/>
            <a:r>
              <a:rPr lang="en-US" smtClean="0"/>
              <a:t>John -</a:t>
            </a:r>
          </a:p>
          <a:p>
            <a:pPr defTabSz="457200" eaLnBrk="1" hangingPunct="1"/>
            <a:r>
              <a:rPr lang="en-US" smtClean="0"/>
              <a:t>Given these challenges, what needs to be done as we begin our work on the next version of KMIP? I’ll hand the microphone back to Bob Griffin, who’ll discuss the direction that we have been setting for KMIP V.next, in the light of these and other challenges.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8E032DA8-BF1F-48B8-9C52-527247AE89F4}" type="slidenum">
              <a:rPr lang="en-US" smtClean="0">
                <a:latin typeface="Arial" charset="0"/>
              </a:rPr>
              <a:pPr/>
              <a:t>26</a:t>
            </a:fld>
            <a:endParaRPr lang="en-US" smtClean="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114800"/>
            <a:ext cx="5029200" cy="4114800"/>
          </a:xfrm>
          <a:noFill/>
          <a:ln/>
        </p:spPr>
        <p:txBody>
          <a:bodyPr/>
          <a:lstStyle/>
          <a:p>
            <a:pPr eaLnBrk="1" hangingPunct="1"/>
            <a:r>
              <a:rPr lang="en-US" sz="900" smtClean="0">
                <a:latin typeface="Arial" charset="0"/>
              </a:rPr>
              <a:t>Bob</a:t>
            </a:r>
          </a:p>
          <a:p>
            <a:pPr eaLnBrk="1" hangingPunct="1"/>
            <a:r>
              <a:rPr lang="en-US" sz="900" smtClean="0">
                <a:latin typeface="Arial" charset="0"/>
              </a:rPr>
              <a:t>In our face-to-face meeting in February of this year, the KMIP technical committee decided that we needed to be more thorough in developing and documenting the use cases that we want to address in the standard. We had certainly had use cases in mind when we defined the initial versions of KMIP, such as the tape encryption, storage array encryption, application encryption and database encryption examples that Tony described. But in order to address the new complexities that John have discussed, we had to move into new territory where the key management requirements were still emerging. Defining use cases for cloud, HSMs, PGP, key administration, client registration, server-to-server interactions and streaming key material such as in QKD would give us a handle on what made sense for KMIP to take on. Addressing these new areas might mean extending the charter for the technical committee, and use cases would give us a good way to determine whether this re-chartering makes sense.</a:t>
            </a:r>
          </a:p>
          <a:p>
            <a:pPr eaLnBrk="1" hangingPunct="1"/>
            <a:endParaRPr lang="en-US" sz="900" smtClean="0">
              <a:latin typeface="Arial" charset="0"/>
            </a:endParaRPr>
          </a:p>
          <a:p>
            <a:pPr eaLnBrk="1" hangingPunct="1"/>
            <a:r>
              <a:rPr lang="en-US" sz="900" smtClean="0">
                <a:latin typeface="Arial" charset="0"/>
              </a:rPr>
              <a:t>In our face-to-face meeting just a few weeks ago, we took advantage of the use cases effort, led by Mike Allen of Symantec and Denis Pochuev of Safenet, to define the direction and scope for KMIP V.Next. We’re still working on exactly what changes need to be made to object, attributes and objects, to authentication suites and message elements. But the use cases have helped us to focus our work and will also provide valuable context for those interested in implementing KMIP. I’ll discuss several of the areas that John described in terms of what we see as the implications for KMIP that we should address in V.Next.</a:t>
            </a:r>
          </a:p>
          <a:p>
            <a:pPr eaLnBrk="1" hangingPunct="1"/>
            <a:r>
              <a:rPr lang="en-US" sz="900" smtClean="0">
                <a:latin typeface="Arial" charset="0"/>
              </a:rPr>
              <a:t>We have also identified a number of work areas that go beyond enhancements to the protocol. One of the most important is progress in developing a program to enable validation of KMIP client implementations against KMIP-enabled key manager products. We’re still working on the details of this program, but hope to announce it over the next month or two.</a:t>
            </a:r>
          </a:p>
          <a:p>
            <a:pPr eaLnBrk="1" hangingPunct="1"/>
            <a:r>
              <a:rPr lang="en-US" sz="900" smtClean="0">
                <a:latin typeface="Arial" charset="0"/>
              </a:rPr>
              <a:t>We will be enhancing our test cases to support this program, as well as continuing the critical value that the test cases have validating KMIP functionality and ensuring consistent interpretation of the standard.</a:t>
            </a:r>
          </a:p>
          <a:p>
            <a:pPr eaLnBrk="1" hangingPunct="1"/>
            <a:r>
              <a:rPr lang="en-US" sz="900" smtClean="0">
                <a:latin typeface="Arial" charset="0"/>
              </a:rPr>
              <a:t>We’ll also be revising the profiles to bring them closer to the real-world use of KMIP, so that both client and server vendors can more easily and clearly define what KMIP functionality they have implemented and tested for interoperability.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1E70CD56-A07F-408E-94F1-1462DA54FFA7}" type="slidenum">
              <a:rPr lang="en-US" smtClean="0">
                <a:latin typeface="Arial" charset="0"/>
              </a:rPr>
              <a:pPr/>
              <a:t>27</a:t>
            </a:fld>
            <a:endParaRPr lang="en-US" smtClean="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114800"/>
            <a:ext cx="5029200" cy="4114800"/>
          </a:xfrm>
          <a:noFill/>
          <a:ln/>
        </p:spPr>
        <p:txBody>
          <a:bodyPr/>
          <a:lstStyle/>
          <a:p>
            <a:pPr eaLnBrk="1" hangingPunct="1"/>
            <a:r>
              <a:rPr lang="en-US" sz="1100" smtClean="0">
                <a:latin typeface="Arial" charset="0"/>
              </a:rPr>
              <a:t>Bob</a:t>
            </a:r>
          </a:p>
          <a:p>
            <a:pPr eaLnBrk="1" hangingPunct="1"/>
            <a:r>
              <a:rPr lang="en-US" sz="1100" smtClean="0">
                <a:latin typeface="Arial" charset="0"/>
              </a:rPr>
              <a:t>When we looked in detail at the use cases for key management for the hybrid cloud that John described, we found that there were several very different kinds of issues for which KMIP was relevant. There are a number of use cases related to tenant administration of the key management related capabilities in a cloud deployment; for example, how do applications in the cloud register with the key manager in the enterprise, in this model? </a:t>
            </a:r>
          </a:p>
          <a:p>
            <a:pPr eaLnBrk="1" hangingPunct="1"/>
            <a:r>
              <a:rPr lang="en-US" sz="1100" smtClean="0">
                <a:latin typeface="Arial" charset="0"/>
              </a:rPr>
              <a:t>There are a number of use cases related to the movement of keys, not only in terms of individual key requests from registered clients, but also for such situations as moving larger numbers of keys from the enterprise into a cloud environment to reduce the number of key requests. There are also use cases related to the coordination or propagation of policy between the enterprise and the cloud, such as defining the lifetime for keys entrusted to the cloud.</a:t>
            </a:r>
          </a:p>
          <a:p>
            <a:pPr eaLnBrk="1" hangingPunct="1"/>
            <a:r>
              <a:rPr lang="en-US" sz="1100" smtClean="0">
                <a:latin typeface="Arial" charset="0"/>
              </a:rPr>
              <a:t>The use cases uncovered several implications for KMIP, some of which we anticipate addressing in V.Next, others of which will likely be deferred to further investigation. For example, the support for multiple tenants in a cloud service provider implies visibility of the tenant, as well as the larger CSP environment, in key-related interactions. </a:t>
            </a:r>
          </a:p>
          <a:p>
            <a:pPr eaLnBrk="1" hangingPunct="1"/>
            <a:r>
              <a:rPr lang="en-US" sz="1100" smtClean="0">
                <a:latin typeface="Arial" charset="0"/>
              </a:rPr>
              <a:t>Similarly, effective registration processes for clients need to be defined, and perhaps similarly supported by new mechanisms for distinguishing tenants within a cloud service provider. On the other hand, our discussion of the use cases for the cloud environment indicated that  the bulk export/import of keys and the distribution of policy, particularly as a first-class object, are probably topics we can defer to future work rather than addressing in KMIP V.Next.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A38E13A2-C931-4B6B-9B7F-387E8E283D5E}" type="slidenum">
              <a:rPr lang="en-US" smtClean="0">
                <a:latin typeface="Arial" charset="0"/>
              </a:rPr>
              <a:pPr/>
              <a:t>28</a:t>
            </a:fld>
            <a:endParaRPr lang="en-US" smtClean="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r>
              <a:rPr lang="en-US" smtClean="0">
                <a:latin typeface="Arial" charset="0"/>
              </a:rPr>
              <a:t>Bob</a:t>
            </a:r>
          </a:p>
          <a:p>
            <a:pPr eaLnBrk="1" hangingPunct="1"/>
            <a:endParaRPr lang="en-US" smtClean="0">
              <a:latin typeface="Arial" charset="0"/>
            </a:endParaRPr>
          </a:p>
          <a:p>
            <a:pPr eaLnBrk="1" hangingPunct="1"/>
            <a:r>
              <a:rPr lang="en-US" smtClean="0">
                <a:latin typeface="Arial" charset="0"/>
              </a:rPr>
              <a:t>The HSM use cases led us to consider critical issues in trust establishment and protection of keys in transit.  In fact, we introduced these use cases into the recent key management workshop at the US National Institute for Standards and Technology, or NIST, in order to talk about the key management issues in interactions across security domains. </a:t>
            </a:r>
          </a:p>
          <a:p>
            <a:pPr eaLnBrk="1" hangingPunct="1"/>
            <a:r>
              <a:rPr lang="en-US" smtClean="0">
                <a:latin typeface="Arial" charset="0"/>
              </a:rPr>
              <a:t>The use cases led us into investigation of implications such as greater visibility in the protocol into the devices participating in request/response exchanges. The ability to specify whether a key is in a protected device such as an HSM, for example, is likely needed in KMIP in order to address the complexities in the enterprise environment. Understanding what should be implemented as vendor extensions and what needs to be expressed directly in KMIP objects, attributes and operations is also critical in making sure that KMIP supports effective interoperability in the complexities of the virtualized enterprise.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smtClean="0">
                <a:latin typeface="Arial" charset="0"/>
              </a:rPr>
              <a:t>Bob</a:t>
            </a:r>
          </a:p>
          <a:p>
            <a:endParaRPr lang="en-US" smtClean="0"/>
          </a:p>
          <a:p>
            <a:r>
              <a:rPr lang="en-US" smtClean="0"/>
              <a:t>The PGP use cases defined the critical interactions between a PGP infrastructure, users and applications that will affect PGP support in KMIP. For example, core use cases like key lookup are very similar to comparable use cases in cloud and storage. But special PGP capabilities like Additional Decryption Keys are not directly represented in KMIP currently; similar, the link relationships among PGP keys are not directly represented and probably require at a minimum enhancements to the link attributes that are currently defined for KMIP objects.</a:t>
            </a:r>
          </a:p>
          <a:p>
            <a:r>
              <a:rPr lang="en-US" smtClean="0"/>
              <a:t> In addition to defining the essential enhancements to KMIP that would support interoperability for PGP, we’ll also be creating usage information to guide developers in applying KMIP to PGP; that kind of information is important not only in helping developers take advantage of KMIP, but also in improving the opportunity for interoperability by ensuring consistent interpretations of KMIP functionality.</a:t>
            </a:r>
          </a:p>
        </p:txBody>
      </p:sp>
      <p:sp>
        <p:nvSpPr>
          <p:cNvPr id="66563" name="Slide Number Placeholder 3"/>
          <p:cNvSpPr>
            <a:spLocks noGrp="1"/>
          </p:cNvSpPr>
          <p:nvPr>
            <p:ph type="sldNum" sz="quarter" idx="5"/>
          </p:nvPr>
        </p:nvSpPr>
        <p:spPr>
          <a:noFill/>
        </p:spPr>
        <p:txBody>
          <a:bodyPr/>
          <a:lstStyle/>
          <a:p>
            <a:fld id="{7B4B0F23-2B27-40B6-90F5-F30C7D8D560C}" type="slidenum">
              <a:rPr lang="en-US" altLang="en-US" smtClean="0"/>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r>
              <a:rPr lang="en-US" smtClean="0"/>
              <a:t>Bob</a:t>
            </a:r>
          </a:p>
          <a:p>
            <a:r>
              <a:rPr lang="en-US" smtClean="0"/>
              <a:t>We’ll be discussing three topics in this webinar:</a:t>
            </a:r>
          </a:p>
          <a:p>
            <a:r>
              <a:rPr lang="en-US" smtClean="0"/>
              <a:t>First, what has KMIP accomplished so far in the three years since we  convened the KMIP technical committee. Tony will be speaking to this topic</a:t>
            </a:r>
          </a:p>
          <a:p>
            <a:r>
              <a:rPr lang="en-US" smtClean="0"/>
              <a:t>Second, what are the new challenges in key management that we believe need to be addressed in a standard such as KMIP. John will be speaking to this topic.</a:t>
            </a:r>
          </a:p>
          <a:p>
            <a:r>
              <a:rPr lang="en-US" smtClean="0"/>
              <a:t>Finally, given those accomplishments and challenges, what’s next for KMIP? I’ll be returning to speak about this topic and to wrap up the webinar.</a:t>
            </a:r>
          </a:p>
          <a:p>
            <a:r>
              <a:rPr lang="en-US" smtClean="0"/>
              <a:t>With that, I’ll turn over the microphone to Tony.</a:t>
            </a:r>
          </a:p>
        </p:txBody>
      </p:sp>
      <p:sp>
        <p:nvSpPr>
          <p:cNvPr id="13315" name="Slide Number Placeholder 3"/>
          <p:cNvSpPr>
            <a:spLocks noGrp="1"/>
          </p:cNvSpPr>
          <p:nvPr>
            <p:ph type="sldNum" sz="quarter" idx="5"/>
          </p:nvPr>
        </p:nvSpPr>
        <p:spPr>
          <a:noFill/>
        </p:spPr>
        <p:txBody>
          <a:bodyPr/>
          <a:lstStyle/>
          <a:p>
            <a:fld id="{2165DC1A-365A-439C-BE0A-8D77D1671B12}" type="slidenum">
              <a:rPr lang="en-US" altLang="en-US" smtClean="0"/>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smtClean="0">
                <a:latin typeface="Arial" charset="0"/>
              </a:rPr>
              <a:t>Bob</a:t>
            </a:r>
          </a:p>
          <a:p>
            <a:r>
              <a:rPr lang="en-US" smtClean="0"/>
              <a:t>The use cases for support of Quantum Key Distribution provided detailed understanding of how that technology can be used in trust establishment, with KMIP then taking advantage of that trust to exchange symmetric keys or other objects. Like the HSM use cases, we also used the QKD use cases in the NIST key management workshop to explore cross-domain key interactions. But equally important, the QKD use cases demonstrated important implications for KMIP generally in terms of support for stream objects, operations and attributes that could be applied in other areas such as secure video streaming. </a:t>
            </a:r>
          </a:p>
        </p:txBody>
      </p:sp>
      <p:sp>
        <p:nvSpPr>
          <p:cNvPr id="68611" name="Slide Number Placeholder 3"/>
          <p:cNvSpPr>
            <a:spLocks noGrp="1"/>
          </p:cNvSpPr>
          <p:nvPr>
            <p:ph type="sldNum" sz="quarter" idx="5"/>
          </p:nvPr>
        </p:nvSpPr>
        <p:spPr>
          <a:noFill/>
        </p:spPr>
        <p:txBody>
          <a:bodyPr/>
          <a:lstStyle/>
          <a:p>
            <a:fld id="{ECD185AE-F671-4D26-90CA-E049519B06E8}" type="slidenum">
              <a:rPr lang="en-US" altLang="en-US" smtClean="0"/>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a:ln/>
        </p:spPr>
      </p:sp>
      <p:sp>
        <p:nvSpPr>
          <p:cNvPr id="70658" name="Rectangle 3"/>
          <p:cNvSpPr>
            <a:spLocks noGrp="1"/>
          </p:cNvSpPr>
          <p:nvPr>
            <p:ph type="body" idx="1"/>
          </p:nvPr>
        </p:nvSpPr>
        <p:spPr>
          <a:noFill/>
          <a:ln/>
        </p:spPr>
        <p:txBody>
          <a:bodyPr/>
          <a:lstStyle/>
          <a:p>
            <a:r>
              <a:rPr lang="en-US" sz="1100" smtClean="0">
                <a:latin typeface="Arial" charset="0"/>
              </a:rPr>
              <a:t>Bob</a:t>
            </a:r>
          </a:p>
          <a:p>
            <a:r>
              <a:rPr lang="en-US" sz="1100" smtClean="0">
                <a:cs typeface="Arial" charset="0"/>
              </a:rPr>
              <a:t>As you can see, from this brief discussion of the use cases and their implications, KMIP V.Next will be taking full advantage of the existing capabilities defined in the protocol in order to support significant new areas in which key management interoperability is important. There will undoubtedly be enhancements to objects, attributes and operations. But based on the work we have done so far, we expect those to be relatively small enhancements, rather than extensive revisions to the protocol. It does appear to us, however, that we can best address these new areas by broadening the charter of the technical committee so that we can readily address questions such as client registration, server-to-server interactions and representations of the protocol not only in tag-type-length-value but also in more readily accessible forms such as XML and/or JSON. </a:t>
            </a:r>
          </a:p>
          <a:p>
            <a:r>
              <a:rPr lang="en-US" sz="1100" smtClean="0">
                <a:cs typeface="Arial" charset="0"/>
              </a:rPr>
              <a:t>Equally important for KMIP V.Next is the definition of use cases and the specification of enhancements to the protocol will be putting in place a program in support of interoperability. We see this program as including three parts. First, the design, implementation, management, measurement and reporting of the testing activity itself.  Second, activities in support of the specification of the tests used in the program, including mentoring the vendors taking advantage of the program to validate clients or servers. Third, the on-going development and support of the test harness, including mechanism for reporting results.</a:t>
            </a:r>
          </a:p>
          <a:p>
            <a:r>
              <a:rPr lang="en-US" sz="1100" smtClean="0">
                <a:cs typeface="Arial" charset="0"/>
              </a:rPr>
              <a:t>We hope to announce the details of this testing capability soon and look forward to the value it will bring in ensuring the KMIP really does achieve the key management interoperability that is our goal.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r>
              <a:rPr lang="en-US" smtClean="0"/>
              <a:t>Bob</a:t>
            </a:r>
          </a:p>
          <a:p>
            <a:r>
              <a:rPr lang="en-US" smtClean="0"/>
              <a:t>The OASIS KMIP technical committee is a vibrant and energetic group of individuals from across industry, academia and government, dedicated to the addressing the issues in key management interoperability that we have described. You don’t need to be a member of the KMIP TC to take advantage of KMIP. But being a member of the committee gives you the opportunity to ensure that it is addressing the most critical issues and that is being adopted widely and effectively. </a:t>
            </a:r>
          </a:p>
          <a:p>
            <a:r>
              <a:rPr lang="en-US" smtClean="0"/>
              <a:t>We hope you will consider joining us in developing and supporting KMIP, in whatever way makes most sense for you.</a:t>
            </a:r>
          </a:p>
        </p:txBody>
      </p:sp>
      <p:sp>
        <p:nvSpPr>
          <p:cNvPr id="72707" name="Slide Number Placeholder 3"/>
          <p:cNvSpPr>
            <a:spLocks noGrp="1"/>
          </p:cNvSpPr>
          <p:nvPr>
            <p:ph type="sldNum" sz="quarter" idx="5"/>
          </p:nvPr>
        </p:nvSpPr>
        <p:spPr>
          <a:noFill/>
        </p:spPr>
        <p:txBody>
          <a:bodyPr/>
          <a:lstStyle/>
          <a:p>
            <a:fld id="{C6ED4EA6-6939-474A-902C-77A461FF400E}" type="slidenum">
              <a:rPr lang="en-US" altLang="en-US" smtClean="0"/>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2D45FD24-74F8-431F-A7B7-906BE5877699}" type="slidenum">
              <a:rPr lang="en-US" altLang="en-US" smtClean="0"/>
              <a:pPr/>
              <a:t>33</a:t>
            </a:fld>
            <a:endParaRPr lang="en-US" altLang="en-US" smtClean="0"/>
          </a:p>
        </p:txBody>
      </p:sp>
      <p:sp>
        <p:nvSpPr>
          <p:cNvPr id="74754" name="Rectangle 2"/>
          <p:cNvSpPr>
            <a:spLocks noGrp="1" noRot="1" noChangeAspect="1" noChangeArrowheads="1" noTextEdit="1"/>
          </p:cNvSpPr>
          <p:nvPr>
            <p:ph type="sldImg"/>
          </p:nvPr>
        </p:nvSpPr>
        <p:spPr>
          <a:xfrm>
            <a:off x="1144588" y="685800"/>
            <a:ext cx="4572000" cy="3429000"/>
          </a:xfrm>
          <a:ln/>
        </p:spPr>
      </p:sp>
      <p:sp>
        <p:nvSpPr>
          <p:cNvPr id="74755" name="Rectangle 3"/>
          <p:cNvSpPr>
            <a:spLocks noGrp="1" noChangeArrowheads="1"/>
          </p:cNvSpPr>
          <p:nvPr>
            <p:ph type="body" idx="1"/>
          </p:nvPr>
        </p:nvSpPr>
        <p:spPr>
          <a:xfrm>
            <a:off x="685800" y="4343400"/>
            <a:ext cx="5486400" cy="4114800"/>
          </a:xfrm>
          <a:noFill/>
          <a:ln/>
        </p:spPr>
        <p:txBody>
          <a:bodyPr/>
          <a:lstStyle/>
          <a:p>
            <a:pPr defTabSz="457200" eaLnBrk="1" hangingPunct="1"/>
            <a:r>
              <a:rPr lang="en-US" smtClean="0"/>
              <a:t>Bob</a:t>
            </a:r>
          </a:p>
          <a:p>
            <a:pPr defTabSz="457200" eaLnBrk="1" hangingPunct="1"/>
            <a:r>
              <a:rPr lang="en-US" smtClean="0"/>
              <a:t>You can find more information on our public page, at the URL shown here. Or don’t hesitate to contact me directly; you’ll find contact information for the TC and the co-chairs on this same web site.</a:t>
            </a:r>
          </a:p>
          <a:p>
            <a:pPr defTabSz="457200" eaLnBrk="1" hangingPunct="1"/>
            <a:r>
              <a:rPr lang="en-US" smtClean="0"/>
              <a:t>Thanks very much for joining us in this webinar. We look forward to seeing you in KMIP!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4397DBF8-A436-4C59-A68A-295E0878B705}" type="slidenum">
              <a:rPr lang="en-US" altLang="en-US" smtClean="0"/>
              <a:pPr/>
              <a:t>4</a:t>
            </a:fld>
            <a:endParaRPr lang="en-US" altLang="en-US" smtClean="0"/>
          </a:p>
        </p:txBody>
      </p:sp>
      <p:sp>
        <p:nvSpPr>
          <p:cNvPr id="15362" name="Rectangle 2"/>
          <p:cNvSpPr>
            <a:spLocks noGrp="1" noRot="1" noChangeAspect="1" noChangeArrowheads="1" noTextEdit="1"/>
          </p:cNvSpPr>
          <p:nvPr>
            <p:ph type="sldImg"/>
          </p:nvPr>
        </p:nvSpPr>
        <p:spPr>
          <a:xfrm>
            <a:off x="1144588" y="685800"/>
            <a:ext cx="4572000" cy="3429000"/>
          </a:xfrm>
          <a:ln/>
        </p:spPr>
      </p:sp>
      <p:sp>
        <p:nvSpPr>
          <p:cNvPr id="15363" name="Rectangle 3"/>
          <p:cNvSpPr>
            <a:spLocks noGrp="1" noChangeArrowheads="1"/>
          </p:cNvSpPr>
          <p:nvPr>
            <p:ph type="body" idx="1"/>
          </p:nvPr>
        </p:nvSpPr>
        <p:spPr>
          <a:xfrm>
            <a:off x="685800" y="4343400"/>
            <a:ext cx="5486400" cy="4114800"/>
          </a:xfrm>
          <a:noFill/>
          <a:ln/>
        </p:spPr>
        <p:txBody>
          <a:bodyPr/>
          <a:lstStyle/>
          <a:p>
            <a:pPr defTabSz="457200" eaLnBrk="1" hangingPunct="1"/>
            <a:r>
              <a:rPr lang="en-US" smtClean="0"/>
              <a:t>Tony</a:t>
            </a:r>
          </a:p>
          <a:p>
            <a:pPr defTabSz="457200" eaLnBrk="1" hangingPunct="1"/>
            <a:r>
              <a:rPr lang="en-US" smtClean="0"/>
              <a:t>Hi – I’m Tony, etc.</a:t>
            </a:r>
          </a:p>
          <a:p>
            <a:pPr defTabSz="457200" eaLnBrk="1" hangingPunct="1"/>
            <a:r>
              <a:rPr lang="en-US" smtClean="0"/>
              <a:t>As Bob indicated, we’ll start by looking at what KMIP has accomplished in the three years since the committee was founded in 2009.  We completed the V1.0 standard in 2010 and have just completed our 1.1 version. What’s included in  KMIP to date? What problems is it solving?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t>Tony</a:t>
            </a:r>
          </a:p>
          <a:p>
            <a:r>
              <a:rPr lang="en-US" smtClean="0"/>
              <a:t>We began the development of KMIP in response to two major problems. The first of these was the lack of interoperability across key management environments. Say you had an encrypting tape drive from a particular vendor. Could that tape drive talk to any key manager available in the market? Typically not.  Most cryptographic applications, like encrypted storage, or application encryption environments or database encryption products had their own key management environments and talked only to those environments. This meant that an enterprise that was using encryption or other cryptographic capabilities like digital certificates would likely have several different key managers, resulting in increased operational costs, training costs and infrastructure costs.</a:t>
            </a:r>
          </a:p>
        </p:txBody>
      </p:sp>
      <p:sp>
        <p:nvSpPr>
          <p:cNvPr id="17411" name="Slide Number Placeholder 3"/>
          <p:cNvSpPr>
            <a:spLocks noGrp="1"/>
          </p:cNvSpPr>
          <p:nvPr>
            <p:ph type="sldNum" sz="quarter" idx="5"/>
          </p:nvPr>
        </p:nvSpPr>
        <p:spPr>
          <a:noFill/>
        </p:spPr>
        <p:txBody>
          <a:bodyPr/>
          <a:lstStyle/>
          <a:p>
            <a:fld id="{26140077-1EBC-4C58-A491-19367A75A3C3}"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t>Tony</a:t>
            </a:r>
          </a:p>
          <a:p>
            <a:r>
              <a:rPr lang="en-US" smtClean="0"/>
              <a:t>This was the first problem that we addressed with KMIP. That is, we wanted to create a single protocol that different cryptographic environments– tape drives from different vendors, application encryption sdks from different vendors, database encryption applications from different vendors, and so on – could use to talk to any key manager that supported the protocol. One vendor’s tape drive should be able to request keys from another vendor’s key manager for purposes of encryption and decryption. An application using one vendor’s key management library should be able to talk to another key manager if an enterprise was already using that key manager for tape encryption. A particular database encryption environment should be able to use KMIP to talk to an another vendor’s key manager if a business was already using that key manager, and so on. </a:t>
            </a:r>
          </a:p>
          <a:p>
            <a:r>
              <a:rPr lang="en-US" smtClean="0"/>
              <a:t>The goal was to establish a robust protocol that addressed the common requirements for interaction between cryptographic environments and key managers, reducing the operational, training and infrastructure costs for key management in the enterprise.</a:t>
            </a:r>
          </a:p>
        </p:txBody>
      </p:sp>
      <p:sp>
        <p:nvSpPr>
          <p:cNvPr id="19459" name="Slide Number Placeholder 3"/>
          <p:cNvSpPr>
            <a:spLocks noGrp="1"/>
          </p:cNvSpPr>
          <p:nvPr>
            <p:ph type="sldNum" sz="quarter" idx="5"/>
          </p:nvPr>
        </p:nvSpPr>
        <p:spPr>
          <a:noFill/>
        </p:spPr>
        <p:txBody>
          <a:bodyPr/>
          <a:lstStyle/>
          <a:p>
            <a:fld id="{19D588AE-3DBA-42FE-8ADE-DB382E5118C3}"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t>Tony</a:t>
            </a:r>
          </a:p>
          <a:p>
            <a:r>
              <a:rPr lang="en-US" smtClean="0"/>
              <a:t>The second problem that we wanted to solve with KMIP was to reduce operational, infrastructure and implementation costs by enabling individual cryptographic software development kits to talk to multiple key managers. This would again reduce the key management costs and risk for enterprises, such as in terms of the cost of developing and maintaining expertise in different SDKs.</a:t>
            </a:r>
          </a:p>
        </p:txBody>
      </p:sp>
      <p:sp>
        <p:nvSpPr>
          <p:cNvPr id="21507" name="Slide Number Placeholder 3"/>
          <p:cNvSpPr>
            <a:spLocks noGrp="1"/>
          </p:cNvSpPr>
          <p:nvPr>
            <p:ph type="sldNum" sz="quarter" idx="5"/>
          </p:nvPr>
        </p:nvSpPr>
        <p:spPr>
          <a:noFill/>
        </p:spPr>
        <p:txBody>
          <a:bodyPr/>
          <a:lstStyle/>
          <a:p>
            <a:fld id="{1525A16E-F3ED-4941-84B2-66A350101584}"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smtClean="0"/>
              <a:t>Tony </a:t>
            </a:r>
          </a:p>
          <a:p>
            <a:r>
              <a:rPr lang="en-US" smtClean="0"/>
              <a:t>With KMIP, an SDK that uses KMIP can talk to multiple key managers, as long as those key managers support the KMIP protocol. Developers could learn one set of tools, regardless of what key manager an enterprise might use. Moreover, changes in the key management strategy could be put in place without having to retrofit applications to talk to a different key manager.</a:t>
            </a:r>
          </a:p>
          <a:p>
            <a:endParaRPr lang="en-US" smtClean="0"/>
          </a:p>
        </p:txBody>
      </p:sp>
      <p:sp>
        <p:nvSpPr>
          <p:cNvPr id="23555" name="Slide Number Placeholder 3"/>
          <p:cNvSpPr>
            <a:spLocks noGrp="1"/>
          </p:cNvSpPr>
          <p:nvPr>
            <p:ph type="sldNum" sz="quarter" idx="5"/>
          </p:nvPr>
        </p:nvSpPr>
        <p:spPr>
          <a:noFill/>
        </p:spPr>
        <p:txBody>
          <a:bodyPr/>
          <a:lstStyle/>
          <a:p>
            <a:fld id="{490ABE87-C74B-4B52-8CA7-39814A9992BB}"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1100CDFA-F237-46B7-9E04-9B4895641D61}" type="slidenum">
              <a:rPr lang="en-US" altLang="en-US" smtClean="0"/>
              <a:pPr/>
              <a:t>9</a:t>
            </a:fld>
            <a:endParaRPr lang="en-US" altLang="en-US" smtClean="0"/>
          </a:p>
        </p:txBody>
      </p:sp>
      <p:sp>
        <p:nvSpPr>
          <p:cNvPr id="25602" name="Rectangle 2"/>
          <p:cNvSpPr>
            <a:spLocks noGrp="1" noRot="1" noChangeAspect="1" noChangeArrowheads="1" noTextEdit="1"/>
          </p:cNvSpPr>
          <p:nvPr>
            <p:ph type="sldImg"/>
          </p:nvPr>
        </p:nvSpPr>
        <p:spPr>
          <a:xfrm>
            <a:off x="1144588" y="684213"/>
            <a:ext cx="4570412" cy="3429000"/>
          </a:xfrm>
          <a:ln/>
        </p:spPr>
      </p:sp>
      <p:sp>
        <p:nvSpPr>
          <p:cNvPr id="25603" name="Rectangle 3"/>
          <p:cNvSpPr>
            <a:spLocks noGrp="1" noChangeArrowheads="1"/>
          </p:cNvSpPr>
          <p:nvPr>
            <p:ph type="body" idx="1"/>
          </p:nvPr>
        </p:nvSpPr>
        <p:spPr>
          <a:xfrm>
            <a:off x="685800" y="4343400"/>
            <a:ext cx="5486400" cy="4116388"/>
          </a:xfrm>
          <a:noFill/>
          <a:ln/>
        </p:spPr>
        <p:txBody>
          <a:bodyPr lIns="91164" tIns="45582" rIns="91164" bIns="45582"/>
          <a:lstStyle/>
          <a:p>
            <a:pPr eaLnBrk="1" hangingPunct="1"/>
            <a:r>
              <a:rPr lang="en-US" smtClean="0"/>
              <a:t>Tony -</a:t>
            </a:r>
          </a:p>
          <a:p>
            <a:pPr eaLnBrk="1" hangingPunct="1"/>
            <a:r>
              <a:rPr lang="en-US" smtClean="0"/>
              <a:t>The first version of KMIP established the most critical elements of a single protocol that could address these critical issues confronting enterprises. </a:t>
            </a:r>
          </a:p>
          <a:p>
            <a:pPr eaLnBrk="1" hangingPunct="1"/>
            <a:r>
              <a:rPr lang="en-US" smtClean="0"/>
              <a:t>Within the areas where the need for an interoperable protocol was most strongly voiced by enterprises –especially data encryption in environments such as tape drives, storage arrays, applications and  databases – most interactions were based on requests initiated in the client environment and responded to by a key manager. For example:</a:t>
            </a:r>
          </a:p>
          <a:p>
            <a:pPr eaLnBrk="1" hangingPunct="1">
              <a:buFontTx/>
              <a:buChar char="-"/>
            </a:pPr>
            <a:r>
              <a:rPr lang="en-US" smtClean="0"/>
              <a:t> Get a new encryption key. </a:t>
            </a:r>
          </a:p>
          <a:p>
            <a:pPr eaLnBrk="1" hangingPunct="1">
              <a:buFontTx/>
              <a:buChar char="-"/>
            </a:pPr>
            <a:r>
              <a:rPr lang="en-US" smtClean="0"/>
              <a:t>- Get the key corresponding to this identifier</a:t>
            </a:r>
          </a:p>
          <a:p>
            <a:pPr eaLnBrk="1" hangingPunct="1">
              <a:buFontTx/>
              <a:buChar char="-"/>
            </a:pPr>
            <a:r>
              <a:rPr lang="en-US" smtClean="0"/>
              <a:t>- Store this key that a device has created </a:t>
            </a:r>
          </a:p>
          <a:p>
            <a:pPr eaLnBrk="1" hangingPunct="1"/>
            <a:r>
              <a:rPr lang="en-US" smtClean="0"/>
              <a:t>These and other operations initiated by the client were the core of most key management systems and led us to design a request/response protocol in which most operations occurred as a result of a client request. </a:t>
            </a:r>
          </a:p>
          <a:p>
            <a:pPr eaLnBrk="1" hangingPunct="1"/>
            <a:r>
              <a:rPr lang="en-US" smtClean="0"/>
              <a:t>We established a common format for messages that enabled clients and servers to express the objects, attributes and operations that were requested. As in the example shown here, a request for a specific key might include the unique identifier for the key; the response would include the value for the key, which could then be used by the cryptographic environment for encryption or decryption. The request can also return other information about the key, such as that it is s a symmetric key.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44CDC385-7F8D-47BA-AB98-86B70D9DC444}" type="slidenum">
              <a:rPr lang="en-US"/>
              <a:pPr>
                <a:defRPr/>
              </a:pPr>
              <a:t>‹#›</a:t>
            </a:fld>
            <a:endParaRPr lang="en-US" dirty="0"/>
          </a:p>
        </p:txBody>
      </p:sp>
      <p:sp>
        <p:nvSpPr>
          <p:cNvPr id="3" name="Rectangle 13"/>
          <p:cNvSpPr>
            <a:spLocks noGrp="1" noChangeArrowheads="1"/>
          </p:cNvSpPr>
          <p:nvPr>
            <p:ph type="dt" sz="half" idx="11"/>
          </p:nvPr>
        </p:nvSpPr>
        <p:spPr>
          <a:ln/>
        </p:spPr>
        <p:txBody>
          <a:bodyPr/>
          <a:lstStyle>
            <a:lvl1pPr>
              <a:defRPr/>
            </a:lvl1pPr>
          </a:lstStyle>
          <a:p>
            <a:pPr>
              <a:defRPr/>
            </a:pPr>
            <a:fld id="{B90BF2A1-2D91-4209-B084-7E6A0E6E5BB2}" type="datetime1">
              <a:rPr lang="en-US"/>
              <a:pPr>
                <a:defRPr/>
              </a:pPr>
              <a:t>9/27/2012</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001000" cy="685800"/>
          </a:xfrm>
        </p:spPr>
        <p:txBody>
          <a:bodyPr/>
          <a:lstStyle/>
          <a:p>
            <a:r>
              <a:rPr lang="en-US" smtClean="0"/>
              <a:t>Click to edit Master title style</a:t>
            </a:r>
            <a:endParaRPr lang="en-AU"/>
          </a:p>
        </p:txBody>
      </p:sp>
      <p:sp>
        <p:nvSpPr>
          <p:cNvPr id="3" name="Rectangle 12"/>
          <p:cNvSpPr>
            <a:spLocks noGrp="1" noChangeArrowheads="1"/>
          </p:cNvSpPr>
          <p:nvPr>
            <p:ph type="sldNum" sz="quarter" idx="10"/>
          </p:nvPr>
        </p:nvSpPr>
        <p:spPr>
          <a:ln/>
        </p:spPr>
        <p:txBody>
          <a:bodyPr/>
          <a:lstStyle>
            <a:lvl1pPr>
              <a:defRPr/>
            </a:lvl1pPr>
          </a:lstStyle>
          <a:p>
            <a:pPr>
              <a:defRPr/>
            </a:pPr>
            <a:fld id="{B7DD52D3-D7FA-4727-AAA5-8B284C72CD6C}" type="slidenum">
              <a:rPr lang="en-US"/>
              <a:pPr>
                <a:defRPr/>
              </a:pPr>
              <a:t>‹#›</a:t>
            </a:fld>
            <a:endParaRPr lang="en-US" dirty="0"/>
          </a:p>
        </p:txBody>
      </p:sp>
      <p:sp>
        <p:nvSpPr>
          <p:cNvPr id="4" name="Rectangle 13"/>
          <p:cNvSpPr>
            <a:spLocks noGrp="1" noChangeArrowheads="1"/>
          </p:cNvSpPr>
          <p:nvPr>
            <p:ph type="dt" sz="half" idx="11"/>
          </p:nvPr>
        </p:nvSpPr>
        <p:spPr>
          <a:ln/>
        </p:spPr>
        <p:txBody>
          <a:bodyPr/>
          <a:lstStyle>
            <a:lvl1pPr>
              <a:defRPr/>
            </a:lvl1pPr>
          </a:lstStyle>
          <a:p>
            <a:pPr>
              <a:defRPr/>
            </a:pPr>
            <a:fld id="{7E76322C-254C-4511-841C-CE2002B47008}" type="datetime1">
              <a:rPr lang="en-US"/>
              <a:pPr>
                <a:defRPr/>
              </a:pPr>
              <a:t>9/27/2012</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001000" cy="685800"/>
          </a:xfrm>
        </p:spPr>
        <p:txBody>
          <a:bodyPr/>
          <a:lstStyle/>
          <a:p>
            <a:r>
              <a:rPr lang="en-US" smtClean="0"/>
              <a:t>Click to edit Master title style</a:t>
            </a:r>
            <a:endParaRPr lang="en-AU"/>
          </a:p>
        </p:txBody>
      </p:sp>
      <p:sp>
        <p:nvSpPr>
          <p:cNvPr id="3" name="Content Placeholder 2"/>
          <p:cNvSpPr>
            <a:spLocks noGrp="1"/>
          </p:cNvSpPr>
          <p:nvPr>
            <p:ph idx="1"/>
          </p:nvPr>
        </p:nvSpPr>
        <p:spPr>
          <a:xfrm>
            <a:off x="685800" y="1752600"/>
            <a:ext cx="7162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2"/>
          <p:cNvSpPr>
            <a:spLocks noGrp="1" noChangeArrowheads="1"/>
          </p:cNvSpPr>
          <p:nvPr>
            <p:ph type="sldNum" sz="quarter" idx="10"/>
          </p:nvPr>
        </p:nvSpPr>
        <p:spPr>
          <a:ln/>
        </p:spPr>
        <p:txBody>
          <a:bodyPr/>
          <a:lstStyle>
            <a:lvl1pPr>
              <a:defRPr/>
            </a:lvl1pPr>
          </a:lstStyle>
          <a:p>
            <a:pPr>
              <a:defRPr/>
            </a:pPr>
            <a:fld id="{DAD0B207-28EC-463E-B6F9-AE0D36DAF7F4}" type="slidenum">
              <a:rPr lang="en-US"/>
              <a:pPr>
                <a:defRPr/>
              </a:pPr>
              <a:t>‹#›</a:t>
            </a:fld>
            <a:endParaRPr lang="en-US" dirty="0"/>
          </a:p>
        </p:txBody>
      </p:sp>
      <p:sp>
        <p:nvSpPr>
          <p:cNvPr id="5" name="Rectangle 13"/>
          <p:cNvSpPr>
            <a:spLocks noGrp="1" noChangeArrowheads="1"/>
          </p:cNvSpPr>
          <p:nvPr>
            <p:ph type="dt" sz="half" idx="11"/>
          </p:nvPr>
        </p:nvSpPr>
        <p:spPr>
          <a:ln/>
        </p:spPr>
        <p:txBody>
          <a:bodyPr/>
          <a:lstStyle>
            <a:lvl1pPr>
              <a:defRPr/>
            </a:lvl1pPr>
          </a:lstStyle>
          <a:p>
            <a:pPr>
              <a:defRPr/>
            </a:pPr>
            <a:fld id="{DB3E5DBA-9A46-4D30-96A2-A37EDCD39FFB}" type="datetime1">
              <a:rPr lang="en-US"/>
              <a:pPr>
                <a:defRPr/>
              </a:pPr>
              <a:t>9/27/2012</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0"/>
            <a:ext cx="8001000" cy="6858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85800" y="1752600"/>
            <a:ext cx="3505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343400" y="1752600"/>
            <a:ext cx="3505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685800" y="4038600"/>
            <a:ext cx="3505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Content Placeholder 5"/>
          <p:cNvSpPr>
            <a:spLocks noGrp="1"/>
          </p:cNvSpPr>
          <p:nvPr>
            <p:ph sz="quarter" idx="4"/>
          </p:nvPr>
        </p:nvSpPr>
        <p:spPr>
          <a:xfrm>
            <a:off x="4343400" y="4038600"/>
            <a:ext cx="3505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12"/>
          <p:cNvSpPr>
            <a:spLocks noGrp="1" noChangeArrowheads="1"/>
          </p:cNvSpPr>
          <p:nvPr>
            <p:ph type="sldNum" sz="quarter" idx="10"/>
          </p:nvPr>
        </p:nvSpPr>
        <p:spPr>
          <a:ln/>
        </p:spPr>
        <p:txBody>
          <a:bodyPr/>
          <a:lstStyle>
            <a:lvl1pPr>
              <a:defRPr/>
            </a:lvl1pPr>
          </a:lstStyle>
          <a:p>
            <a:pPr>
              <a:defRPr/>
            </a:pPr>
            <a:fld id="{2E411676-CFD6-4A7C-AD2F-02DE3D7013CA}" type="slidenum">
              <a:rPr lang="en-US"/>
              <a:pPr>
                <a:defRPr/>
              </a:pPr>
              <a:t>‹#›</a:t>
            </a:fld>
            <a:endParaRPr lang="en-US" dirty="0"/>
          </a:p>
        </p:txBody>
      </p:sp>
      <p:sp>
        <p:nvSpPr>
          <p:cNvPr id="8" name="Rectangle 13"/>
          <p:cNvSpPr>
            <a:spLocks noGrp="1" noChangeArrowheads="1"/>
          </p:cNvSpPr>
          <p:nvPr>
            <p:ph type="dt" sz="half" idx="11"/>
          </p:nvPr>
        </p:nvSpPr>
        <p:spPr>
          <a:ln/>
        </p:spPr>
        <p:txBody>
          <a:bodyPr/>
          <a:lstStyle>
            <a:lvl1pPr>
              <a:defRPr/>
            </a:lvl1pPr>
          </a:lstStyle>
          <a:p>
            <a:pPr>
              <a:defRPr/>
            </a:pPr>
            <a:fld id="{2D4BD6F4-08A7-4C38-B387-E026F8D12290}" type="datetime1">
              <a:rPr lang="en-US"/>
              <a:pPr>
                <a:defRPr/>
              </a:pPr>
              <a:t>9/27/2012</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762000"/>
            <a:ext cx="80010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685800" y="1752600"/>
            <a:ext cx="7162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2364"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itchFamily="34" charset="0"/>
              </a:defRPr>
            </a:lvl1pPr>
          </a:lstStyle>
          <a:p>
            <a:pPr>
              <a:defRPr/>
            </a:pPr>
            <a:fld id="{F72C84D7-DAFA-41DF-BA41-F56074532275}" type="slidenum">
              <a:rPr lang="en-US"/>
              <a:pPr>
                <a:defRPr/>
              </a:pPr>
              <a:t>‹#›</a:t>
            </a:fld>
            <a:endParaRPr lang="en-US" dirty="0"/>
          </a:p>
        </p:txBody>
      </p:sp>
      <p:sp>
        <p:nvSpPr>
          <p:cNvPr id="612365"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fld id="{001C1CD0-560E-402B-B770-B212A9E9DD3D}" type="datetime1">
              <a:rPr lang="en-US"/>
              <a:pPr>
                <a:defRPr/>
              </a:pPr>
              <a:t>9/27/2012</a:t>
            </a:fld>
            <a:endParaRPr lang="en-US" dirty="0"/>
          </a:p>
        </p:txBody>
      </p:sp>
      <p:sp>
        <p:nvSpPr>
          <p:cNvPr id="612366"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6" r:id="rId1"/>
    <p:sldLayoutId id="2147483655" r:id="rId2"/>
    <p:sldLayoutId id="2147483654" r:id="rId3"/>
    <p:sldLayoutId id="2147483653" r:id="rId4"/>
  </p:sldLayoutIdLst>
  <p:transition/>
  <p:hf hdr="0" ftr="0" dt="0"/>
  <p:txStyles>
    <p:titleStyle>
      <a:lvl1pPr algn="l" rtl="0" eaLnBrk="0" fontAlgn="base" hangingPunct="0">
        <a:lnSpc>
          <a:spcPct val="80000"/>
        </a:lnSpc>
        <a:spcBef>
          <a:spcPct val="0"/>
        </a:spcBef>
        <a:spcAft>
          <a:spcPct val="0"/>
        </a:spcAft>
        <a:defRPr kumimoji="1" sz="3600">
          <a:solidFill>
            <a:srgbClr val="333399"/>
          </a:solidFill>
          <a:latin typeface="+mj-lt"/>
          <a:ea typeface="+mj-ea"/>
          <a:cs typeface="+mj-cs"/>
        </a:defRPr>
      </a:lvl1pPr>
      <a:lvl2pPr algn="l" rtl="0" eaLnBrk="0" fontAlgn="base" hangingPunct="0">
        <a:lnSpc>
          <a:spcPct val="80000"/>
        </a:lnSpc>
        <a:spcBef>
          <a:spcPct val="0"/>
        </a:spcBef>
        <a:spcAft>
          <a:spcPct val="0"/>
        </a:spcAft>
        <a:defRPr kumimoji="1" sz="3600">
          <a:solidFill>
            <a:srgbClr val="333399"/>
          </a:solidFill>
          <a:latin typeface="Arial Black" pitchFamily="34" charset="0"/>
        </a:defRPr>
      </a:lvl2pPr>
      <a:lvl3pPr algn="l" rtl="0" eaLnBrk="0" fontAlgn="base" hangingPunct="0">
        <a:lnSpc>
          <a:spcPct val="80000"/>
        </a:lnSpc>
        <a:spcBef>
          <a:spcPct val="0"/>
        </a:spcBef>
        <a:spcAft>
          <a:spcPct val="0"/>
        </a:spcAft>
        <a:defRPr kumimoji="1" sz="3600">
          <a:solidFill>
            <a:srgbClr val="333399"/>
          </a:solidFill>
          <a:latin typeface="Arial Black" pitchFamily="34" charset="0"/>
        </a:defRPr>
      </a:lvl3pPr>
      <a:lvl4pPr algn="l" rtl="0" eaLnBrk="0" fontAlgn="base" hangingPunct="0">
        <a:lnSpc>
          <a:spcPct val="80000"/>
        </a:lnSpc>
        <a:spcBef>
          <a:spcPct val="0"/>
        </a:spcBef>
        <a:spcAft>
          <a:spcPct val="0"/>
        </a:spcAft>
        <a:defRPr kumimoji="1" sz="3600">
          <a:solidFill>
            <a:srgbClr val="333399"/>
          </a:solidFill>
          <a:latin typeface="Arial Black" pitchFamily="34" charset="0"/>
        </a:defRPr>
      </a:lvl4pPr>
      <a:lvl5pPr algn="l" rtl="0" eaLnBrk="0" fontAlgn="base" hangingPunct="0">
        <a:lnSpc>
          <a:spcPct val="80000"/>
        </a:lnSpc>
        <a:spcBef>
          <a:spcPct val="0"/>
        </a:spcBef>
        <a:spcAft>
          <a:spcPct val="0"/>
        </a:spcAft>
        <a:defRPr kumimoji="1" sz="3600">
          <a:solidFill>
            <a:srgbClr val="333399"/>
          </a:solidFill>
          <a:latin typeface="Arial Black" pitchFamily="34" charset="0"/>
        </a:defRPr>
      </a:lvl5pPr>
      <a:lvl6pPr marL="457200" algn="l" rtl="0" eaLnBrk="0" fontAlgn="base" hangingPunct="0">
        <a:lnSpc>
          <a:spcPct val="80000"/>
        </a:lnSpc>
        <a:spcBef>
          <a:spcPct val="0"/>
        </a:spcBef>
        <a:spcAft>
          <a:spcPct val="0"/>
        </a:spcAft>
        <a:defRPr kumimoji="1" sz="3600">
          <a:solidFill>
            <a:srgbClr val="333399"/>
          </a:solidFill>
          <a:latin typeface="Arial Black" pitchFamily="34" charset="0"/>
        </a:defRPr>
      </a:lvl6pPr>
      <a:lvl7pPr marL="914400" algn="l" rtl="0" eaLnBrk="0" fontAlgn="base" hangingPunct="0">
        <a:lnSpc>
          <a:spcPct val="80000"/>
        </a:lnSpc>
        <a:spcBef>
          <a:spcPct val="0"/>
        </a:spcBef>
        <a:spcAft>
          <a:spcPct val="0"/>
        </a:spcAft>
        <a:defRPr kumimoji="1" sz="3600">
          <a:solidFill>
            <a:srgbClr val="333399"/>
          </a:solidFill>
          <a:latin typeface="Arial Black" pitchFamily="34" charset="0"/>
        </a:defRPr>
      </a:lvl7pPr>
      <a:lvl8pPr marL="1371600" algn="l" rtl="0" eaLnBrk="0" fontAlgn="base" hangingPunct="0">
        <a:lnSpc>
          <a:spcPct val="80000"/>
        </a:lnSpc>
        <a:spcBef>
          <a:spcPct val="0"/>
        </a:spcBef>
        <a:spcAft>
          <a:spcPct val="0"/>
        </a:spcAft>
        <a:defRPr kumimoji="1" sz="3600">
          <a:solidFill>
            <a:srgbClr val="333399"/>
          </a:solidFill>
          <a:latin typeface="Arial Black" pitchFamily="34" charset="0"/>
        </a:defRPr>
      </a:lvl8pPr>
      <a:lvl9pPr marL="1828800" algn="l" rtl="0" eaLnBrk="0" fontAlgn="base" hangingPunct="0">
        <a:lnSpc>
          <a:spcPct val="80000"/>
        </a:lnSpc>
        <a:spcBef>
          <a:spcPct val="0"/>
        </a:spcBef>
        <a:spcAft>
          <a:spcPct val="0"/>
        </a:spcAft>
        <a:defRPr kumimoji="1" sz="3600">
          <a:solidFill>
            <a:srgbClr val="333399"/>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SzPct val="50000"/>
        <a:buFont typeface="Monotype Sorts"/>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Monotype Sorts"/>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50000"/>
        <a:buFont typeface="Monotype Sorts"/>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9.xml"/><Relationship Id="rId16"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3.emf"/><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21.xml"/><Relationship Id="rId16"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2.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 Id="rId1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p:spPr>
        <p:txBody>
          <a:bodyPr/>
          <a:lstStyle/>
          <a:p>
            <a:fld id="{1551DD3C-8BF9-4BCC-951B-99940E78D7B8}" type="slidenum">
              <a:rPr lang="en-US" smtClean="0">
                <a:latin typeface="Arial" charset="0"/>
              </a:rPr>
              <a:pPr/>
              <a:t>1</a:t>
            </a:fld>
            <a:endParaRPr lang="en-US" smtClean="0">
              <a:latin typeface="Arial" charset="0"/>
            </a:endParaRPr>
          </a:p>
        </p:txBody>
      </p:sp>
      <p:sp>
        <p:nvSpPr>
          <p:cNvPr id="8195" name="Rectangle 2"/>
          <p:cNvSpPr>
            <a:spLocks noGrp="1" noChangeArrowheads="1"/>
          </p:cNvSpPr>
          <p:nvPr>
            <p:ph type="title" idx="4294967295"/>
          </p:nvPr>
        </p:nvSpPr>
        <p:spPr>
          <a:xfrm>
            <a:off x="914400" y="4953000"/>
            <a:ext cx="7010400" cy="1143000"/>
          </a:xfrm>
        </p:spPr>
        <p:txBody>
          <a:bodyPr/>
          <a:lstStyle/>
          <a:p>
            <a:pPr algn="ctr"/>
            <a:r>
              <a:rPr lang="en-US" sz="4000" b="1" smtClean="0"/>
              <a:t>Addressing the New Complexities in Key Management Interoperability</a:t>
            </a:r>
            <a:r>
              <a:rPr lang="en-US" sz="4800" b="1" smtClean="0"/>
              <a:t/>
            </a:r>
            <a:br>
              <a:rPr lang="en-US" sz="4800" b="1" smtClean="0"/>
            </a:br>
            <a:r>
              <a:rPr lang="en-US" sz="4800" b="1" smtClean="0"/>
              <a:t/>
            </a:r>
            <a:br>
              <a:rPr lang="en-US" sz="4800" b="1" smtClean="0"/>
            </a:br>
            <a:r>
              <a:rPr lang="en-US" sz="4800" b="1" smtClean="0"/>
              <a:t>KMIP V.Next</a:t>
            </a:r>
            <a:r>
              <a:rPr lang="en-GB" sz="4800" b="1" smtClean="0"/>
              <a:t/>
            </a:r>
            <a:br>
              <a:rPr lang="en-GB" sz="4800" b="1" smtClean="0"/>
            </a:br>
            <a:endParaRPr lang="en-US" altLang="en-US" sz="4800" b="1" smtClean="0"/>
          </a:p>
        </p:txBody>
      </p:sp>
      <p:sp>
        <p:nvSpPr>
          <p:cNvPr id="8196" name="Text Box 5"/>
          <p:cNvSpPr txBox="1">
            <a:spLocks noChangeArrowheads="1"/>
          </p:cNvSpPr>
          <p:nvPr/>
        </p:nvSpPr>
        <p:spPr bwMode="auto">
          <a:xfrm>
            <a:off x="6324600" y="120650"/>
            <a:ext cx="2590800" cy="336550"/>
          </a:xfrm>
          <a:prstGeom prst="rect">
            <a:avLst/>
          </a:prstGeom>
          <a:noFill/>
          <a:ln w="9525">
            <a:noFill/>
            <a:miter lim="800000"/>
            <a:headEnd/>
            <a:tailEnd/>
          </a:ln>
        </p:spPr>
        <p:txBody>
          <a:bodyPr>
            <a:spAutoFit/>
          </a:bodyPr>
          <a:lstStyle/>
          <a:p>
            <a:pPr algn="r">
              <a:spcBef>
                <a:spcPct val="50000"/>
              </a:spcBef>
            </a:pPr>
            <a:r>
              <a:rPr lang="en-US" altLang="en-US" sz="1600" b="1" i="0">
                <a:solidFill>
                  <a:schemeClr val="bg1"/>
                </a:solidFill>
                <a:latin typeface="Arial" charset="0"/>
              </a:rPr>
              <a:t>www.oasis-open.org</a:t>
            </a:r>
            <a:endParaRPr lang="en-US" altLang="en-US">
              <a:latin typeface="Times"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1"/>
          <p:cNvSpPr>
            <a:spLocks noGrp="1"/>
          </p:cNvSpPr>
          <p:nvPr>
            <p:ph type="sldNum" sz="quarter" idx="10"/>
          </p:nvPr>
        </p:nvSpPr>
        <p:spPr>
          <a:noFill/>
        </p:spPr>
        <p:txBody>
          <a:bodyPr/>
          <a:lstStyle/>
          <a:p>
            <a:fld id="{17A61360-EC0C-4A91-95C0-2FCCE35C4072}" type="slidenum">
              <a:rPr lang="en-US" smtClean="0">
                <a:latin typeface="Arial" charset="0"/>
              </a:rPr>
              <a:pPr/>
              <a:t>10</a:t>
            </a:fld>
            <a:endParaRPr lang="en-US" smtClean="0">
              <a:latin typeface="Arial" charset="0"/>
            </a:endParaRPr>
          </a:p>
        </p:txBody>
      </p:sp>
      <p:sp>
        <p:nvSpPr>
          <p:cNvPr id="26626" name="Rectangle 15"/>
          <p:cNvSpPr>
            <a:spLocks noGrp="1" noChangeArrowheads="1"/>
          </p:cNvSpPr>
          <p:nvPr>
            <p:ph type="title" idx="4294967295"/>
          </p:nvPr>
        </p:nvSpPr>
        <p:spPr>
          <a:xfrm>
            <a:off x="381000" y="838200"/>
            <a:ext cx="8534400" cy="685800"/>
          </a:xfrm>
        </p:spPr>
        <p:txBody>
          <a:bodyPr/>
          <a:lstStyle/>
          <a:p>
            <a:r>
              <a:rPr lang="en-US" sz="2000" smtClean="0"/>
              <a:t>KMIP defines a set of Operations that apply to Managed Objects that consist of Attributes and possibly cryptographic material</a:t>
            </a:r>
          </a:p>
        </p:txBody>
      </p:sp>
      <p:sp>
        <p:nvSpPr>
          <p:cNvPr id="26627" name="Rectangle 3"/>
          <p:cNvSpPr>
            <a:spLocks noChangeArrowheads="1"/>
          </p:cNvSpPr>
          <p:nvPr/>
        </p:nvSpPr>
        <p:spPr bwMode="auto">
          <a:xfrm>
            <a:off x="914400" y="1828800"/>
            <a:ext cx="1600200" cy="4229100"/>
          </a:xfrm>
          <a:prstGeom prst="rect">
            <a:avLst/>
          </a:prstGeom>
          <a:noFill/>
          <a:ln w="9525">
            <a:solidFill>
              <a:schemeClr val="tx1"/>
            </a:solidFill>
            <a:miter lim="800000"/>
            <a:headEnd/>
            <a:tailEnd/>
          </a:ln>
        </p:spPr>
        <p:txBody>
          <a:bodyPr/>
          <a:lstStyle/>
          <a:p>
            <a:pPr marL="228600" indent="-228600" eaLnBrk="0" hangingPunct="0">
              <a:lnSpc>
                <a:spcPct val="0"/>
              </a:lnSpc>
              <a:spcBef>
                <a:spcPct val="100000"/>
              </a:spcBef>
              <a:buClr>
                <a:schemeClr val="accent2"/>
              </a:buClr>
              <a:buSzPct val="50000"/>
              <a:buFont typeface="Monotype Sorts"/>
              <a:buNone/>
            </a:pPr>
            <a:endParaRPr kumimoji="1" lang="en-US" sz="900"/>
          </a:p>
          <a:p>
            <a:pPr marL="228600" indent="-228600"/>
            <a:r>
              <a:rPr kumimoji="1" lang="en-US" sz="900"/>
              <a:t>Create</a:t>
            </a:r>
          </a:p>
          <a:p>
            <a:pPr marL="228600" indent="-228600"/>
            <a:r>
              <a:rPr kumimoji="1" lang="en-US" sz="900"/>
              <a:t>Create Key Pair</a:t>
            </a:r>
          </a:p>
          <a:p>
            <a:pPr marL="228600" indent="-228600"/>
            <a:r>
              <a:rPr kumimoji="1" lang="en-US" sz="900"/>
              <a:t>Register</a:t>
            </a:r>
          </a:p>
          <a:p>
            <a:pPr marL="228600" indent="-228600"/>
            <a:r>
              <a:rPr kumimoji="1" lang="en-US" sz="900"/>
              <a:t>Re-key</a:t>
            </a:r>
          </a:p>
          <a:p>
            <a:pPr marL="228600" indent="-228600"/>
            <a:r>
              <a:rPr kumimoji="1" lang="en-US" sz="900"/>
              <a:t>Re-key Key Pair</a:t>
            </a:r>
          </a:p>
          <a:p>
            <a:pPr marL="228600" indent="-228600"/>
            <a:r>
              <a:rPr kumimoji="1" lang="en-US" sz="900"/>
              <a:t>Derive Key</a:t>
            </a:r>
          </a:p>
          <a:p>
            <a:pPr marL="228600" indent="-228600"/>
            <a:r>
              <a:rPr kumimoji="1" lang="en-US" sz="900"/>
              <a:t>Certify</a:t>
            </a:r>
          </a:p>
          <a:p>
            <a:pPr marL="228600" indent="-228600"/>
            <a:r>
              <a:rPr kumimoji="1" lang="en-US" sz="900"/>
              <a:t>Re-certify</a:t>
            </a:r>
          </a:p>
          <a:p>
            <a:pPr marL="228600" indent="-228600"/>
            <a:r>
              <a:rPr kumimoji="1" lang="en-US" sz="900"/>
              <a:t>Locate</a:t>
            </a:r>
          </a:p>
          <a:p>
            <a:pPr marL="228600" indent="-228600"/>
            <a:r>
              <a:rPr kumimoji="1" lang="en-US" sz="900"/>
              <a:t>Check</a:t>
            </a:r>
          </a:p>
          <a:p>
            <a:pPr marL="228600" indent="-228600"/>
            <a:r>
              <a:rPr kumimoji="1" lang="en-US" sz="900"/>
              <a:t>Get</a:t>
            </a:r>
          </a:p>
          <a:p>
            <a:pPr marL="228600" indent="-228600"/>
            <a:r>
              <a:rPr kumimoji="1" lang="en-US" sz="900"/>
              <a:t>Get Attributes</a:t>
            </a:r>
          </a:p>
          <a:p>
            <a:pPr marL="228600" indent="-228600"/>
            <a:r>
              <a:rPr kumimoji="1" lang="en-US" sz="900"/>
              <a:t>Get Attribute List</a:t>
            </a:r>
          </a:p>
          <a:p>
            <a:pPr marL="228600" indent="-228600"/>
            <a:r>
              <a:rPr kumimoji="1" lang="en-US" sz="900"/>
              <a:t>Add Attribute</a:t>
            </a:r>
          </a:p>
          <a:p>
            <a:pPr marL="228600" indent="-228600"/>
            <a:r>
              <a:rPr kumimoji="1" lang="en-US" sz="900"/>
              <a:t>Modify Attribute</a:t>
            </a:r>
          </a:p>
          <a:p>
            <a:pPr marL="228600" indent="-228600"/>
            <a:r>
              <a:rPr kumimoji="1" lang="en-US" sz="900"/>
              <a:t>Delete Attribute</a:t>
            </a:r>
          </a:p>
          <a:p>
            <a:pPr marL="228600" indent="-228600"/>
            <a:r>
              <a:rPr kumimoji="1" lang="en-US" sz="900"/>
              <a:t>Obtain Lease</a:t>
            </a:r>
          </a:p>
          <a:p>
            <a:pPr marL="228600" indent="-228600"/>
            <a:r>
              <a:rPr kumimoji="1" lang="en-US" sz="900"/>
              <a:t>Get Usage Allocation</a:t>
            </a:r>
          </a:p>
          <a:p>
            <a:pPr marL="228600" indent="-228600"/>
            <a:r>
              <a:rPr kumimoji="1" lang="en-US" sz="900"/>
              <a:t>Activate</a:t>
            </a:r>
          </a:p>
          <a:p>
            <a:pPr marL="228600" indent="-228600"/>
            <a:r>
              <a:rPr kumimoji="1" lang="en-US" sz="900"/>
              <a:t>Revoke</a:t>
            </a:r>
          </a:p>
          <a:p>
            <a:pPr marL="228600" indent="-228600"/>
            <a:r>
              <a:rPr kumimoji="1" lang="en-US" sz="900"/>
              <a:t>Destroy</a:t>
            </a:r>
          </a:p>
          <a:p>
            <a:pPr marL="228600" indent="-228600"/>
            <a:r>
              <a:rPr kumimoji="1" lang="en-US" sz="900"/>
              <a:t>Archive</a:t>
            </a:r>
          </a:p>
          <a:p>
            <a:pPr marL="228600" indent="-228600"/>
            <a:r>
              <a:rPr kumimoji="1" lang="en-US" sz="900"/>
              <a:t>Recover</a:t>
            </a:r>
          </a:p>
          <a:p>
            <a:pPr marL="228600" indent="-228600"/>
            <a:r>
              <a:rPr kumimoji="1" lang="en-US" sz="900"/>
              <a:t>Validate</a:t>
            </a:r>
          </a:p>
          <a:p>
            <a:pPr marL="228600" indent="-228600"/>
            <a:r>
              <a:rPr kumimoji="1" lang="en-US" sz="900"/>
              <a:t>Query</a:t>
            </a:r>
          </a:p>
          <a:p>
            <a:pPr marL="228600" indent="-228600"/>
            <a:r>
              <a:rPr kumimoji="1" lang="en-US" sz="900"/>
              <a:t>Discover Version</a:t>
            </a:r>
          </a:p>
          <a:p>
            <a:pPr marL="228600" indent="-228600"/>
            <a:r>
              <a:rPr kumimoji="1" lang="en-US" sz="900"/>
              <a:t>Cancel</a:t>
            </a:r>
          </a:p>
          <a:p>
            <a:pPr marL="228600" indent="-228600"/>
            <a:r>
              <a:rPr kumimoji="1" lang="en-US" sz="900"/>
              <a:t>Poll</a:t>
            </a:r>
          </a:p>
          <a:p>
            <a:pPr marL="228600" indent="-228600"/>
            <a:r>
              <a:rPr kumimoji="1" lang="en-US" sz="900"/>
              <a:t>Notify</a:t>
            </a:r>
          </a:p>
          <a:p>
            <a:pPr marL="228600" indent="-228600"/>
            <a:r>
              <a:rPr kumimoji="1" lang="en-US" sz="900"/>
              <a:t>Put</a:t>
            </a:r>
          </a:p>
        </p:txBody>
      </p:sp>
      <p:sp>
        <p:nvSpPr>
          <p:cNvPr id="26628" name="Rectangle 5"/>
          <p:cNvSpPr>
            <a:spLocks noChangeArrowheads="1"/>
          </p:cNvSpPr>
          <p:nvPr/>
        </p:nvSpPr>
        <p:spPr bwMode="auto">
          <a:xfrm>
            <a:off x="3619500" y="1943100"/>
            <a:ext cx="1504950" cy="2057400"/>
          </a:xfrm>
          <a:prstGeom prst="rect">
            <a:avLst/>
          </a:prstGeom>
          <a:noFill/>
          <a:ln w="9525">
            <a:solidFill>
              <a:schemeClr val="tx1"/>
            </a:solidFill>
            <a:miter lim="800000"/>
            <a:headEnd/>
            <a:tailEnd/>
          </a:ln>
        </p:spPr>
        <p:txBody>
          <a:bodyPr/>
          <a:lstStyle/>
          <a:p>
            <a:pPr marL="228600" indent="-228600" eaLnBrk="0" hangingPunct="0">
              <a:lnSpc>
                <a:spcPct val="0"/>
              </a:lnSpc>
              <a:spcBef>
                <a:spcPct val="100000"/>
              </a:spcBef>
              <a:buClr>
                <a:schemeClr val="accent2"/>
              </a:buClr>
              <a:buSzPct val="50000"/>
              <a:buFont typeface="Monotype Sorts"/>
              <a:buNone/>
            </a:pPr>
            <a:endParaRPr kumimoji="1" lang="en-US" sz="900"/>
          </a:p>
          <a:p>
            <a:pPr marL="228600" indent="-228600" eaLnBrk="0" hangingPunct="0">
              <a:lnSpc>
                <a:spcPct val="0"/>
              </a:lnSpc>
              <a:spcBef>
                <a:spcPct val="100000"/>
              </a:spcBef>
              <a:buClr>
                <a:schemeClr val="accent2"/>
              </a:buClr>
              <a:buSzPct val="50000"/>
              <a:buFont typeface="Monotype Sorts"/>
              <a:buNone/>
            </a:pPr>
            <a:r>
              <a:rPr kumimoji="1" lang="en-US" sz="900"/>
              <a:t>Certificate</a:t>
            </a:r>
          </a:p>
          <a:p>
            <a:pPr marL="228600" indent="-228600" eaLnBrk="0" hangingPunct="0">
              <a:lnSpc>
                <a:spcPct val="0"/>
              </a:lnSpc>
              <a:spcBef>
                <a:spcPct val="100000"/>
              </a:spcBef>
              <a:buClr>
                <a:schemeClr val="accent2"/>
              </a:buClr>
              <a:buSzPct val="50000"/>
              <a:buFont typeface="Monotype Sorts"/>
              <a:buNone/>
            </a:pPr>
            <a:r>
              <a:rPr kumimoji="1" lang="en-US" sz="900"/>
              <a:t>Symmetric Key</a:t>
            </a:r>
          </a:p>
          <a:p>
            <a:pPr marL="228600" indent="-228600" eaLnBrk="0" hangingPunct="0">
              <a:lnSpc>
                <a:spcPct val="0"/>
              </a:lnSpc>
              <a:spcBef>
                <a:spcPct val="100000"/>
              </a:spcBef>
              <a:buClr>
                <a:schemeClr val="accent2"/>
              </a:buClr>
              <a:buSzPct val="50000"/>
              <a:buFont typeface="Monotype Sorts"/>
              <a:buNone/>
            </a:pPr>
            <a:r>
              <a:rPr kumimoji="1" lang="en-US" sz="900"/>
              <a:t>Public Key</a:t>
            </a:r>
          </a:p>
          <a:p>
            <a:pPr marL="228600" indent="-228600" eaLnBrk="0" hangingPunct="0">
              <a:lnSpc>
                <a:spcPct val="0"/>
              </a:lnSpc>
              <a:spcBef>
                <a:spcPct val="100000"/>
              </a:spcBef>
              <a:buClr>
                <a:schemeClr val="accent2"/>
              </a:buClr>
              <a:buSzPct val="50000"/>
              <a:buFont typeface="Monotype Sorts"/>
              <a:buNone/>
            </a:pPr>
            <a:r>
              <a:rPr kumimoji="1" lang="en-US" sz="900"/>
              <a:t>Private Key</a:t>
            </a:r>
          </a:p>
          <a:p>
            <a:pPr marL="228600" indent="-228600" eaLnBrk="0" hangingPunct="0">
              <a:lnSpc>
                <a:spcPct val="0"/>
              </a:lnSpc>
              <a:spcBef>
                <a:spcPct val="100000"/>
              </a:spcBef>
              <a:buClr>
                <a:schemeClr val="accent2"/>
              </a:buClr>
              <a:buSzPct val="50000"/>
              <a:buFont typeface="Monotype Sorts"/>
              <a:buNone/>
            </a:pPr>
            <a:r>
              <a:rPr kumimoji="1" lang="en-US" sz="900"/>
              <a:t>Split Key</a:t>
            </a:r>
          </a:p>
          <a:p>
            <a:pPr marL="228600" indent="-228600" eaLnBrk="0" hangingPunct="0">
              <a:lnSpc>
                <a:spcPct val="0"/>
              </a:lnSpc>
              <a:spcBef>
                <a:spcPct val="100000"/>
              </a:spcBef>
              <a:buClr>
                <a:schemeClr val="accent2"/>
              </a:buClr>
              <a:buSzPct val="50000"/>
              <a:buFont typeface="Monotype Sorts"/>
              <a:buNone/>
            </a:pPr>
            <a:r>
              <a:rPr kumimoji="1" lang="en-US" sz="900"/>
              <a:t>Template</a:t>
            </a:r>
          </a:p>
          <a:p>
            <a:pPr marL="228600" indent="-228600" eaLnBrk="0" hangingPunct="0">
              <a:lnSpc>
                <a:spcPct val="0"/>
              </a:lnSpc>
              <a:spcBef>
                <a:spcPct val="100000"/>
              </a:spcBef>
              <a:buClr>
                <a:schemeClr val="accent2"/>
              </a:buClr>
              <a:buSzPct val="50000"/>
              <a:buFont typeface="Monotype Sorts"/>
              <a:buNone/>
            </a:pPr>
            <a:r>
              <a:rPr kumimoji="1" lang="en-US" sz="900"/>
              <a:t>Policy Template</a:t>
            </a:r>
          </a:p>
          <a:p>
            <a:pPr marL="228600" indent="-228600" eaLnBrk="0" hangingPunct="0">
              <a:lnSpc>
                <a:spcPct val="0"/>
              </a:lnSpc>
              <a:spcBef>
                <a:spcPct val="100000"/>
              </a:spcBef>
              <a:buClr>
                <a:schemeClr val="accent2"/>
              </a:buClr>
              <a:buSzPct val="50000"/>
              <a:buFont typeface="Monotype Sorts"/>
              <a:buNone/>
            </a:pPr>
            <a:r>
              <a:rPr kumimoji="1" lang="en-US" sz="900"/>
              <a:t>Secret Data</a:t>
            </a:r>
          </a:p>
          <a:p>
            <a:pPr marL="228600" indent="-228600" eaLnBrk="0" hangingPunct="0">
              <a:lnSpc>
                <a:spcPct val="0"/>
              </a:lnSpc>
              <a:spcBef>
                <a:spcPct val="100000"/>
              </a:spcBef>
              <a:buClr>
                <a:schemeClr val="accent2"/>
              </a:buClr>
              <a:buSzPct val="50000"/>
              <a:buFont typeface="Monotype Sorts"/>
              <a:buNone/>
            </a:pPr>
            <a:r>
              <a:rPr kumimoji="1" lang="en-US" sz="900"/>
              <a:t>Opaque Object</a:t>
            </a:r>
          </a:p>
        </p:txBody>
      </p:sp>
      <p:sp>
        <p:nvSpPr>
          <p:cNvPr id="26629" name="Text Box 6"/>
          <p:cNvSpPr txBox="1">
            <a:spLocks noChangeArrowheads="1"/>
          </p:cNvSpPr>
          <p:nvPr/>
        </p:nvSpPr>
        <p:spPr bwMode="auto">
          <a:xfrm>
            <a:off x="3543300" y="1485900"/>
            <a:ext cx="1649413" cy="304800"/>
          </a:xfrm>
          <a:prstGeom prst="rect">
            <a:avLst/>
          </a:prstGeom>
          <a:noFill/>
          <a:ln w="8001" algn="ctr">
            <a:noFill/>
            <a:miter lim="800000"/>
            <a:headEnd/>
            <a:tailEnd/>
          </a:ln>
        </p:spPr>
        <p:txBody>
          <a:bodyPr wrap="none">
            <a:spAutoFit/>
          </a:bodyPr>
          <a:lstStyle/>
          <a:p>
            <a:pPr algn="r"/>
            <a:r>
              <a:rPr lang="en-US" sz="1400" b="1"/>
              <a:t>Managed Objects</a:t>
            </a:r>
          </a:p>
        </p:txBody>
      </p:sp>
      <p:cxnSp>
        <p:nvCxnSpPr>
          <p:cNvPr id="26630" name="AutoShape 7"/>
          <p:cNvCxnSpPr>
            <a:cxnSpLocks noChangeShapeType="1"/>
            <a:stCxn id="26627" idx="3"/>
          </p:cNvCxnSpPr>
          <p:nvPr/>
        </p:nvCxnSpPr>
        <p:spPr bwMode="auto">
          <a:xfrm>
            <a:off x="2514600" y="3943350"/>
            <a:ext cx="3276600" cy="342900"/>
          </a:xfrm>
          <a:prstGeom prst="curvedConnector3">
            <a:avLst>
              <a:gd name="adj1" fmla="val 50000"/>
            </a:avLst>
          </a:prstGeom>
          <a:noFill/>
          <a:ln w="8001">
            <a:solidFill>
              <a:schemeClr val="tx1"/>
            </a:solidFill>
            <a:round/>
            <a:headEnd/>
            <a:tailEnd type="triangle" w="med" len="med"/>
          </a:ln>
        </p:spPr>
      </p:cxnSp>
      <p:cxnSp>
        <p:nvCxnSpPr>
          <p:cNvPr id="26631" name="AutoShape 8"/>
          <p:cNvCxnSpPr>
            <a:cxnSpLocks noChangeShapeType="1"/>
            <a:stCxn id="26627" idx="3"/>
            <a:endCxn id="26628" idx="1"/>
          </p:cNvCxnSpPr>
          <p:nvPr/>
        </p:nvCxnSpPr>
        <p:spPr bwMode="auto">
          <a:xfrm flipV="1">
            <a:off x="2514600" y="2971800"/>
            <a:ext cx="1104900" cy="971550"/>
          </a:xfrm>
          <a:prstGeom prst="curvedConnector3">
            <a:avLst>
              <a:gd name="adj1" fmla="val 50000"/>
            </a:avLst>
          </a:prstGeom>
          <a:noFill/>
          <a:ln w="8001">
            <a:solidFill>
              <a:schemeClr val="tx1"/>
            </a:solidFill>
            <a:round/>
            <a:headEnd/>
            <a:tailEnd type="triangle" w="med" len="med"/>
          </a:ln>
        </p:spPr>
      </p:cxnSp>
      <p:sp>
        <p:nvSpPr>
          <p:cNvPr id="26632" name="Text Box 9"/>
          <p:cNvSpPr txBox="1">
            <a:spLocks noChangeArrowheads="1"/>
          </p:cNvSpPr>
          <p:nvPr/>
        </p:nvSpPr>
        <p:spPr bwMode="auto">
          <a:xfrm>
            <a:off x="800100" y="1485900"/>
            <a:ext cx="1887538" cy="304800"/>
          </a:xfrm>
          <a:prstGeom prst="rect">
            <a:avLst/>
          </a:prstGeom>
          <a:noFill/>
          <a:ln w="8001" algn="ctr">
            <a:noFill/>
            <a:miter lim="800000"/>
            <a:headEnd/>
            <a:tailEnd/>
          </a:ln>
        </p:spPr>
        <p:txBody>
          <a:bodyPr wrap="none">
            <a:spAutoFit/>
          </a:bodyPr>
          <a:lstStyle/>
          <a:p>
            <a:pPr algn="r"/>
            <a:r>
              <a:rPr lang="en-US" sz="1400" b="1"/>
              <a:t>Protocol Operations</a:t>
            </a:r>
          </a:p>
        </p:txBody>
      </p:sp>
      <p:sp>
        <p:nvSpPr>
          <p:cNvPr id="26633" name="Rectangle 11"/>
          <p:cNvSpPr>
            <a:spLocks noChangeArrowheads="1"/>
          </p:cNvSpPr>
          <p:nvPr/>
        </p:nvSpPr>
        <p:spPr bwMode="auto">
          <a:xfrm>
            <a:off x="3695700" y="3467100"/>
            <a:ext cx="1371600" cy="457200"/>
          </a:xfrm>
          <a:prstGeom prst="rect">
            <a:avLst/>
          </a:prstGeom>
          <a:noFill/>
          <a:ln w="9525">
            <a:solidFill>
              <a:schemeClr val="tx1"/>
            </a:solidFill>
            <a:miter lim="800000"/>
            <a:headEnd/>
            <a:tailEnd/>
          </a:ln>
        </p:spPr>
        <p:txBody>
          <a:bodyPr wrap="none" anchor="ctr"/>
          <a:lstStyle/>
          <a:p>
            <a:endParaRPr lang="en-US" sz="900"/>
          </a:p>
        </p:txBody>
      </p:sp>
      <p:sp>
        <p:nvSpPr>
          <p:cNvPr id="26634" name="Text Box 12"/>
          <p:cNvSpPr txBox="1">
            <a:spLocks noChangeArrowheads="1"/>
          </p:cNvSpPr>
          <p:nvPr/>
        </p:nvSpPr>
        <p:spPr bwMode="auto">
          <a:xfrm>
            <a:off x="3695700" y="3543300"/>
            <a:ext cx="1295400" cy="371475"/>
          </a:xfrm>
          <a:prstGeom prst="rect">
            <a:avLst/>
          </a:prstGeom>
          <a:noFill/>
          <a:ln w="9525">
            <a:noFill/>
            <a:miter lim="800000"/>
            <a:headEnd/>
            <a:tailEnd/>
          </a:ln>
        </p:spPr>
        <p:txBody>
          <a:bodyPr>
            <a:spAutoFit/>
          </a:bodyPr>
          <a:lstStyle/>
          <a:p>
            <a:pPr>
              <a:lnSpc>
                <a:spcPct val="0"/>
              </a:lnSpc>
              <a:spcBef>
                <a:spcPts val="1100"/>
              </a:spcBef>
              <a:buClr>
                <a:srgbClr val="000000"/>
              </a:buClr>
              <a:buSzPct val="100000"/>
              <a:buFont typeface="Times New Roman" pitchFamily="18" charset="0"/>
              <a:buNone/>
            </a:pPr>
            <a:r>
              <a:rPr lang="en-US" sz="900"/>
              <a:t>Key Block (for keys) </a:t>
            </a:r>
          </a:p>
          <a:p>
            <a:pPr>
              <a:lnSpc>
                <a:spcPct val="0"/>
              </a:lnSpc>
              <a:spcBef>
                <a:spcPts val="1100"/>
              </a:spcBef>
              <a:buClr>
                <a:srgbClr val="000000"/>
              </a:buClr>
              <a:buSzPct val="100000"/>
              <a:buFont typeface="Times New Roman" pitchFamily="18" charset="0"/>
              <a:buNone/>
            </a:pPr>
            <a:r>
              <a:rPr lang="en-US" sz="900"/>
              <a:t>or</a:t>
            </a:r>
          </a:p>
          <a:p>
            <a:pPr>
              <a:lnSpc>
                <a:spcPct val="0"/>
              </a:lnSpc>
              <a:spcBef>
                <a:spcPts val="1100"/>
              </a:spcBef>
              <a:buClr>
                <a:srgbClr val="000000"/>
              </a:buClr>
              <a:buSzPct val="100000"/>
              <a:buFont typeface="Times New Roman" pitchFamily="18" charset="0"/>
              <a:buNone/>
            </a:pPr>
            <a:r>
              <a:rPr lang="en-US" sz="900"/>
              <a:t>Value (for certificates)</a:t>
            </a:r>
          </a:p>
        </p:txBody>
      </p:sp>
      <p:sp>
        <p:nvSpPr>
          <p:cNvPr id="26635" name="Rectangle 4"/>
          <p:cNvSpPr>
            <a:spLocks noChangeArrowheads="1"/>
          </p:cNvSpPr>
          <p:nvPr/>
        </p:nvSpPr>
        <p:spPr bwMode="auto">
          <a:xfrm>
            <a:off x="5829300" y="1714500"/>
            <a:ext cx="1905000" cy="4686300"/>
          </a:xfrm>
          <a:prstGeom prst="rect">
            <a:avLst/>
          </a:prstGeom>
          <a:noFill/>
          <a:ln w="9525">
            <a:solidFill>
              <a:schemeClr val="tx1"/>
            </a:solidFill>
            <a:miter lim="800000"/>
            <a:headEnd/>
            <a:tailEnd/>
          </a:ln>
        </p:spPr>
        <p:txBody>
          <a:bodyPr/>
          <a:lstStyle/>
          <a:p>
            <a:pPr marL="228600" indent="-228600" eaLnBrk="0" hangingPunct="0">
              <a:spcBef>
                <a:spcPts val="100"/>
              </a:spcBef>
              <a:buClr>
                <a:schemeClr val="accent2"/>
              </a:buClr>
              <a:buSzPct val="50000"/>
              <a:buFont typeface="Monotype Sorts"/>
              <a:buNone/>
            </a:pPr>
            <a:r>
              <a:rPr kumimoji="1" lang="en-US" sz="700"/>
              <a:t>Unique Identifier</a:t>
            </a:r>
          </a:p>
          <a:p>
            <a:pPr marL="228600" indent="-228600" eaLnBrk="0" hangingPunct="0">
              <a:spcBef>
                <a:spcPts val="100"/>
              </a:spcBef>
              <a:buClr>
                <a:schemeClr val="accent2"/>
              </a:buClr>
              <a:buSzPct val="50000"/>
              <a:buFont typeface="Monotype Sorts"/>
              <a:buNone/>
            </a:pPr>
            <a:r>
              <a:rPr kumimoji="1" lang="en-US" sz="700"/>
              <a:t>Name</a:t>
            </a:r>
          </a:p>
          <a:p>
            <a:pPr marL="228600" indent="-228600" eaLnBrk="0" hangingPunct="0">
              <a:spcBef>
                <a:spcPts val="100"/>
              </a:spcBef>
              <a:buClr>
                <a:schemeClr val="accent2"/>
              </a:buClr>
              <a:buSzPct val="50000"/>
              <a:buFont typeface="Monotype Sorts"/>
              <a:buNone/>
            </a:pPr>
            <a:r>
              <a:rPr kumimoji="1" lang="en-US" sz="700"/>
              <a:t>Object Type</a:t>
            </a:r>
          </a:p>
          <a:p>
            <a:pPr marL="228600" indent="-228600" eaLnBrk="0" hangingPunct="0">
              <a:spcBef>
                <a:spcPts val="100"/>
              </a:spcBef>
              <a:buClr>
                <a:schemeClr val="accent2"/>
              </a:buClr>
              <a:buSzPct val="50000"/>
              <a:buFont typeface="Monotype Sorts"/>
              <a:buNone/>
            </a:pPr>
            <a:r>
              <a:rPr kumimoji="1" lang="en-US" sz="700"/>
              <a:t>Cryptographic Algorithm</a:t>
            </a:r>
          </a:p>
          <a:p>
            <a:pPr marL="228600" indent="-228600" eaLnBrk="0" hangingPunct="0">
              <a:spcBef>
                <a:spcPts val="100"/>
              </a:spcBef>
              <a:buClr>
                <a:schemeClr val="accent2"/>
              </a:buClr>
              <a:buSzPct val="50000"/>
              <a:buFont typeface="Monotype Sorts"/>
              <a:buNone/>
            </a:pPr>
            <a:r>
              <a:rPr kumimoji="1" lang="en-US" sz="700"/>
              <a:t>Cryptographic Length</a:t>
            </a:r>
          </a:p>
          <a:p>
            <a:pPr marL="228600" indent="-228600" eaLnBrk="0" hangingPunct="0">
              <a:spcBef>
                <a:spcPts val="100"/>
              </a:spcBef>
              <a:buClr>
                <a:schemeClr val="accent2"/>
              </a:buClr>
              <a:buSzPct val="50000"/>
              <a:buFont typeface="Monotype Sorts"/>
              <a:buNone/>
            </a:pPr>
            <a:r>
              <a:rPr kumimoji="1" lang="en-US" sz="700"/>
              <a:t>Cryptographic Parameters</a:t>
            </a:r>
          </a:p>
          <a:p>
            <a:pPr marL="228600" indent="-228600" eaLnBrk="0" hangingPunct="0">
              <a:spcBef>
                <a:spcPts val="100"/>
              </a:spcBef>
              <a:buClr>
                <a:schemeClr val="accent2"/>
              </a:buClr>
              <a:buSzPct val="50000"/>
              <a:buFont typeface="Monotype Sorts"/>
              <a:buNone/>
            </a:pPr>
            <a:r>
              <a:rPr kumimoji="1" lang="en-US" sz="700"/>
              <a:t>Cryptographic Domain Parameters</a:t>
            </a:r>
          </a:p>
          <a:p>
            <a:pPr marL="228600" indent="-228600" eaLnBrk="0" hangingPunct="0">
              <a:spcBef>
                <a:spcPts val="100"/>
              </a:spcBef>
              <a:buClr>
                <a:schemeClr val="accent2"/>
              </a:buClr>
              <a:buSzPct val="50000"/>
              <a:buFont typeface="Monotype Sorts"/>
              <a:buNone/>
            </a:pPr>
            <a:r>
              <a:rPr kumimoji="1" lang="en-US" sz="700"/>
              <a:t>Certificate Type</a:t>
            </a:r>
          </a:p>
          <a:p>
            <a:pPr marL="228600" indent="-228600" eaLnBrk="0" hangingPunct="0">
              <a:spcBef>
                <a:spcPts val="100"/>
              </a:spcBef>
              <a:buClr>
                <a:schemeClr val="accent2"/>
              </a:buClr>
              <a:buSzPct val="50000"/>
              <a:buFont typeface="Monotype Sorts"/>
              <a:buNone/>
            </a:pPr>
            <a:r>
              <a:rPr kumimoji="1" lang="en-US" sz="700"/>
              <a:t>Certificate Length</a:t>
            </a:r>
          </a:p>
          <a:p>
            <a:pPr marL="228600" indent="-228600"/>
            <a:r>
              <a:rPr kumimoji="1" lang="en-US" sz="700"/>
              <a:t>X.509 Certificate Identifier</a:t>
            </a:r>
          </a:p>
          <a:p>
            <a:pPr marL="228600" indent="-228600"/>
            <a:r>
              <a:rPr kumimoji="1" lang="en-US" sz="700"/>
              <a:t>X.509 Certificate Subject</a:t>
            </a:r>
          </a:p>
          <a:p>
            <a:pPr marL="228600" indent="-228600"/>
            <a:r>
              <a:rPr kumimoji="1" lang="en-US" sz="700"/>
              <a:t>X.509 Certificate Issuer</a:t>
            </a:r>
          </a:p>
          <a:p>
            <a:pPr marL="228600" indent="-228600" eaLnBrk="0" hangingPunct="0">
              <a:spcBef>
                <a:spcPts val="100"/>
              </a:spcBef>
              <a:buClr>
                <a:schemeClr val="accent2"/>
              </a:buClr>
              <a:buSzPct val="50000"/>
              <a:buFont typeface="Monotype Sorts"/>
              <a:buNone/>
            </a:pPr>
            <a:r>
              <a:rPr kumimoji="1" lang="en-US" sz="700"/>
              <a:t>Certificate Identifier</a:t>
            </a:r>
          </a:p>
          <a:p>
            <a:pPr marL="228600" indent="-228600" eaLnBrk="0" hangingPunct="0">
              <a:spcBef>
                <a:spcPts val="100"/>
              </a:spcBef>
              <a:buClr>
                <a:schemeClr val="accent2"/>
              </a:buClr>
              <a:buSzPct val="50000"/>
              <a:buFont typeface="Monotype Sorts"/>
              <a:buNone/>
            </a:pPr>
            <a:r>
              <a:rPr kumimoji="1" lang="en-US" sz="700"/>
              <a:t>Certificate Subject</a:t>
            </a:r>
          </a:p>
          <a:p>
            <a:pPr marL="228600" indent="-228600" eaLnBrk="0" hangingPunct="0">
              <a:spcBef>
                <a:spcPts val="100"/>
              </a:spcBef>
              <a:buClr>
                <a:schemeClr val="accent2"/>
              </a:buClr>
              <a:buSzPct val="50000"/>
              <a:buFont typeface="Monotype Sorts"/>
              <a:buNone/>
            </a:pPr>
            <a:r>
              <a:rPr kumimoji="1" lang="en-US" sz="700"/>
              <a:t>Certificate Issuer</a:t>
            </a:r>
          </a:p>
          <a:p>
            <a:pPr marL="228600" indent="-228600" eaLnBrk="0" hangingPunct="0">
              <a:spcBef>
                <a:spcPts val="100"/>
              </a:spcBef>
              <a:buClr>
                <a:schemeClr val="accent2"/>
              </a:buClr>
              <a:buSzPct val="50000"/>
              <a:buFont typeface="Monotype Sorts"/>
              <a:buNone/>
            </a:pPr>
            <a:r>
              <a:rPr kumimoji="1" lang="en-US" sz="700"/>
              <a:t>Digital Signature Algorithm</a:t>
            </a:r>
          </a:p>
          <a:p>
            <a:pPr marL="228600" indent="-228600" eaLnBrk="0" hangingPunct="0">
              <a:spcBef>
                <a:spcPts val="100"/>
              </a:spcBef>
              <a:buClr>
                <a:schemeClr val="accent2"/>
              </a:buClr>
              <a:buSzPct val="50000"/>
              <a:buFont typeface="Monotype Sorts"/>
              <a:buNone/>
            </a:pPr>
            <a:r>
              <a:rPr kumimoji="1" lang="en-US" sz="700"/>
              <a:t>Digest</a:t>
            </a:r>
          </a:p>
          <a:p>
            <a:pPr marL="228600" indent="-228600" eaLnBrk="0" hangingPunct="0">
              <a:spcBef>
                <a:spcPts val="100"/>
              </a:spcBef>
              <a:buClr>
                <a:schemeClr val="accent2"/>
              </a:buClr>
              <a:buSzPct val="50000"/>
              <a:buFont typeface="Monotype Sorts"/>
              <a:buNone/>
            </a:pPr>
            <a:r>
              <a:rPr kumimoji="1" lang="en-US" sz="700"/>
              <a:t>Operation Policy Name</a:t>
            </a:r>
          </a:p>
          <a:p>
            <a:pPr marL="228600" indent="-228600" eaLnBrk="0" hangingPunct="0">
              <a:spcBef>
                <a:spcPts val="100"/>
              </a:spcBef>
              <a:buClr>
                <a:schemeClr val="accent2"/>
              </a:buClr>
              <a:buSzPct val="50000"/>
              <a:buFont typeface="Monotype Sorts"/>
              <a:buNone/>
            </a:pPr>
            <a:r>
              <a:rPr kumimoji="1" lang="en-US" sz="700"/>
              <a:t>Cryptographic Usage Mask</a:t>
            </a:r>
          </a:p>
          <a:p>
            <a:pPr marL="228600" indent="-228600" eaLnBrk="0" hangingPunct="0">
              <a:spcBef>
                <a:spcPts val="100"/>
              </a:spcBef>
              <a:buClr>
                <a:schemeClr val="accent2"/>
              </a:buClr>
              <a:buSzPct val="50000"/>
              <a:buFont typeface="Monotype Sorts"/>
              <a:buNone/>
            </a:pPr>
            <a:r>
              <a:rPr kumimoji="1" lang="en-US" sz="700"/>
              <a:t>Lease Time</a:t>
            </a:r>
          </a:p>
          <a:p>
            <a:pPr marL="228600" indent="-228600" eaLnBrk="0" hangingPunct="0">
              <a:spcBef>
                <a:spcPts val="100"/>
              </a:spcBef>
              <a:buClr>
                <a:schemeClr val="accent2"/>
              </a:buClr>
              <a:buSzPct val="50000"/>
              <a:buFont typeface="Monotype Sorts"/>
              <a:buNone/>
            </a:pPr>
            <a:r>
              <a:rPr kumimoji="1" lang="en-US" sz="700"/>
              <a:t>Usage Limits</a:t>
            </a:r>
          </a:p>
          <a:p>
            <a:pPr marL="228600" indent="-228600" eaLnBrk="0" hangingPunct="0">
              <a:spcBef>
                <a:spcPts val="100"/>
              </a:spcBef>
              <a:buClr>
                <a:schemeClr val="accent2"/>
              </a:buClr>
              <a:buSzPct val="50000"/>
              <a:buFont typeface="Monotype Sorts"/>
              <a:buNone/>
            </a:pPr>
            <a:r>
              <a:rPr kumimoji="1" lang="en-US" sz="700"/>
              <a:t>State</a:t>
            </a:r>
          </a:p>
          <a:p>
            <a:pPr marL="228600" indent="-228600" eaLnBrk="0" hangingPunct="0">
              <a:spcBef>
                <a:spcPts val="100"/>
              </a:spcBef>
              <a:buClr>
                <a:schemeClr val="accent2"/>
              </a:buClr>
              <a:buSzPct val="50000"/>
              <a:buFont typeface="Monotype Sorts"/>
              <a:buNone/>
            </a:pPr>
            <a:r>
              <a:rPr kumimoji="1" lang="en-US" sz="700"/>
              <a:t>Initial Date</a:t>
            </a:r>
          </a:p>
          <a:p>
            <a:pPr marL="228600" indent="-228600" eaLnBrk="0" hangingPunct="0">
              <a:spcBef>
                <a:spcPts val="100"/>
              </a:spcBef>
              <a:buClr>
                <a:schemeClr val="accent2"/>
              </a:buClr>
              <a:buSzPct val="50000"/>
              <a:buFont typeface="Monotype Sorts"/>
              <a:buNone/>
            </a:pPr>
            <a:r>
              <a:rPr kumimoji="1" lang="en-US" sz="700"/>
              <a:t>Activation Date</a:t>
            </a:r>
          </a:p>
          <a:p>
            <a:pPr marL="228600" indent="-228600" eaLnBrk="0" hangingPunct="0">
              <a:spcBef>
                <a:spcPts val="100"/>
              </a:spcBef>
              <a:buClr>
                <a:schemeClr val="accent2"/>
              </a:buClr>
              <a:buSzPct val="50000"/>
              <a:buFont typeface="Monotype Sorts"/>
              <a:buNone/>
            </a:pPr>
            <a:r>
              <a:rPr kumimoji="1" lang="en-US" sz="700"/>
              <a:t>Process Start Date</a:t>
            </a:r>
          </a:p>
          <a:p>
            <a:pPr marL="228600" indent="-228600" eaLnBrk="0" hangingPunct="0">
              <a:spcBef>
                <a:spcPts val="100"/>
              </a:spcBef>
              <a:buClr>
                <a:schemeClr val="accent2"/>
              </a:buClr>
              <a:buSzPct val="50000"/>
              <a:buFont typeface="Monotype Sorts"/>
              <a:buNone/>
            </a:pPr>
            <a:r>
              <a:rPr kumimoji="1" lang="en-US" sz="700"/>
              <a:t>Protect Stop Date</a:t>
            </a:r>
          </a:p>
          <a:p>
            <a:pPr marL="228600" indent="-228600" eaLnBrk="0" hangingPunct="0">
              <a:spcBef>
                <a:spcPts val="100"/>
              </a:spcBef>
              <a:buClr>
                <a:schemeClr val="accent2"/>
              </a:buClr>
              <a:buSzPct val="50000"/>
              <a:buFont typeface="Monotype Sorts"/>
              <a:buNone/>
            </a:pPr>
            <a:r>
              <a:rPr kumimoji="1" lang="en-US" sz="700"/>
              <a:t>Deactivation Date</a:t>
            </a:r>
          </a:p>
          <a:p>
            <a:pPr marL="228600" indent="-228600" eaLnBrk="0" hangingPunct="0">
              <a:spcBef>
                <a:spcPts val="100"/>
              </a:spcBef>
              <a:buClr>
                <a:schemeClr val="accent2"/>
              </a:buClr>
              <a:buSzPct val="50000"/>
              <a:buFont typeface="Monotype Sorts"/>
              <a:buNone/>
            </a:pPr>
            <a:r>
              <a:rPr kumimoji="1" lang="en-US" sz="700"/>
              <a:t>Destroy Date</a:t>
            </a:r>
          </a:p>
          <a:p>
            <a:pPr marL="228600" indent="-228600" eaLnBrk="0" hangingPunct="0">
              <a:spcBef>
                <a:spcPts val="100"/>
              </a:spcBef>
              <a:buClr>
                <a:schemeClr val="accent2"/>
              </a:buClr>
              <a:buSzPct val="50000"/>
              <a:buFont typeface="Monotype Sorts"/>
              <a:buNone/>
            </a:pPr>
            <a:r>
              <a:rPr kumimoji="1" lang="en-US" sz="700"/>
              <a:t>Compromise Occurrence Date</a:t>
            </a:r>
          </a:p>
          <a:p>
            <a:pPr marL="228600" indent="-228600" eaLnBrk="0" hangingPunct="0">
              <a:spcBef>
                <a:spcPts val="100"/>
              </a:spcBef>
              <a:buClr>
                <a:schemeClr val="accent2"/>
              </a:buClr>
              <a:buSzPct val="50000"/>
              <a:buFont typeface="Monotype Sorts"/>
              <a:buNone/>
            </a:pPr>
            <a:r>
              <a:rPr kumimoji="1" lang="en-US" sz="700"/>
              <a:t>Compromise Date</a:t>
            </a:r>
          </a:p>
          <a:p>
            <a:pPr marL="228600" indent="-228600" eaLnBrk="0" hangingPunct="0">
              <a:spcBef>
                <a:spcPts val="100"/>
              </a:spcBef>
              <a:buClr>
                <a:schemeClr val="accent2"/>
              </a:buClr>
              <a:buSzPct val="50000"/>
              <a:buFont typeface="Monotype Sorts"/>
              <a:buNone/>
            </a:pPr>
            <a:r>
              <a:rPr kumimoji="1" lang="en-US" sz="700"/>
              <a:t>Revocation Reason</a:t>
            </a:r>
          </a:p>
          <a:p>
            <a:pPr marL="228600" indent="-228600" eaLnBrk="0" hangingPunct="0">
              <a:spcBef>
                <a:spcPts val="100"/>
              </a:spcBef>
              <a:buClr>
                <a:schemeClr val="accent2"/>
              </a:buClr>
              <a:buSzPct val="50000"/>
              <a:buFont typeface="Monotype Sorts"/>
              <a:buNone/>
            </a:pPr>
            <a:r>
              <a:rPr kumimoji="1" lang="en-US" sz="700"/>
              <a:t>Archive Date</a:t>
            </a:r>
          </a:p>
          <a:p>
            <a:pPr marL="228600" indent="-228600" eaLnBrk="0" hangingPunct="0">
              <a:spcBef>
                <a:spcPts val="100"/>
              </a:spcBef>
              <a:buClr>
                <a:schemeClr val="accent2"/>
              </a:buClr>
              <a:buSzPct val="50000"/>
              <a:buFont typeface="Monotype Sorts"/>
              <a:buNone/>
            </a:pPr>
            <a:r>
              <a:rPr kumimoji="1" lang="en-US" sz="700"/>
              <a:t>Object Group</a:t>
            </a:r>
          </a:p>
          <a:p>
            <a:pPr marL="228600" indent="-228600" eaLnBrk="0" hangingPunct="0">
              <a:spcBef>
                <a:spcPts val="100"/>
              </a:spcBef>
              <a:buClr>
                <a:schemeClr val="accent2"/>
              </a:buClr>
              <a:buSzPct val="50000"/>
              <a:buFont typeface="Monotype Sorts"/>
              <a:buNone/>
            </a:pPr>
            <a:r>
              <a:rPr kumimoji="1" lang="en-US" sz="700"/>
              <a:t>Fresh</a:t>
            </a:r>
          </a:p>
          <a:p>
            <a:pPr marL="228600" indent="-228600" eaLnBrk="0" hangingPunct="0">
              <a:spcBef>
                <a:spcPts val="100"/>
              </a:spcBef>
              <a:buClr>
                <a:schemeClr val="accent2"/>
              </a:buClr>
              <a:buSzPct val="50000"/>
              <a:buFont typeface="Monotype Sorts"/>
              <a:buNone/>
            </a:pPr>
            <a:r>
              <a:rPr kumimoji="1" lang="en-US" sz="700"/>
              <a:t>Link</a:t>
            </a:r>
          </a:p>
          <a:p>
            <a:pPr marL="228600" indent="-228600" eaLnBrk="0" hangingPunct="0">
              <a:spcBef>
                <a:spcPts val="100"/>
              </a:spcBef>
              <a:buClr>
                <a:schemeClr val="accent2"/>
              </a:buClr>
              <a:buSzPct val="50000"/>
              <a:buFont typeface="Monotype Sorts"/>
              <a:buNone/>
            </a:pPr>
            <a:r>
              <a:rPr kumimoji="1" lang="en-US" sz="700"/>
              <a:t>Application Specific Information</a:t>
            </a:r>
          </a:p>
          <a:p>
            <a:pPr marL="228600" indent="-228600" eaLnBrk="0" hangingPunct="0">
              <a:spcBef>
                <a:spcPts val="100"/>
              </a:spcBef>
              <a:buClr>
                <a:schemeClr val="accent2"/>
              </a:buClr>
              <a:buSzPct val="50000"/>
              <a:buFont typeface="Monotype Sorts"/>
              <a:buNone/>
            </a:pPr>
            <a:r>
              <a:rPr kumimoji="1" lang="en-US" sz="700"/>
              <a:t>Contact Information</a:t>
            </a:r>
          </a:p>
          <a:p>
            <a:pPr marL="228600" indent="-228600" eaLnBrk="0" hangingPunct="0">
              <a:spcBef>
                <a:spcPts val="100"/>
              </a:spcBef>
              <a:buClr>
                <a:schemeClr val="accent2"/>
              </a:buClr>
              <a:buSzPct val="50000"/>
              <a:buFont typeface="Monotype Sorts"/>
              <a:buNone/>
            </a:pPr>
            <a:r>
              <a:rPr kumimoji="1" lang="en-US" sz="700"/>
              <a:t>Last Change Date</a:t>
            </a:r>
          </a:p>
          <a:p>
            <a:pPr marL="228600" indent="-228600" eaLnBrk="0" hangingPunct="0">
              <a:spcBef>
                <a:spcPts val="100"/>
              </a:spcBef>
              <a:buClr>
                <a:schemeClr val="accent2"/>
              </a:buClr>
              <a:buSzPct val="50000"/>
              <a:buFont typeface="Monotype Sorts"/>
              <a:buNone/>
            </a:pPr>
            <a:r>
              <a:rPr kumimoji="1" lang="en-US" sz="700"/>
              <a:t>Custom Attribute</a:t>
            </a:r>
          </a:p>
        </p:txBody>
      </p:sp>
      <p:sp>
        <p:nvSpPr>
          <p:cNvPr id="26636" name="Text Box 6"/>
          <p:cNvSpPr txBox="1">
            <a:spLocks noChangeArrowheads="1"/>
          </p:cNvSpPr>
          <p:nvPr/>
        </p:nvSpPr>
        <p:spPr bwMode="auto">
          <a:xfrm>
            <a:off x="5867400" y="1371600"/>
            <a:ext cx="1476375" cy="307975"/>
          </a:xfrm>
          <a:prstGeom prst="rect">
            <a:avLst/>
          </a:prstGeom>
          <a:noFill/>
          <a:ln w="8001" algn="ctr">
            <a:noFill/>
            <a:miter lim="800000"/>
            <a:headEnd/>
            <a:tailEnd/>
          </a:ln>
        </p:spPr>
        <p:txBody>
          <a:bodyPr wrap="none">
            <a:spAutoFit/>
          </a:bodyPr>
          <a:lstStyle/>
          <a:p>
            <a:pPr algn="r"/>
            <a:r>
              <a:rPr lang="en-US" sz="1400" b="1"/>
              <a:t>Object Attributes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1"/>
          <p:cNvSpPr>
            <a:spLocks noGrp="1"/>
          </p:cNvSpPr>
          <p:nvPr>
            <p:ph type="sldNum" sz="quarter" idx="10"/>
          </p:nvPr>
        </p:nvSpPr>
        <p:spPr>
          <a:noFill/>
        </p:spPr>
        <p:txBody>
          <a:bodyPr/>
          <a:lstStyle/>
          <a:p>
            <a:fld id="{9B34B271-08B2-4793-8672-5CEB9845B05C}" type="slidenum">
              <a:rPr lang="en-US" smtClean="0">
                <a:latin typeface="Arial" charset="0"/>
              </a:rPr>
              <a:pPr/>
              <a:t>11</a:t>
            </a:fld>
            <a:endParaRPr lang="en-US" smtClean="0">
              <a:latin typeface="Arial" charset="0"/>
            </a:endParaRPr>
          </a:p>
        </p:txBody>
      </p:sp>
      <p:sp>
        <p:nvSpPr>
          <p:cNvPr id="28674" name="Rectangle 2"/>
          <p:cNvSpPr>
            <a:spLocks noChangeArrowheads="1"/>
          </p:cNvSpPr>
          <p:nvPr/>
        </p:nvSpPr>
        <p:spPr bwMode="white">
          <a:xfrm>
            <a:off x="457200" y="457200"/>
            <a:ext cx="7162800" cy="914400"/>
          </a:xfrm>
          <a:prstGeom prst="rect">
            <a:avLst/>
          </a:prstGeom>
          <a:noFill/>
          <a:ln w="9525">
            <a:noFill/>
            <a:miter lim="800000"/>
            <a:headEnd/>
            <a:tailEnd/>
          </a:ln>
        </p:spPr>
        <p:txBody>
          <a:bodyPr anchor="ctr"/>
          <a:lstStyle/>
          <a:p>
            <a:pPr eaLnBrk="0" hangingPunct="0">
              <a:lnSpc>
                <a:spcPct val="80000"/>
              </a:lnSpc>
            </a:pPr>
            <a:r>
              <a:rPr kumimoji="1" lang="en-US" sz="3200" i="0">
                <a:solidFill>
                  <a:srgbClr val="333399"/>
                </a:solidFill>
                <a:latin typeface="Arial Black" pitchFamily="34" charset="0"/>
              </a:rPr>
              <a:t>Transport-Level Encoding</a:t>
            </a:r>
          </a:p>
        </p:txBody>
      </p:sp>
      <p:sp>
        <p:nvSpPr>
          <p:cNvPr id="28675" name="AutoShape 4"/>
          <p:cNvSpPr>
            <a:spLocks noChangeArrowheads="1"/>
          </p:cNvSpPr>
          <p:nvPr/>
        </p:nvSpPr>
        <p:spPr bwMode="auto">
          <a:xfrm>
            <a:off x="798513" y="1219200"/>
            <a:ext cx="2160587" cy="576263"/>
          </a:xfrm>
          <a:prstGeom prst="flowChartAlternateProcess">
            <a:avLst/>
          </a:prstGeom>
          <a:solidFill>
            <a:srgbClr val="DDDDDD"/>
          </a:solidFill>
          <a:ln w="9525">
            <a:solidFill>
              <a:schemeClr val="tx1"/>
            </a:solidFill>
            <a:miter lim="800000"/>
            <a:headEnd/>
            <a:tailEnd/>
          </a:ln>
        </p:spPr>
        <p:txBody>
          <a:bodyPr wrap="none" anchor="ctr"/>
          <a:lstStyle/>
          <a:p>
            <a:endParaRPr lang="en-US"/>
          </a:p>
        </p:txBody>
      </p:sp>
      <p:sp>
        <p:nvSpPr>
          <p:cNvPr id="28676" name="Text Box 5"/>
          <p:cNvSpPr txBox="1">
            <a:spLocks noChangeArrowheads="1"/>
          </p:cNvSpPr>
          <p:nvPr/>
        </p:nvSpPr>
        <p:spPr bwMode="auto">
          <a:xfrm>
            <a:off x="914400" y="1323975"/>
            <a:ext cx="1828800" cy="366713"/>
          </a:xfrm>
          <a:prstGeom prst="rect">
            <a:avLst/>
          </a:prstGeom>
          <a:solidFill>
            <a:srgbClr val="DDDDDD"/>
          </a:solidFill>
          <a:ln w="9525">
            <a:noFill/>
            <a:miter lim="800000"/>
            <a:headEnd/>
            <a:tailEnd/>
          </a:ln>
        </p:spPr>
        <p:txBody>
          <a:bodyPr>
            <a:spAutoFit/>
          </a:bodyPr>
          <a:lstStyle/>
          <a:p>
            <a:pPr algn="ctr">
              <a:spcBef>
                <a:spcPct val="50000"/>
              </a:spcBef>
            </a:pPr>
            <a:r>
              <a:rPr lang="en-US" i="0">
                <a:latin typeface="Arial" charset="0"/>
                <a:cs typeface="Arial" charset="0"/>
              </a:rPr>
              <a:t>Key Client</a:t>
            </a:r>
          </a:p>
        </p:txBody>
      </p:sp>
      <p:sp>
        <p:nvSpPr>
          <p:cNvPr id="28677" name="AutoShape 7"/>
          <p:cNvSpPr>
            <a:spLocks noChangeArrowheads="1"/>
          </p:cNvSpPr>
          <p:nvPr/>
        </p:nvSpPr>
        <p:spPr bwMode="auto">
          <a:xfrm>
            <a:off x="6096000" y="1219200"/>
            <a:ext cx="2160588" cy="576263"/>
          </a:xfrm>
          <a:prstGeom prst="flowChartAlternateProcess">
            <a:avLst/>
          </a:prstGeom>
          <a:solidFill>
            <a:srgbClr val="DDDDDD"/>
          </a:solidFill>
          <a:ln w="9525">
            <a:solidFill>
              <a:schemeClr val="tx1"/>
            </a:solidFill>
            <a:miter lim="800000"/>
            <a:headEnd/>
            <a:tailEnd/>
          </a:ln>
        </p:spPr>
        <p:txBody>
          <a:bodyPr wrap="none" anchor="ctr"/>
          <a:lstStyle/>
          <a:p>
            <a:endParaRPr lang="en-US"/>
          </a:p>
        </p:txBody>
      </p:sp>
      <p:sp>
        <p:nvSpPr>
          <p:cNvPr id="28678" name="Text Box 8"/>
          <p:cNvSpPr txBox="1">
            <a:spLocks noChangeArrowheads="1"/>
          </p:cNvSpPr>
          <p:nvPr/>
        </p:nvSpPr>
        <p:spPr bwMode="auto">
          <a:xfrm>
            <a:off x="6149975" y="1314450"/>
            <a:ext cx="2003425" cy="366713"/>
          </a:xfrm>
          <a:prstGeom prst="rect">
            <a:avLst/>
          </a:prstGeom>
          <a:solidFill>
            <a:srgbClr val="DDDDDD"/>
          </a:solidFill>
          <a:ln w="9525">
            <a:noFill/>
            <a:miter lim="800000"/>
            <a:headEnd/>
            <a:tailEnd/>
          </a:ln>
        </p:spPr>
        <p:txBody>
          <a:bodyPr>
            <a:spAutoFit/>
          </a:bodyPr>
          <a:lstStyle/>
          <a:p>
            <a:pPr algn="ctr">
              <a:spcBef>
                <a:spcPct val="50000"/>
              </a:spcBef>
            </a:pPr>
            <a:r>
              <a:rPr lang="en-US" i="0">
                <a:latin typeface="Arial" charset="0"/>
                <a:cs typeface="Arial" charset="0"/>
              </a:rPr>
              <a:t>Key Server</a:t>
            </a:r>
          </a:p>
        </p:txBody>
      </p:sp>
      <p:grpSp>
        <p:nvGrpSpPr>
          <p:cNvPr id="28679" name="Group 9"/>
          <p:cNvGrpSpPr>
            <a:grpSpLocks/>
          </p:cNvGrpSpPr>
          <p:nvPr/>
        </p:nvGrpSpPr>
        <p:grpSpPr bwMode="auto">
          <a:xfrm>
            <a:off x="798513" y="2444750"/>
            <a:ext cx="2160587" cy="503238"/>
            <a:chOff x="136" y="1636"/>
            <a:chExt cx="1361" cy="317"/>
          </a:xfrm>
        </p:grpSpPr>
        <p:sp>
          <p:nvSpPr>
            <p:cNvPr id="28767" name="Rectangle 10"/>
            <p:cNvSpPr>
              <a:spLocks noChangeArrowheads="1"/>
            </p:cNvSpPr>
            <p:nvPr/>
          </p:nvSpPr>
          <p:spPr bwMode="auto">
            <a:xfrm>
              <a:off x="136" y="1636"/>
              <a:ext cx="1361" cy="317"/>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28768" name="Text Box 11"/>
            <p:cNvSpPr txBox="1">
              <a:spLocks noChangeArrowheads="1"/>
            </p:cNvSpPr>
            <p:nvPr/>
          </p:nvSpPr>
          <p:spPr bwMode="auto">
            <a:xfrm>
              <a:off x="144" y="1678"/>
              <a:ext cx="1296" cy="231"/>
            </a:xfrm>
            <a:prstGeom prst="rect">
              <a:avLst/>
            </a:prstGeom>
            <a:solidFill>
              <a:srgbClr val="DDDDDD"/>
            </a:solidFill>
            <a:ln w="9525">
              <a:noFill/>
              <a:miter lim="800000"/>
              <a:headEnd/>
              <a:tailEnd/>
            </a:ln>
          </p:spPr>
          <p:txBody>
            <a:bodyPr>
              <a:spAutoFit/>
            </a:bodyPr>
            <a:lstStyle/>
            <a:p>
              <a:pPr algn="ctr">
                <a:spcBef>
                  <a:spcPct val="50000"/>
                </a:spcBef>
              </a:pPr>
              <a:r>
                <a:rPr lang="en-US" i="0">
                  <a:latin typeface="Arial" charset="0"/>
                  <a:cs typeface="Arial" charset="0"/>
                </a:rPr>
                <a:t>API</a:t>
              </a:r>
            </a:p>
          </p:txBody>
        </p:sp>
      </p:grpSp>
      <p:sp>
        <p:nvSpPr>
          <p:cNvPr id="28680" name="Rectangle 13"/>
          <p:cNvSpPr>
            <a:spLocks noChangeArrowheads="1"/>
          </p:cNvSpPr>
          <p:nvPr/>
        </p:nvSpPr>
        <p:spPr bwMode="auto">
          <a:xfrm>
            <a:off x="798513" y="3594100"/>
            <a:ext cx="2160587" cy="503238"/>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28681" name="Text Box 14"/>
          <p:cNvSpPr txBox="1">
            <a:spLocks noChangeArrowheads="1"/>
          </p:cNvSpPr>
          <p:nvPr/>
        </p:nvSpPr>
        <p:spPr bwMode="auto">
          <a:xfrm>
            <a:off x="914400" y="3733800"/>
            <a:ext cx="1968500" cy="274638"/>
          </a:xfrm>
          <a:prstGeom prst="rect">
            <a:avLst/>
          </a:prstGeom>
          <a:solidFill>
            <a:srgbClr val="DDDDDD"/>
          </a:solidFill>
          <a:ln w="9525">
            <a:noFill/>
            <a:miter lim="800000"/>
            <a:headEnd/>
            <a:tailEnd/>
          </a:ln>
        </p:spPr>
        <p:txBody>
          <a:bodyPr>
            <a:spAutoFit/>
          </a:bodyPr>
          <a:lstStyle/>
          <a:p>
            <a:pPr algn="ctr">
              <a:spcBef>
                <a:spcPct val="50000"/>
              </a:spcBef>
            </a:pPr>
            <a:r>
              <a:rPr lang="en-US" sz="1200" b="1" i="0">
                <a:latin typeface="Arial" charset="0"/>
                <a:cs typeface="Arial" charset="0"/>
              </a:rPr>
              <a:t>Internal representation</a:t>
            </a:r>
          </a:p>
        </p:txBody>
      </p:sp>
      <p:grpSp>
        <p:nvGrpSpPr>
          <p:cNvPr id="28682" name="Group 15"/>
          <p:cNvGrpSpPr>
            <a:grpSpLocks/>
          </p:cNvGrpSpPr>
          <p:nvPr/>
        </p:nvGrpSpPr>
        <p:grpSpPr bwMode="auto">
          <a:xfrm>
            <a:off x="798513" y="5899150"/>
            <a:ext cx="2160587" cy="503238"/>
            <a:chOff x="249" y="1207"/>
            <a:chExt cx="1361" cy="317"/>
          </a:xfrm>
        </p:grpSpPr>
        <p:sp>
          <p:nvSpPr>
            <p:cNvPr id="28765" name="Rectangle 16"/>
            <p:cNvSpPr>
              <a:spLocks noChangeArrowheads="1"/>
            </p:cNvSpPr>
            <p:nvPr/>
          </p:nvSpPr>
          <p:spPr bwMode="auto">
            <a:xfrm>
              <a:off x="249" y="1207"/>
              <a:ext cx="1361" cy="317"/>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28766" name="Text Box 17"/>
            <p:cNvSpPr txBox="1">
              <a:spLocks noChangeArrowheads="1"/>
            </p:cNvSpPr>
            <p:nvPr/>
          </p:nvSpPr>
          <p:spPr bwMode="auto">
            <a:xfrm>
              <a:off x="249" y="1249"/>
              <a:ext cx="1361" cy="173"/>
            </a:xfrm>
            <a:prstGeom prst="rect">
              <a:avLst/>
            </a:prstGeom>
            <a:noFill/>
            <a:ln w="9525">
              <a:noFill/>
              <a:miter lim="800000"/>
              <a:headEnd/>
              <a:tailEnd/>
            </a:ln>
          </p:spPr>
          <p:txBody>
            <a:bodyPr>
              <a:spAutoFit/>
            </a:bodyPr>
            <a:lstStyle/>
            <a:p>
              <a:pPr algn="ctr">
                <a:spcBef>
                  <a:spcPct val="50000"/>
                </a:spcBef>
              </a:pPr>
              <a:r>
                <a:rPr lang="en-US" sz="1200" b="1" i="0">
                  <a:latin typeface="Arial" charset="0"/>
                  <a:cs typeface="Arial" charset="0"/>
                </a:rPr>
                <a:t>Transport</a:t>
              </a:r>
            </a:p>
          </p:txBody>
        </p:sp>
      </p:grpSp>
      <p:sp>
        <p:nvSpPr>
          <p:cNvPr id="28683" name="Rectangle 19"/>
          <p:cNvSpPr>
            <a:spLocks noChangeArrowheads="1"/>
          </p:cNvSpPr>
          <p:nvPr/>
        </p:nvSpPr>
        <p:spPr bwMode="auto">
          <a:xfrm>
            <a:off x="6096000" y="3594100"/>
            <a:ext cx="2160588" cy="503238"/>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28684" name="Text Box 20"/>
          <p:cNvSpPr txBox="1">
            <a:spLocks noChangeArrowheads="1"/>
          </p:cNvSpPr>
          <p:nvPr/>
        </p:nvSpPr>
        <p:spPr bwMode="auto">
          <a:xfrm>
            <a:off x="6248400" y="3733800"/>
            <a:ext cx="1954213" cy="274638"/>
          </a:xfrm>
          <a:prstGeom prst="rect">
            <a:avLst/>
          </a:prstGeom>
          <a:solidFill>
            <a:srgbClr val="DDDDDD"/>
          </a:solidFill>
          <a:ln w="9525">
            <a:noFill/>
            <a:miter lim="800000"/>
            <a:headEnd/>
            <a:tailEnd/>
          </a:ln>
        </p:spPr>
        <p:txBody>
          <a:bodyPr>
            <a:spAutoFit/>
          </a:bodyPr>
          <a:lstStyle/>
          <a:p>
            <a:pPr algn="ctr">
              <a:spcBef>
                <a:spcPct val="50000"/>
              </a:spcBef>
            </a:pPr>
            <a:r>
              <a:rPr lang="en-US" sz="1200" b="1" i="0">
                <a:latin typeface="Arial" charset="0"/>
                <a:cs typeface="Arial" charset="0"/>
              </a:rPr>
              <a:t>Internal representation</a:t>
            </a:r>
          </a:p>
        </p:txBody>
      </p:sp>
      <p:grpSp>
        <p:nvGrpSpPr>
          <p:cNvPr id="28685" name="Group 21"/>
          <p:cNvGrpSpPr>
            <a:grpSpLocks/>
          </p:cNvGrpSpPr>
          <p:nvPr/>
        </p:nvGrpSpPr>
        <p:grpSpPr bwMode="auto">
          <a:xfrm>
            <a:off x="6096000" y="5899150"/>
            <a:ext cx="2160588" cy="503238"/>
            <a:chOff x="249" y="1207"/>
            <a:chExt cx="1361" cy="317"/>
          </a:xfrm>
        </p:grpSpPr>
        <p:sp>
          <p:nvSpPr>
            <p:cNvPr id="28763" name="Rectangle 22"/>
            <p:cNvSpPr>
              <a:spLocks noChangeArrowheads="1"/>
            </p:cNvSpPr>
            <p:nvPr/>
          </p:nvSpPr>
          <p:spPr bwMode="auto">
            <a:xfrm>
              <a:off x="249" y="1207"/>
              <a:ext cx="1361" cy="317"/>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28764" name="Text Box 23"/>
            <p:cNvSpPr txBox="1">
              <a:spLocks noChangeArrowheads="1"/>
            </p:cNvSpPr>
            <p:nvPr/>
          </p:nvSpPr>
          <p:spPr bwMode="auto">
            <a:xfrm>
              <a:off x="249" y="1249"/>
              <a:ext cx="1361" cy="173"/>
            </a:xfrm>
            <a:prstGeom prst="rect">
              <a:avLst/>
            </a:prstGeom>
            <a:noFill/>
            <a:ln w="9525">
              <a:noFill/>
              <a:miter lim="800000"/>
              <a:headEnd/>
              <a:tailEnd/>
            </a:ln>
          </p:spPr>
          <p:txBody>
            <a:bodyPr>
              <a:spAutoFit/>
            </a:bodyPr>
            <a:lstStyle/>
            <a:p>
              <a:pPr algn="ctr">
                <a:spcBef>
                  <a:spcPct val="50000"/>
                </a:spcBef>
              </a:pPr>
              <a:r>
                <a:rPr lang="en-US" sz="1200" b="1" i="0">
                  <a:latin typeface="Arial" charset="0"/>
                  <a:cs typeface="Arial" charset="0"/>
                </a:rPr>
                <a:t>Transport</a:t>
              </a:r>
            </a:p>
          </p:txBody>
        </p:sp>
      </p:grpSp>
      <p:grpSp>
        <p:nvGrpSpPr>
          <p:cNvPr id="28686" name="Group 57"/>
          <p:cNvGrpSpPr>
            <a:grpSpLocks/>
          </p:cNvGrpSpPr>
          <p:nvPr/>
        </p:nvGrpSpPr>
        <p:grpSpPr bwMode="auto">
          <a:xfrm>
            <a:off x="2959100" y="6043613"/>
            <a:ext cx="3136900" cy="198437"/>
            <a:chOff x="1864" y="3807"/>
            <a:chExt cx="2086" cy="125"/>
          </a:xfrm>
        </p:grpSpPr>
        <p:cxnSp>
          <p:nvCxnSpPr>
            <p:cNvPr id="28760" name="AutoShape 24"/>
            <p:cNvCxnSpPr>
              <a:cxnSpLocks noChangeShapeType="1"/>
            </p:cNvCxnSpPr>
            <p:nvPr/>
          </p:nvCxnSpPr>
          <p:spPr bwMode="auto">
            <a:xfrm>
              <a:off x="2862" y="3931"/>
              <a:ext cx="1088" cy="1"/>
            </a:xfrm>
            <a:prstGeom prst="straightConnector1">
              <a:avLst/>
            </a:prstGeom>
            <a:noFill/>
            <a:ln w="9525">
              <a:solidFill>
                <a:schemeClr val="tx1"/>
              </a:solidFill>
              <a:round/>
              <a:headEnd/>
              <a:tailEnd type="triangle" w="med" len="med"/>
            </a:ln>
          </p:spPr>
        </p:cxnSp>
        <p:cxnSp>
          <p:nvCxnSpPr>
            <p:cNvPr id="28761" name="AutoShape 25"/>
            <p:cNvCxnSpPr>
              <a:cxnSpLocks noChangeShapeType="1"/>
            </p:cNvCxnSpPr>
            <p:nvPr/>
          </p:nvCxnSpPr>
          <p:spPr bwMode="auto">
            <a:xfrm flipH="1">
              <a:off x="1864" y="3807"/>
              <a:ext cx="1270" cy="1"/>
            </a:xfrm>
            <a:prstGeom prst="straightConnector1">
              <a:avLst/>
            </a:prstGeom>
            <a:noFill/>
            <a:ln w="9525">
              <a:solidFill>
                <a:schemeClr val="tx1"/>
              </a:solidFill>
              <a:round/>
              <a:headEnd/>
              <a:tailEnd type="triangle" w="med" len="med"/>
            </a:ln>
          </p:spPr>
        </p:cxnSp>
        <p:cxnSp>
          <p:nvCxnSpPr>
            <p:cNvPr id="28762" name="AutoShape 26"/>
            <p:cNvCxnSpPr>
              <a:cxnSpLocks noChangeShapeType="1"/>
            </p:cNvCxnSpPr>
            <p:nvPr/>
          </p:nvCxnSpPr>
          <p:spPr bwMode="auto">
            <a:xfrm flipV="1">
              <a:off x="2862" y="3808"/>
              <a:ext cx="272" cy="124"/>
            </a:xfrm>
            <a:prstGeom prst="straightConnector1">
              <a:avLst/>
            </a:prstGeom>
            <a:noFill/>
            <a:ln w="9525">
              <a:solidFill>
                <a:schemeClr val="tx1"/>
              </a:solidFill>
              <a:round/>
              <a:headEnd/>
              <a:tailEnd/>
            </a:ln>
          </p:spPr>
        </p:cxnSp>
      </p:grpSp>
      <p:cxnSp>
        <p:nvCxnSpPr>
          <p:cNvPr id="28687" name="AutoShape 27"/>
          <p:cNvCxnSpPr>
            <a:cxnSpLocks noChangeShapeType="1"/>
          </p:cNvCxnSpPr>
          <p:nvPr/>
        </p:nvCxnSpPr>
        <p:spPr bwMode="auto">
          <a:xfrm>
            <a:off x="1670050" y="2947988"/>
            <a:ext cx="0" cy="649287"/>
          </a:xfrm>
          <a:prstGeom prst="straightConnector1">
            <a:avLst/>
          </a:prstGeom>
          <a:noFill/>
          <a:ln w="9525">
            <a:solidFill>
              <a:schemeClr val="tx1"/>
            </a:solidFill>
            <a:round/>
            <a:headEnd/>
            <a:tailEnd type="triangle" w="med" len="med"/>
          </a:ln>
        </p:spPr>
      </p:cxnSp>
      <p:cxnSp>
        <p:nvCxnSpPr>
          <p:cNvPr id="28688" name="AutoShape 28"/>
          <p:cNvCxnSpPr>
            <a:cxnSpLocks noChangeShapeType="1"/>
          </p:cNvCxnSpPr>
          <p:nvPr/>
        </p:nvCxnSpPr>
        <p:spPr bwMode="auto">
          <a:xfrm>
            <a:off x="1670050" y="1795463"/>
            <a:ext cx="0" cy="649287"/>
          </a:xfrm>
          <a:prstGeom prst="straightConnector1">
            <a:avLst/>
          </a:prstGeom>
          <a:noFill/>
          <a:ln w="9525">
            <a:solidFill>
              <a:schemeClr val="tx1"/>
            </a:solidFill>
            <a:round/>
            <a:headEnd/>
            <a:tailEnd type="triangle" w="med" len="med"/>
          </a:ln>
        </p:spPr>
      </p:cxnSp>
      <p:cxnSp>
        <p:nvCxnSpPr>
          <p:cNvPr id="28689" name="AutoShape 29"/>
          <p:cNvCxnSpPr>
            <a:cxnSpLocks noChangeShapeType="1"/>
          </p:cNvCxnSpPr>
          <p:nvPr/>
        </p:nvCxnSpPr>
        <p:spPr bwMode="auto">
          <a:xfrm flipV="1">
            <a:off x="1893888" y="1795463"/>
            <a:ext cx="0" cy="649287"/>
          </a:xfrm>
          <a:prstGeom prst="straightConnector1">
            <a:avLst/>
          </a:prstGeom>
          <a:noFill/>
          <a:ln w="9525">
            <a:solidFill>
              <a:schemeClr val="tx1"/>
            </a:solidFill>
            <a:round/>
            <a:headEnd/>
            <a:tailEnd type="triangle" w="med" len="med"/>
          </a:ln>
        </p:spPr>
      </p:cxnSp>
      <p:cxnSp>
        <p:nvCxnSpPr>
          <p:cNvPr id="28690" name="AutoShape 30"/>
          <p:cNvCxnSpPr>
            <a:cxnSpLocks noChangeShapeType="1"/>
          </p:cNvCxnSpPr>
          <p:nvPr/>
        </p:nvCxnSpPr>
        <p:spPr bwMode="auto">
          <a:xfrm flipV="1">
            <a:off x="1901825" y="2947988"/>
            <a:ext cx="0" cy="649287"/>
          </a:xfrm>
          <a:prstGeom prst="straightConnector1">
            <a:avLst/>
          </a:prstGeom>
          <a:noFill/>
          <a:ln w="9525">
            <a:solidFill>
              <a:schemeClr val="tx1"/>
            </a:solidFill>
            <a:round/>
            <a:headEnd/>
            <a:tailEnd type="triangle" w="med" len="med"/>
          </a:ln>
        </p:spPr>
      </p:cxnSp>
      <p:cxnSp>
        <p:nvCxnSpPr>
          <p:cNvPr id="28691" name="AutoShape 31"/>
          <p:cNvCxnSpPr>
            <a:cxnSpLocks noChangeShapeType="1"/>
          </p:cNvCxnSpPr>
          <p:nvPr/>
        </p:nvCxnSpPr>
        <p:spPr bwMode="auto">
          <a:xfrm>
            <a:off x="7089775" y="2947988"/>
            <a:ext cx="0" cy="649287"/>
          </a:xfrm>
          <a:prstGeom prst="straightConnector1">
            <a:avLst/>
          </a:prstGeom>
          <a:noFill/>
          <a:ln w="9525">
            <a:solidFill>
              <a:schemeClr val="tx1"/>
            </a:solidFill>
            <a:round/>
            <a:headEnd/>
            <a:tailEnd type="triangle" w="med" len="med"/>
          </a:ln>
        </p:spPr>
      </p:cxnSp>
      <p:cxnSp>
        <p:nvCxnSpPr>
          <p:cNvPr id="28692" name="AutoShape 32"/>
          <p:cNvCxnSpPr>
            <a:cxnSpLocks noChangeShapeType="1"/>
          </p:cNvCxnSpPr>
          <p:nvPr/>
        </p:nvCxnSpPr>
        <p:spPr bwMode="auto">
          <a:xfrm>
            <a:off x="7089775" y="1795463"/>
            <a:ext cx="0" cy="649287"/>
          </a:xfrm>
          <a:prstGeom prst="straightConnector1">
            <a:avLst/>
          </a:prstGeom>
          <a:noFill/>
          <a:ln w="9525">
            <a:solidFill>
              <a:schemeClr val="tx1"/>
            </a:solidFill>
            <a:round/>
            <a:headEnd/>
            <a:tailEnd type="triangle" w="med" len="med"/>
          </a:ln>
        </p:spPr>
      </p:cxnSp>
      <p:cxnSp>
        <p:nvCxnSpPr>
          <p:cNvPr id="28693" name="AutoShape 33"/>
          <p:cNvCxnSpPr>
            <a:cxnSpLocks noChangeShapeType="1"/>
          </p:cNvCxnSpPr>
          <p:nvPr/>
        </p:nvCxnSpPr>
        <p:spPr bwMode="auto">
          <a:xfrm flipV="1">
            <a:off x="7313613" y="1795463"/>
            <a:ext cx="0" cy="649287"/>
          </a:xfrm>
          <a:prstGeom prst="straightConnector1">
            <a:avLst/>
          </a:prstGeom>
          <a:noFill/>
          <a:ln w="9525">
            <a:solidFill>
              <a:schemeClr val="tx1"/>
            </a:solidFill>
            <a:round/>
            <a:headEnd/>
            <a:tailEnd type="triangle" w="med" len="med"/>
          </a:ln>
        </p:spPr>
      </p:cxnSp>
      <p:cxnSp>
        <p:nvCxnSpPr>
          <p:cNvPr id="28694" name="AutoShape 34"/>
          <p:cNvCxnSpPr>
            <a:cxnSpLocks noChangeShapeType="1"/>
          </p:cNvCxnSpPr>
          <p:nvPr/>
        </p:nvCxnSpPr>
        <p:spPr bwMode="auto">
          <a:xfrm flipV="1">
            <a:off x="7321550" y="2947988"/>
            <a:ext cx="0" cy="649287"/>
          </a:xfrm>
          <a:prstGeom prst="straightConnector1">
            <a:avLst/>
          </a:prstGeom>
          <a:noFill/>
          <a:ln w="9525">
            <a:solidFill>
              <a:schemeClr val="tx1"/>
            </a:solidFill>
            <a:round/>
            <a:headEnd/>
            <a:tailEnd type="triangle" w="med" len="med"/>
          </a:ln>
        </p:spPr>
      </p:cxnSp>
      <p:grpSp>
        <p:nvGrpSpPr>
          <p:cNvPr id="28695" name="Group 35"/>
          <p:cNvGrpSpPr>
            <a:grpSpLocks/>
          </p:cNvGrpSpPr>
          <p:nvPr/>
        </p:nvGrpSpPr>
        <p:grpSpPr bwMode="auto">
          <a:xfrm>
            <a:off x="798513" y="4746625"/>
            <a:ext cx="863600" cy="503238"/>
            <a:chOff x="136" y="3086"/>
            <a:chExt cx="544" cy="317"/>
          </a:xfrm>
        </p:grpSpPr>
        <p:sp>
          <p:nvSpPr>
            <p:cNvPr id="28758" name="Rectangle 36"/>
            <p:cNvSpPr>
              <a:spLocks noChangeArrowheads="1"/>
            </p:cNvSpPr>
            <p:nvPr/>
          </p:nvSpPr>
          <p:spPr bwMode="auto">
            <a:xfrm>
              <a:off x="136" y="3086"/>
              <a:ext cx="544" cy="317"/>
            </a:xfrm>
            <a:prstGeom prst="rect">
              <a:avLst/>
            </a:prstGeom>
            <a:solidFill>
              <a:srgbClr val="FFDAA9"/>
            </a:solidFill>
            <a:ln w="9525">
              <a:solidFill>
                <a:schemeClr val="tx1"/>
              </a:solidFill>
              <a:miter lim="800000"/>
              <a:headEnd/>
              <a:tailEnd/>
            </a:ln>
          </p:spPr>
          <p:txBody>
            <a:bodyPr wrap="none" anchor="ctr"/>
            <a:lstStyle/>
            <a:p>
              <a:endParaRPr lang="en-US"/>
            </a:p>
          </p:txBody>
        </p:sp>
        <p:sp>
          <p:nvSpPr>
            <p:cNvPr id="28759" name="Text Box 37"/>
            <p:cNvSpPr txBox="1">
              <a:spLocks noChangeArrowheads="1"/>
            </p:cNvSpPr>
            <p:nvPr/>
          </p:nvSpPr>
          <p:spPr bwMode="auto">
            <a:xfrm>
              <a:off x="166" y="3146"/>
              <a:ext cx="488" cy="250"/>
            </a:xfrm>
            <a:prstGeom prst="rect">
              <a:avLst/>
            </a:prstGeom>
            <a:solidFill>
              <a:srgbClr val="FFDAA9"/>
            </a:solidFill>
            <a:ln w="9525">
              <a:noFill/>
              <a:miter lim="800000"/>
              <a:headEnd/>
              <a:tailEnd/>
            </a:ln>
          </p:spPr>
          <p:txBody>
            <a:bodyPr>
              <a:spAutoFit/>
            </a:bodyPr>
            <a:lstStyle/>
            <a:p>
              <a:pPr algn="ctr">
                <a:spcBef>
                  <a:spcPct val="50000"/>
                </a:spcBef>
              </a:pPr>
              <a:r>
                <a:rPr lang="en-US" sz="1000" b="1" i="0">
                  <a:latin typeface="Arial" charset="0"/>
                  <a:cs typeface="Arial" charset="0"/>
                </a:rPr>
                <a:t>KMIP Encode</a:t>
              </a:r>
            </a:p>
          </p:txBody>
        </p:sp>
      </p:grpSp>
      <p:cxnSp>
        <p:nvCxnSpPr>
          <p:cNvPr id="28696" name="AutoShape 38"/>
          <p:cNvCxnSpPr>
            <a:cxnSpLocks noChangeShapeType="1"/>
            <a:endCxn id="28758" idx="0"/>
          </p:cNvCxnSpPr>
          <p:nvPr/>
        </p:nvCxnSpPr>
        <p:spPr bwMode="auto">
          <a:xfrm>
            <a:off x="1230313" y="4098925"/>
            <a:ext cx="0" cy="647700"/>
          </a:xfrm>
          <a:prstGeom prst="straightConnector1">
            <a:avLst/>
          </a:prstGeom>
          <a:noFill/>
          <a:ln w="9525">
            <a:solidFill>
              <a:schemeClr val="tx1"/>
            </a:solidFill>
            <a:round/>
            <a:headEnd/>
            <a:tailEnd type="triangle" w="med" len="med"/>
          </a:ln>
        </p:spPr>
      </p:cxnSp>
      <p:cxnSp>
        <p:nvCxnSpPr>
          <p:cNvPr id="28697" name="AutoShape 39"/>
          <p:cNvCxnSpPr>
            <a:cxnSpLocks noChangeShapeType="1"/>
          </p:cNvCxnSpPr>
          <p:nvPr/>
        </p:nvCxnSpPr>
        <p:spPr bwMode="auto">
          <a:xfrm flipV="1">
            <a:off x="2527300" y="4097338"/>
            <a:ext cx="0" cy="649287"/>
          </a:xfrm>
          <a:prstGeom prst="straightConnector1">
            <a:avLst/>
          </a:prstGeom>
          <a:noFill/>
          <a:ln w="9525">
            <a:solidFill>
              <a:schemeClr val="tx1"/>
            </a:solidFill>
            <a:round/>
            <a:headEnd/>
            <a:tailEnd type="triangle" w="med" len="med"/>
          </a:ln>
        </p:spPr>
      </p:cxnSp>
      <p:cxnSp>
        <p:nvCxnSpPr>
          <p:cNvPr id="28698" name="AutoShape 40"/>
          <p:cNvCxnSpPr>
            <a:cxnSpLocks noChangeShapeType="1"/>
          </p:cNvCxnSpPr>
          <p:nvPr/>
        </p:nvCxnSpPr>
        <p:spPr bwMode="auto">
          <a:xfrm>
            <a:off x="1222375" y="5251450"/>
            <a:ext cx="0" cy="647700"/>
          </a:xfrm>
          <a:prstGeom prst="straightConnector1">
            <a:avLst/>
          </a:prstGeom>
          <a:noFill/>
          <a:ln w="9525">
            <a:solidFill>
              <a:schemeClr val="tx1"/>
            </a:solidFill>
            <a:round/>
            <a:headEnd/>
            <a:tailEnd type="triangle" w="med" len="med"/>
          </a:ln>
        </p:spPr>
      </p:cxnSp>
      <p:cxnSp>
        <p:nvCxnSpPr>
          <p:cNvPr id="28699" name="AutoShape 41"/>
          <p:cNvCxnSpPr>
            <a:cxnSpLocks noChangeShapeType="1"/>
          </p:cNvCxnSpPr>
          <p:nvPr/>
        </p:nvCxnSpPr>
        <p:spPr bwMode="auto">
          <a:xfrm flipV="1">
            <a:off x="2519363" y="5249863"/>
            <a:ext cx="0" cy="649287"/>
          </a:xfrm>
          <a:prstGeom prst="straightConnector1">
            <a:avLst/>
          </a:prstGeom>
          <a:noFill/>
          <a:ln w="9525">
            <a:solidFill>
              <a:schemeClr val="tx1"/>
            </a:solidFill>
            <a:round/>
            <a:headEnd/>
            <a:tailEnd type="triangle" w="med" len="med"/>
          </a:ln>
        </p:spPr>
      </p:cxnSp>
      <p:cxnSp>
        <p:nvCxnSpPr>
          <p:cNvPr id="28700" name="AutoShape 42"/>
          <p:cNvCxnSpPr>
            <a:cxnSpLocks noChangeShapeType="1"/>
          </p:cNvCxnSpPr>
          <p:nvPr/>
        </p:nvCxnSpPr>
        <p:spPr bwMode="auto">
          <a:xfrm>
            <a:off x="6527800" y="4100513"/>
            <a:ext cx="0" cy="647700"/>
          </a:xfrm>
          <a:prstGeom prst="straightConnector1">
            <a:avLst/>
          </a:prstGeom>
          <a:noFill/>
          <a:ln w="9525">
            <a:solidFill>
              <a:schemeClr val="tx1"/>
            </a:solidFill>
            <a:round/>
            <a:headEnd/>
            <a:tailEnd type="triangle" w="med" len="med"/>
          </a:ln>
        </p:spPr>
      </p:cxnSp>
      <p:cxnSp>
        <p:nvCxnSpPr>
          <p:cNvPr id="28701" name="AutoShape 43"/>
          <p:cNvCxnSpPr>
            <a:cxnSpLocks noChangeShapeType="1"/>
          </p:cNvCxnSpPr>
          <p:nvPr/>
        </p:nvCxnSpPr>
        <p:spPr bwMode="auto">
          <a:xfrm flipV="1">
            <a:off x="7824788" y="4098925"/>
            <a:ext cx="0" cy="649288"/>
          </a:xfrm>
          <a:prstGeom prst="straightConnector1">
            <a:avLst/>
          </a:prstGeom>
          <a:noFill/>
          <a:ln w="9525">
            <a:solidFill>
              <a:schemeClr val="tx1"/>
            </a:solidFill>
            <a:round/>
            <a:headEnd/>
            <a:tailEnd type="triangle" w="med" len="med"/>
          </a:ln>
        </p:spPr>
      </p:cxnSp>
      <p:cxnSp>
        <p:nvCxnSpPr>
          <p:cNvPr id="28702" name="AutoShape 44"/>
          <p:cNvCxnSpPr>
            <a:cxnSpLocks noChangeShapeType="1"/>
          </p:cNvCxnSpPr>
          <p:nvPr/>
        </p:nvCxnSpPr>
        <p:spPr bwMode="auto">
          <a:xfrm>
            <a:off x="6519863" y="5253038"/>
            <a:ext cx="0" cy="647700"/>
          </a:xfrm>
          <a:prstGeom prst="straightConnector1">
            <a:avLst/>
          </a:prstGeom>
          <a:noFill/>
          <a:ln w="9525">
            <a:solidFill>
              <a:schemeClr val="tx1"/>
            </a:solidFill>
            <a:round/>
            <a:headEnd/>
            <a:tailEnd type="triangle" w="med" len="med"/>
          </a:ln>
        </p:spPr>
      </p:cxnSp>
      <p:cxnSp>
        <p:nvCxnSpPr>
          <p:cNvPr id="28703" name="AutoShape 45"/>
          <p:cNvCxnSpPr>
            <a:cxnSpLocks noChangeShapeType="1"/>
          </p:cNvCxnSpPr>
          <p:nvPr/>
        </p:nvCxnSpPr>
        <p:spPr bwMode="auto">
          <a:xfrm flipV="1">
            <a:off x="7816850" y="5251450"/>
            <a:ext cx="0" cy="649288"/>
          </a:xfrm>
          <a:prstGeom prst="straightConnector1">
            <a:avLst/>
          </a:prstGeom>
          <a:noFill/>
          <a:ln w="9525">
            <a:solidFill>
              <a:schemeClr val="tx1"/>
            </a:solidFill>
            <a:round/>
            <a:headEnd/>
            <a:tailEnd type="triangle" w="med" len="med"/>
          </a:ln>
        </p:spPr>
      </p:cxnSp>
      <p:grpSp>
        <p:nvGrpSpPr>
          <p:cNvPr id="28704" name="Group 46"/>
          <p:cNvGrpSpPr>
            <a:grpSpLocks/>
          </p:cNvGrpSpPr>
          <p:nvPr/>
        </p:nvGrpSpPr>
        <p:grpSpPr bwMode="auto">
          <a:xfrm>
            <a:off x="6103938" y="4752975"/>
            <a:ext cx="863600" cy="503238"/>
            <a:chOff x="2754" y="2628"/>
            <a:chExt cx="544" cy="317"/>
          </a:xfrm>
        </p:grpSpPr>
        <p:sp>
          <p:nvSpPr>
            <p:cNvPr id="28756" name="Rectangle 47"/>
            <p:cNvSpPr>
              <a:spLocks noChangeArrowheads="1"/>
            </p:cNvSpPr>
            <p:nvPr/>
          </p:nvSpPr>
          <p:spPr bwMode="auto">
            <a:xfrm>
              <a:off x="2754" y="2628"/>
              <a:ext cx="544" cy="317"/>
            </a:xfrm>
            <a:prstGeom prst="rect">
              <a:avLst/>
            </a:prstGeom>
            <a:solidFill>
              <a:srgbClr val="FFDAA9"/>
            </a:solidFill>
            <a:ln w="9525">
              <a:solidFill>
                <a:schemeClr val="tx1"/>
              </a:solidFill>
              <a:miter lim="800000"/>
              <a:headEnd/>
              <a:tailEnd/>
            </a:ln>
          </p:spPr>
          <p:txBody>
            <a:bodyPr wrap="none" anchor="ctr"/>
            <a:lstStyle/>
            <a:p>
              <a:endParaRPr lang="en-US"/>
            </a:p>
          </p:txBody>
        </p:sp>
        <p:sp>
          <p:nvSpPr>
            <p:cNvPr id="28757" name="Text Box 48"/>
            <p:cNvSpPr txBox="1">
              <a:spLocks noChangeArrowheads="1"/>
            </p:cNvSpPr>
            <p:nvPr/>
          </p:nvSpPr>
          <p:spPr bwMode="auto">
            <a:xfrm>
              <a:off x="2784" y="2688"/>
              <a:ext cx="488" cy="250"/>
            </a:xfrm>
            <a:prstGeom prst="rect">
              <a:avLst/>
            </a:prstGeom>
            <a:solidFill>
              <a:srgbClr val="FFDAA9"/>
            </a:solidFill>
            <a:ln w="9525">
              <a:noFill/>
              <a:miter lim="800000"/>
              <a:headEnd/>
              <a:tailEnd/>
            </a:ln>
          </p:spPr>
          <p:txBody>
            <a:bodyPr>
              <a:spAutoFit/>
            </a:bodyPr>
            <a:lstStyle/>
            <a:p>
              <a:pPr algn="ctr">
                <a:spcBef>
                  <a:spcPct val="50000"/>
                </a:spcBef>
              </a:pPr>
              <a:r>
                <a:rPr lang="en-US" sz="1000" b="1" i="0">
                  <a:latin typeface="Arial" charset="0"/>
                  <a:cs typeface="Arial" charset="0"/>
                </a:rPr>
                <a:t>KMIP Encode</a:t>
              </a:r>
            </a:p>
          </p:txBody>
        </p:sp>
      </p:grpSp>
      <p:grpSp>
        <p:nvGrpSpPr>
          <p:cNvPr id="28705" name="Group 49"/>
          <p:cNvGrpSpPr>
            <a:grpSpLocks/>
          </p:cNvGrpSpPr>
          <p:nvPr/>
        </p:nvGrpSpPr>
        <p:grpSpPr bwMode="auto">
          <a:xfrm>
            <a:off x="2106613" y="4745038"/>
            <a:ext cx="863600" cy="503237"/>
            <a:chOff x="136" y="3086"/>
            <a:chExt cx="544" cy="317"/>
          </a:xfrm>
        </p:grpSpPr>
        <p:sp>
          <p:nvSpPr>
            <p:cNvPr id="28754" name="Rectangle 50"/>
            <p:cNvSpPr>
              <a:spLocks noChangeArrowheads="1"/>
            </p:cNvSpPr>
            <p:nvPr/>
          </p:nvSpPr>
          <p:spPr bwMode="auto">
            <a:xfrm>
              <a:off x="136" y="3086"/>
              <a:ext cx="544" cy="317"/>
            </a:xfrm>
            <a:prstGeom prst="rect">
              <a:avLst/>
            </a:prstGeom>
            <a:solidFill>
              <a:srgbClr val="FFDAA9"/>
            </a:solidFill>
            <a:ln w="9525">
              <a:solidFill>
                <a:schemeClr val="tx1"/>
              </a:solidFill>
              <a:miter lim="800000"/>
              <a:headEnd/>
              <a:tailEnd/>
            </a:ln>
          </p:spPr>
          <p:txBody>
            <a:bodyPr wrap="none" anchor="ctr"/>
            <a:lstStyle/>
            <a:p>
              <a:endParaRPr lang="en-US"/>
            </a:p>
          </p:txBody>
        </p:sp>
        <p:sp>
          <p:nvSpPr>
            <p:cNvPr id="28755" name="Text Box 51"/>
            <p:cNvSpPr txBox="1">
              <a:spLocks noChangeArrowheads="1"/>
            </p:cNvSpPr>
            <p:nvPr/>
          </p:nvSpPr>
          <p:spPr bwMode="auto">
            <a:xfrm>
              <a:off x="166" y="3146"/>
              <a:ext cx="488" cy="250"/>
            </a:xfrm>
            <a:prstGeom prst="rect">
              <a:avLst/>
            </a:prstGeom>
            <a:solidFill>
              <a:srgbClr val="FFDAA9"/>
            </a:solidFill>
            <a:ln w="9525">
              <a:noFill/>
              <a:miter lim="800000"/>
              <a:headEnd/>
              <a:tailEnd/>
            </a:ln>
          </p:spPr>
          <p:txBody>
            <a:bodyPr>
              <a:spAutoFit/>
            </a:bodyPr>
            <a:lstStyle/>
            <a:p>
              <a:pPr algn="ctr">
                <a:spcBef>
                  <a:spcPct val="50000"/>
                </a:spcBef>
              </a:pPr>
              <a:r>
                <a:rPr lang="en-US" sz="1000" b="1" i="0">
                  <a:latin typeface="Arial" charset="0"/>
                  <a:cs typeface="Arial" charset="0"/>
                </a:rPr>
                <a:t>KMIP Decode</a:t>
              </a:r>
            </a:p>
          </p:txBody>
        </p:sp>
      </p:grpSp>
      <p:grpSp>
        <p:nvGrpSpPr>
          <p:cNvPr id="28706" name="Group 52"/>
          <p:cNvGrpSpPr>
            <a:grpSpLocks/>
          </p:cNvGrpSpPr>
          <p:nvPr/>
        </p:nvGrpSpPr>
        <p:grpSpPr bwMode="auto">
          <a:xfrm>
            <a:off x="7380288" y="4752975"/>
            <a:ext cx="863600" cy="503238"/>
            <a:chOff x="136" y="3086"/>
            <a:chExt cx="544" cy="317"/>
          </a:xfrm>
        </p:grpSpPr>
        <p:sp>
          <p:nvSpPr>
            <p:cNvPr id="28752" name="Rectangle 53"/>
            <p:cNvSpPr>
              <a:spLocks noChangeArrowheads="1"/>
            </p:cNvSpPr>
            <p:nvPr/>
          </p:nvSpPr>
          <p:spPr bwMode="auto">
            <a:xfrm>
              <a:off x="136" y="3086"/>
              <a:ext cx="544" cy="317"/>
            </a:xfrm>
            <a:prstGeom prst="rect">
              <a:avLst/>
            </a:prstGeom>
            <a:solidFill>
              <a:srgbClr val="FFDAA9"/>
            </a:solidFill>
            <a:ln w="9525">
              <a:solidFill>
                <a:schemeClr val="tx1"/>
              </a:solidFill>
              <a:miter lim="800000"/>
              <a:headEnd/>
              <a:tailEnd/>
            </a:ln>
          </p:spPr>
          <p:txBody>
            <a:bodyPr wrap="none" anchor="ctr"/>
            <a:lstStyle/>
            <a:p>
              <a:endParaRPr lang="en-US"/>
            </a:p>
          </p:txBody>
        </p:sp>
        <p:sp>
          <p:nvSpPr>
            <p:cNvPr id="28753" name="Text Box 54"/>
            <p:cNvSpPr txBox="1">
              <a:spLocks noChangeArrowheads="1"/>
            </p:cNvSpPr>
            <p:nvPr/>
          </p:nvSpPr>
          <p:spPr bwMode="auto">
            <a:xfrm>
              <a:off x="166" y="3146"/>
              <a:ext cx="488" cy="250"/>
            </a:xfrm>
            <a:prstGeom prst="rect">
              <a:avLst/>
            </a:prstGeom>
            <a:solidFill>
              <a:srgbClr val="FFDAA9"/>
            </a:solidFill>
            <a:ln w="9525">
              <a:noFill/>
              <a:miter lim="800000"/>
              <a:headEnd/>
              <a:tailEnd/>
            </a:ln>
          </p:spPr>
          <p:txBody>
            <a:bodyPr>
              <a:spAutoFit/>
            </a:bodyPr>
            <a:lstStyle/>
            <a:p>
              <a:pPr algn="ctr">
                <a:spcBef>
                  <a:spcPct val="50000"/>
                </a:spcBef>
              </a:pPr>
              <a:r>
                <a:rPr lang="en-US" sz="1000" b="1" i="0">
                  <a:latin typeface="Arial" charset="0"/>
                  <a:cs typeface="Arial" charset="0"/>
                </a:rPr>
                <a:t>KMIP Decode</a:t>
              </a:r>
            </a:p>
          </p:txBody>
        </p:sp>
      </p:grpSp>
      <p:grpSp>
        <p:nvGrpSpPr>
          <p:cNvPr id="28707" name="Group 55"/>
          <p:cNvGrpSpPr>
            <a:grpSpLocks/>
          </p:cNvGrpSpPr>
          <p:nvPr/>
        </p:nvGrpSpPr>
        <p:grpSpPr bwMode="auto">
          <a:xfrm>
            <a:off x="6122988" y="2438400"/>
            <a:ext cx="2160587" cy="503238"/>
            <a:chOff x="136" y="1636"/>
            <a:chExt cx="1361" cy="317"/>
          </a:xfrm>
        </p:grpSpPr>
        <p:sp>
          <p:nvSpPr>
            <p:cNvPr id="28750" name="Rectangle 56"/>
            <p:cNvSpPr>
              <a:spLocks noChangeArrowheads="1"/>
            </p:cNvSpPr>
            <p:nvPr/>
          </p:nvSpPr>
          <p:spPr bwMode="auto">
            <a:xfrm>
              <a:off x="136" y="1636"/>
              <a:ext cx="1361" cy="317"/>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28751" name="Text Box 57"/>
            <p:cNvSpPr txBox="1">
              <a:spLocks noChangeArrowheads="1"/>
            </p:cNvSpPr>
            <p:nvPr/>
          </p:nvSpPr>
          <p:spPr bwMode="auto">
            <a:xfrm>
              <a:off x="144" y="1678"/>
              <a:ext cx="1296" cy="231"/>
            </a:xfrm>
            <a:prstGeom prst="rect">
              <a:avLst/>
            </a:prstGeom>
            <a:solidFill>
              <a:srgbClr val="DDDDDD"/>
            </a:solidFill>
            <a:ln w="9525">
              <a:noFill/>
              <a:miter lim="800000"/>
              <a:headEnd/>
              <a:tailEnd/>
            </a:ln>
          </p:spPr>
          <p:txBody>
            <a:bodyPr>
              <a:spAutoFit/>
            </a:bodyPr>
            <a:lstStyle/>
            <a:p>
              <a:pPr algn="ctr">
                <a:spcBef>
                  <a:spcPct val="50000"/>
                </a:spcBef>
              </a:pPr>
              <a:r>
                <a:rPr lang="en-US" i="0">
                  <a:latin typeface="Arial" charset="0"/>
                  <a:cs typeface="Arial" charset="0"/>
                </a:rPr>
                <a:t>API</a:t>
              </a:r>
            </a:p>
          </p:txBody>
        </p:sp>
      </p:grpSp>
      <p:sp>
        <p:nvSpPr>
          <p:cNvPr id="28708" name="Text Box 58"/>
          <p:cNvSpPr txBox="1">
            <a:spLocks noChangeArrowheads="1"/>
          </p:cNvSpPr>
          <p:nvPr/>
        </p:nvSpPr>
        <p:spPr bwMode="auto">
          <a:xfrm>
            <a:off x="3352800" y="5638800"/>
            <a:ext cx="2895600" cy="369888"/>
          </a:xfrm>
          <a:prstGeom prst="rect">
            <a:avLst/>
          </a:prstGeom>
          <a:noFill/>
          <a:ln w="9525">
            <a:noFill/>
            <a:miter lim="800000"/>
            <a:headEnd/>
            <a:tailEnd/>
          </a:ln>
        </p:spPr>
        <p:txBody>
          <a:bodyPr>
            <a:spAutoFit/>
          </a:bodyPr>
          <a:lstStyle/>
          <a:p>
            <a:pPr>
              <a:spcBef>
                <a:spcPct val="50000"/>
              </a:spcBef>
            </a:pPr>
            <a:r>
              <a:rPr lang="en-US" i="0">
                <a:latin typeface="Arial" charset="0"/>
                <a:cs typeface="Arial" charset="0"/>
              </a:rPr>
              <a:t>KMIP TTLV encoding</a:t>
            </a:r>
          </a:p>
        </p:txBody>
      </p:sp>
      <p:grpSp>
        <p:nvGrpSpPr>
          <p:cNvPr id="28709" name="Group 56"/>
          <p:cNvGrpSpPr>
            <a:grpSpLocks/>
          </p:cNvGrpSpPr>
          <p:nvPr/>
        </p:nvGrpSpPr>
        <p:grpSpPr bwMode="auto">
          <a:xfrm>
            <a:off x="3352800" y="4495800"/>
            <a:ext cx="2397125" cy="1039813"/>
            <a:chOff x="304800" y="1447800"/>
            <a:chExt cx="8569325" cy="4392613"/>
          </a:xfrm>
        </p:grpSpPr>
        <p:sp>
          <p:nvSpPr>
            <p:cNvPr id="28710" name="AutoShape 2"/>
            <p:cNvSpPr>
              <a:spLocks noChangeArrowheads="1"/>
            </p:cNvSpPr>
            <p:nvPr/>
          </p:nvSpPr>
          <p:spPr bwMode="auto">
            <a:xfrm>
              <a:off x="304800" y="1447800"/>
              <a:ext cx="8569325" cy="4392613"/>
            </a:xfrm>
            <a:prstGeom prst="leftRightArrow">
              <a:avLst>
                <a:gd name="adj1" fmla="val 50000"/>
                <a:gd name="adj2" fmla="val 39017"/>
              </a:avLst>
            </a:prstGeom>
            <a:solidFill>
              <a:srgbClr val="FFDAA9"/>
            </a:solidFill>
            <a:ln w="9525">
              <a:solidFill>
                <a:schemeClr val="tx1"/>
              </a:solidFill>
              <a:miter lim="800000"/>
              <a:headEnd/>
              <a:tailEnd/>
            </a:ln>
          </p:spPr>
          <p:txBody>
            <a:bodyPr wrap="none" anchor="ctr"/>
            <a:lstStyle/>
            <a:p>
              <a:pPr algn="ctr"/>
              <a:endParaRPr lang="en-US" sz="100" i="0">
                <a:latin typeface="Arial" charset="0"/>
                <a:cs typeface="Arial" charset="0"/>
              </a:endParaRPr>
            </a:p>
          </p:txBody>
        </p:sp>
        <p:sp>
          <p:nvSpPr>
            <p:cNvPr id="28711" name="Rectangle 3"/>
            <p:cNvSpPr>
              <a:spLocks noChangeArrowheads="1"/>
            </p:cNvSpPr>
            <p:nvPr/>
          </p:nvSpPr>
          <p:spPr bwMode="auto">
            <a:xfrm>
              <a:off x="1828800" y="2960688"/>
              <a:ext cx="5551488" cy="576262"/>
            </a:xfrm>
            <a:prstGeom prst="rect">
              <a:avLst/>
            </a:prstGeom>
            <a:noFill/>
            <a:ln w="19050">
              <a:solidFill>
                <a:schemeClr val="tx1"/>
              </a:solidFill>
              <a:miter lim="800000"/>
              <a:headEnd/>
              <a:tailEnd/>
            </a:ln>
          </p:spPr>
          <p:txBody>
            <a:bodyPr wrap="none" anchor="ctr"/>
            <a:lstStyle/>
            <a:p>
              <a:endParaRPr lang="en-US" sz="100"/>
            </a:p>
          </p:txBody>
        </p:sp>
        <p:sp>
          <p:nvSpPr>
            <p:cNvPr id="28712" name="Line 5"/>
            <p:cNvSpPr>
              <a:spLocks noChangeShapeType="1"/>
            </p:cNvSpPr>
            <p:nvPr/>
          </p:nvSpPr>
          <p:spPr bwMode="auto">
            <a:xfrm>
              <a:off x="1835150" y="2960688"/>
              <a:ext cx="0" cy="576262"/>
            </a:xfrm>
            <a:prstGeom prst="line">
              <a:avLst/>
            </a:prstGeom>
            <a:noFill/>
            <a:ln w="28575">
              <a:solidFill>
                <a:schemeClr val="tx1"/>
              </a:solidFill>
              <a:round/>
              <a:headEnd/>
              <a:tailEnd/>
            </a:ln>
          </p:spPr>
          <p:txBody>
            <a:bodyPr/>
            <a:lstStyle/>
            <a:p>
              <a:endParaRPr lang="en-US"/>
            </a:p>
          </p:txBody>
        </p:sp>
        <p:sp>
          <p:nvSpPr>
            <p:cNvPr id="28713" name="Line 6"/>
            <p:cNvSpPr>
              <a:spLocks noChangeShapeType="1"/>
            </p:cNvSpPr>
            <p:nvPr/>
          </p:nvSpPr>
          <p:spPr bwMode="auto">
            <a:xfrm>
              <a:off x="4151313" y="2960688"/>
              <a:ext cx="0" cy="576262"/>
            </a:xfrm>
            <a:prstGeom prst="line">
              <a:avLst/>
            </a:prstGeom>
            <a:noFill/>
            <a:ln w="28575">
              <a:solidFill>
                <a:schemeClr val="tx1"/>
              </a:solidFill>
              <a:round/>
              <a:headEnd/>
              <a:tailEnd/>
            </a:ln>
          </p:spPr>
          <p:txBody>
            <a:bodyPr/>
            <a:lstStyle/>
            <a:p>
              <a:endParaRPr lang="en-US"/>
            </a:p>
          </p:txBody>
        </p:sp>
        <p:sp>
          <p:nvSpPr>
            <p:cNvPr id="28714" name="Line 7"/>
            <p:cNvSpPr>
              <a:spLocks noChangeShapeType="1"/>
            </p:cNvSpPr>
            <p:nvPr/>
          </p:nvSpPr>
          <p:spPr bwMode="auto">
            <a:xfrm>
              <a:off x="6530975" y="2960688"/>
              <a:ext cx="0" cy="576262"/>
            </a:xfrm>
            <a:prstGeom prst="line">
              <a:avLst/>
            </a:prstGeom>
            <a:noFill/>
            <a:ln w="28575">
              <a:solidFill>
                <a:schemeClr val="tx1"/>
              </a:solidFill>
              <a:round/>
              <a:headEnd/>
              <a:tailEnd/>
            </a:ln>
          </p:spPr>
          <p:txBody>
            <a:bodyPr/>
            <a:lstStyle/>
            <a:p>
              <a:endParaRPr lang="en-US"/>
            </a:p>
          </p:txBody>
        </p:sp>
        <p:sp>
          <p:nvSpPr>
            <p:cNvPr id="28715" name="Line 8"/>
            <p:cNvSpPr>
              <a:spLocks noChangeShapeType="1"/>
            </p:cNvSpPr>
            <p:nvPr/>
          </p:nvSpPr>
          <p:spPr bwMode="auto">
            <a:xfrm>
              <a:off x="2927350" y="2960688"/>
              <a:ext cx="0" cy="576262"/>
            </a:xfrm>
            <a:prstGeom prst="line">
              <a:avLst/>
            </a:prstGeom>
            <a:noFill/>
            <a:ln w="9525">
              <a:solidFill>
                <a:schemeClr val="tx1"/>
              </a:solidFill>
              <a:round/>
              <a:headEnd/>
              <a:tailEnd/>
            </a:ln>
          </p:spPr>
          <p:txBody>
            <a:bodyPr/>
            <a:lstStyle/>
            <a:p>
              <a:endParaRPr lang="en-US"/>
            </a:p>
          </p:txBody>
        </p:sp>
        <p:sp>
          <p:nvSpPr>
            <p:cNvPr id="28716" name="Line 9"/>
            <p:cNvSpPr>
              <a:spLocks noChangeShapeType="1"/>
            </p:cNvSpPr>
            <p:nvPr/>
          </p:nvSpPr>
          <p:spPr bwMode="auto">
            <a:xfrm>
              <a:off x="3503613" y="2960688"/>
              <a:ext cx="0" cy="576262"/>
            </a:xfrm>
            <a:prstGeom prst="line">
              <a:avLst/>
            </a:prstGeom>
            <a:noFill/>
            <a:ln w="9525">
              <a:solidFill>
                <a:schemeClr val="tx1"/>
              </a:solidFill>
              <a:round/>
              <a:headEnd/>
              <a:tailEnd/>
            </a:ln>
          </p:spPr>
          <p:txBody>
            <a:bodyPr/>
            <a:lstStyle/>
            <a:p>
              <a:endParaRPr lang="en-US"/>
            </a:p>
          </p:txBody>
        </p:sp>
        <p:sp>
          <p:nvSpPr>
            <p:cNvPr id="28717" name="Line 10"/>
            <p:cNvSpPr>
              <a:spLocks noChangeShapeType="1"/>
            </p:cNvSpPr>
            <p:nvPr/>
          </p:nvSpPr>
          <p:spPr bwMode="auto">
            <a:xfrm>
              <a:off x="5233988" y="2960688"/>
              <a:ext cx="0" cy="576262"/>
            </a:xfrm>
            <a:prstGeom prst="line">
              <a:avLst/>
            </a:prstGeom>
            <a:noFill/>
            <a:ln w="9525">
              <a:solidFill>
                <a:schemeClr val="tx1"/>
              </a:solidFill>
              <a:round/>
              <a:headEnd/>
              <a:tailEnd/>
            </a:ln>
          </p:spPr>
          <p:txBody>
            <a:bodyPr/>
            <a:lstStyle/>
            <a:p>
              <a:endParaRPr lang="en-US"/>
            </a:p>
          </p:txBody>
        </p:sp>
        <p:sp>
          <p:nvSpPr>
            <p:cNvPr id="28718" name="Line 11"/>
            <p:cNvSpPr>
              <a:spLocks noChangeShapeType="1"/>
            </p:cNvSpPr>
            <p:nvPr/>
          </p:nvSpPr>
          <p:spPr bwMode="auto">
            <a:xfrm>
              <a:off x="5810250" y="2960688"/>
              <a:ext cx="0" cy="576262"/>
            </a:xfrm>
            <a:prstGeom prst="line">
              <a:avLst/>
            </a:prstGeom>
            <a:noFill/>
            <a:ln w="9525">
              <a:solidFill>
                <a:schemeClr val="tx1"/>
              </a:solidFill>
              <a:round/>
              <a:headEnd/>
              <a:tailEnd/>
            </a:ln>
          </p:spPr>
          <p:txBody>
            <a:bodyPr/>
            <a:lstStyle/>
            <a:p>
              <a:endParaRPr lang="en-US"/>
            </a:p>
          </p:txBody>
        </p:sp>
        <p:sp>
          <p:nvSpPr>
            <p:cNvPr id="28719" name="Text Box 12"/>
            <p:cNvSpPr txBox="1">
              <a:spLocks noChangeArrowheads="1"/>
            </p:cNvSpPr>
            <p:nvPr/>
          </p:nvSpPr>
          <p:spPr bwMode="auto">
            <a:xfrm>
              <a:off x="6589713" y="3032124"/>
              <a:ext cx="649286" cy="455064"/>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a:t>
              </a:r>
            </a:p>
          </p:txBody>
        </p:sp>
        <p:sp>
          <p:nvSpPr>
            <p:cNvPr id="28720" name="Text Box 13"/>
            <p:cNvSpPr txBox="1">
              <a:spLocks noChangeArrowheads="1"/>
            </p:cNvSpPr>
            <p:nvPr/>
          </p:nvSpPr>
          <p:spPr bwMode="auto">
            <a:xfrm>
              <a:off x="1906587" y="3103564"/>
              <a:ext cx="504824" cy="585079"/>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Tag</a:t>
              </a:r>
            </a:p>
          </p:txBody>
        </p:sp>
        <p:sp>
          <p:nvSpPr>
            <p:cNvPr id="28721" name="Text Box 14"/>
            <p:cNvSpPr txBox="1">
              <a:spLocks noChangeArrowheads="1"/>
            </p:cNvSpPr>
            <p:nvPr/>
          </p:nvSpPr>
          <p:spPr bwMode="auto">
            <a:xfrm>
              <a:off x="2927349" y="3103564"/>
              <a:ext cx="504824" cy="585079"/>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Len</a:t>
              </a:r>
            </a:p>
          </p:txBody>
        </p:sp>
        <p:sp>
          <p:nvSpPr>
            <p:cNvPr id="28722" name="Text Box 15"/>
            <p:cNvSpPr txBox="1">
              <a:spLocks noChangeArrowheads="1"/>
            </p:cNvSpPr>
            <p:nvPr/>
          </p:nvSpPr>
          <p:spPr bwMode="auto">
            <a:xfrm>
              <a:off x="3503612" y="3103564"/>
              <a:ext cx="720726" cy="520073"/>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Value</a:t>
              </a:r>
            </a:p>
          </p:txBody>
        </p:sp>
        <p:sp>
          <p:nvSpPr>
            <p:cNvPr id="28723" name="Text Box 16"/>
            <p:cNvSpPr txBox="1">
              <a:spLocks noChangeArrowheads="1"/>
            </p:cNvSpPr>
            <p:nvPr/>
          </p:nvSpPr>
          <p:spPr bwMode="auto">
            <a:xfrm>
              <a:off x="4222751" y="3103564"/>
              <a:ext cx="504824" cy="585079"/>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Tag</a:t>
              </a:r>
            </a:p>
          </p:txBody>
        </p:sp>
        <p:sp>
          <p:nvSpPr>
            <p:cNvPr id="28724" name="Text Box 17"/>
            <p:cNvSpPr txBox="1">
              <a:spLocks noChangeArrowheads="1"/>
            </p:cNvSpPr>
            <p:nvPr/>
          </p:nvSpPr>
          <p:spPr bwMode="auto">
            <a:xfrm>
              <a:off x="5233989" y="3103564"/>
              <a:ext cx="504824" cy="585079"/>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Len</a:t>
              </a:r>
            </a:p>
          </p:txBody>
        </p:sp>
        <p:sp>
          <p:nvSpPr>
            <p:cNvPr id="28725" name="Text Box 18"/>
            <p:cNvSpPr txBox="1">
              <a:spLocks noChangeArrowheads="1"/>
            </p:cNvSpPr>
            <p:nvPr/>
          </p:nvSpPr>
          <p:spPr bwMode="auto">
            <a:xfrm>
              <a:off x="5810249" y="3103564"/>
              <a:ext cx="720726" cy="520073"/>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Value</a:t>
              </a:r>
            </a:p>
          </p:txBody>
        </p:sp>
        <p:sp>
          <p:nvSpPr>
            <p:cNvPr id="28726" name="AutoShape 19"/>
            <p:cNvSpPr>
              <a:spLocks noChangeArrowheads="1"/>
            </p:cNvSpPr>
            <p:nvPr/>
          </p:nvSpPr>
          <p:spPr bwMode="auto">
            <a:xfrm>
              <a:off x="7378700" y="2960688"/>
              <a:ext cx="936625" cy="574675"/>
            </a:xfrm>
            <a:prstGeom prst="homePlate">
              <a:avLst>
                <a:gd name="adj" fmla="val 40746"/>
              </a:avLst>
            </a:prstGeom>
            <a:solidFill>
              <a:srgbClr val="46B267"/>
            </a:solidFill>
            <a:ln w="28575">
              <a:solidFill>
                <a:schemeClr val="tx1"/>
              </a:solidFill>
              <a:miter lim="800000"/>
              <a:headEnd/>
              <a:tailEnd/>
            </a:ln>
          </p:spPr>
          <p:txBody>
            <a:bodyPr wrap="none" anchor="ctr"/>
            <a:lstStyle/>
            <a:p>
              <a:endParaRPr lang="en-US" sz="100"/>
            </a:p>
          </p:txBody>
        </p:sp>
        <p:sp>
          <p:nvSpPr>
            <p:cNvPr id="28727" name="Rectangle 20"/>
            <p:cNvSpPr>
              <a:spLocks noChangeArrowheads="1"/>
            </p:cNvSpPr>
            <p:nvPr/>
          </p:nvSpPr>
          <p:spPr bwMode="auto">
            <a:xfrm flipH="1">
              <a:off x="1835150" y="3678238"/>
              <a:ext cx="5556250" cy="576262"/>
            </a:xfrm>
            <a:prstGeom prst="rect">
              <a:avLst/>
            </a:prstGeom>
            <a:noFill/>
            <a:ln w="19050">
              <a:solidFill>
                <a:schemeClr val="tx1"/>
              </a:solidFill>
              <a:miter lim="800000"/>
              <a:headEnd/>
              <a:tailEnd/>
            </a:ln>
          </p:spPr>
          <p:txBody>
            <a:bodyPr wrap="none" anchor="ctr"/>
            <a:lstStyle/>
            <a:p>
              <a:endParaRPr lang="en-US" sz="100"/>
            </a:p>
          </p:txBody>
        </p:sp>
        <p:sp>
          <p:nvSpPr>
            <p:cNvPr id="28728" name="Line 23"/>
            <p:cNvSpPr>
              <a:spLocks noChangeShapeType="1"/>
            </p:cNvSpPr>
            <p:nvPr/>
          </p:nvSpPr>
          <p:spPr bwMode="auto">
            <a:xfrm flipH="1">
              <a:off x="4992688" y="3678238"/>
              <a:ext cx="0" cy="576262"/>
            </a:xfrm>
            <a:prstGeom prst="line">
              <a:avLst/>
            </a:prstGeom>
            <a:noFill/>
            <a:ln w="28575">
              <a:solidFill>
                <a:schemeClr val="tx1"/>
              </a:solidFill>
              <a:round/>
              <a:headEnd/>
              <a:tailEnd/>
            </a:ln>
          </p:spPr>
          <p:txBody>
            <a:bodyPr/>
            <a:lstStyle/>
            <a:p>
              <a:endParaRPr lang="en-US"/>
            </a:p>
          </p:txBody>
        </p:sp>
        <p:sp>
          <p:nvSpPr>
            <p:cNvPr id="28729" name="Line 24"/>
            <p:cNvSpPr>
              <a:spLocks noChangeShapeType="1"/>
            </p:cNvSpPr>
            <p:nvPr/>
          </p:nvSpPr>
          <p:spPr bwMode="auto">
            <a:xfrm flipH="1">
              <a:off x="2617788" y="3678238"/>
              <a:ext cx="0" cy="576262"/>
            </a:xfrm>
            <a:prstGeom prst="line">
              <a:avLst/>
            </a:prstGeom>
            <a:noFill/>
            <a:ln w="28575">
              <a:solidFill>
                <a:schemeClr val="tx1"/>
              </a:solidFill>
              <a:round/>
              <a:headEnd/>
              <a:tailEnd/>
            </a:ln>
          </p:spPr>
          <p:txBody>
            <a:bodyPr/>
            <a:lstStyle/>
            <a:p>
              <a:endParaRPr lang="en-US"/>
            </a:p>
          </p:txBody>
        </p:sp>
        <p:sp>
          <p:nvSpPr>
            <p:cNvPr id="28730" name="Line 25"/>
            <p:cNvSpPr>
              <a:spLocks noChangeShapeType="1"/>
            </p:cNvSpPr>
            <p:nvPr/>
          </p:nvSpPr>
          <p:spPr bwMode="auto">
            <a:xfrm flipH="1">
              <a:off x="6216650" y="3678238"/>
              <a:ext cx="0" cy="576262"/>
            </a:xfrm>
            <a:prstGeom prst="line">
              <a:avLst/>
            </a:prstGeom>
            <a:noFill/>
            <a:ln w="9525">
              <a:solidFill>
                <a:schemeClr val="tx1"/>
              </a:solidFill>
              <a:round/>
              <a:headEnd/>
              <a:tailEnd/>
            </a:ln>
          </p:spPr>
          <p:txBody>
            <a:bodyPr/>
            <a:lstStyle/>
            <a:p>
              <a:endParaRPr lang="en-US"/>
            </a:p>
          </p:txBody>
        </p:sp>
        <p:sp>
          <p:nvSpPr>
            <p:cNvPr id="28731" name="Line 26"/>
            <p:cNvSpPr>
              <a:spLocks noChangeShapeType="1"/>
            </p:cNvSpPr>
            <p:nvPr/>
          </p:nvSpPr>
          <p:spPr bwMode="auto">
            <a:xfrm flipH="1">
              <a:off x="5640388" y="3678238"/>
              <a:ext cx="0" cy="576262"/>
            </a:xfrm>
            <a:prstGeom prst="line">
              <a:avLst/>
            </a:prstGeom>
            <a:noFill/>
            <a:ln w="9525">
              <a:solidFill>
                <a:schemeClr val="tx1"/>
              </a:solidFill>
              <a:round/>
              <a:headEnd/>
              <a:tailEnd/>
            </a:ln>
          </p:spPr>
          <p:txBody>
            <a:bodyPr/>
            <a:lstStyle/>
            <a:p>
              <a:endParaRPr lang="en-US"/>
            </a:p>
          </p:txBody>
        </p:sp>
        <p:sp>
          <p:nvSpPr>
            <p:cNvPr id="28732" name="Line 27"/>
            <p:cNvSpPr>
              <a:spLocks noChangeShapeType="1"/>
            </p:cNvSpPr>
            <p:nvPr/>
          </p:nvSpPr>
          <p:spPr bwMode="auto">
            <a:xfrm flipH="1">
              <a:off x="3914775" y="3678238"/>
              <a:ext cx="0" cy="576262"/>
            </a:xfrm>
            <a:prstGeom prst="line">
              <a:avLst/>
            </a:prstGeom>
            <a:noFill/>
            <a:ln w="9525">
              <a:solidFill>
                <a:schemeClr val="tx1"/>
              </a:solidFill>
              <a:round/>
              <a:headEnd/>
              <a:tailEnd/>
            </a:ln>
          </p:spPr>
          <p:txBody>
            <a:bodyPr/>
            <a:lstStyle/>
            <a:p>
              <a:endParaRPr lang="en-US"/>
            </a:p>
          </p:txBody>
        </p:sp>
        <p:sp>
          <p:nvSpPr>
            <p:cNvPr id="28733" name="Line 28"/>
            <p:cNvSpPr>
              <a:spLocks noChangeShapeType="1"/>
            </p:cNvSpPr>
            <p:nvPr/>
          </p:nvSpPr>
          <p:spPr bwMode="auto">
            <a:xfrm flipH="1">
              <a:off x="3338513" y="3678238"/>
              <a:ext cx="0" cy="576262"/>
            </a:xfrm>
            <a:prstGeom prst="line">
              <a:avLst/>
            </a:prstGeom>
            <a:noFill/>
            <a:ln w="9525">
              <a:solidFill>
                <a:schemeClr val="tx1"/>
              </a:solidFill>
              <a:round/>
              <a:headEnd/>
              <a:tailEnd/>
            </a:ln>
          </p:spPr>
          <p:txBody>
            <a:bodyPr/>
            <a:lstStyle/>
            <a:p>
              <a:endParaRPr lang="en-US"/>
            </a:p>
          </p:txBody>
        </p:sp>
        <p:sp>
          <p:nvSpPr>
            <p:cNvPr id="28734" name="Text Box 29"/>
            <p:cNvSpPr txBox="1">
              <a:spLocks noChangeArrowheads="1"/>
            </p:cNvSpPr>
            <p:nvPr/>
          </p:nvSpPr>
          <p:spPr bwMode="auto">
            <a:xfrm flipH="1">
              <a:off x="1981201" y="3749677"/>
              <a:ext cx="649286" cy="455064"/>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a:t>
              </a:r>
            </a:p>
          </p:txBody>
        </p:sp>
        <p:sp>
          <p:nvSpPr>
            <p:cNvPr id="28735" name="Text Box 30"/>
            <p:cNvSpPr txBox="1">
              <a:spLocks noChangeArrowheads="1"/>
            </p:cNvSpPr>
            <p:nvPr/>
          </p:nvSpPr>
          <p:spPr bwMode="auto">
            <a:xfrm flipH="1">
              <a:off x="6804024" y="3806825"/>
              <a:ext cx="504824" cy="585079"/>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Tag</a:t>
              </a:r>
            </a:p>
          </p:txBody>
        </p:sp>
        <p:sp>
          <p:nvSpPr>
            <p:cNvPr id="28736" name="Text Box 31"/>
            <p:cNvSpPr txBox="1">
              <a:spLocks noChangeArrowheads="1"/>
            </p:cNvSpPr>
            <p:nvPr/>
          </p:nvSpPr>
          <p:spPr bwMode="auto">
            <a:xfrm flipH="1">
              <a:off x="5711826" y="3806825"/>
              <a:ext cx="504824" cy="585079"/>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Len</a:t>
              </a:r>
            </a:p>
          </p:txBody>
        </p:sp>
        <p:sp>
          <p:nvSpPr>
            <p:cNvPr id="28737" name="Text Box 32"/>
            <p:cNvSpPr txBox="1">
              <a:spLocks noChangeArrowheads="1"/>
            </p:cNvSpPr>
            <p:nvPr/>
          </p:nvSpPr>
          <p:spPr bwMode="auto">
            <a:xfrm flipH="1">
              <a:off x="4919665" y="3806825"/>
              <a:ext cx="720726" cy="520073"/>
            </a:xfrm>
            <a:prstGeom prst="rect">
              <a:avLst/>
            </a:prstGeom>
            <a:noFill/>
            <a:ln w="9525">
              <a:noFill/>
              <a:miter lim="800000"/>
              <a:headEnd/>
              <a:tailEnd/>
            </a:ln>
          </p:spPr>
          <p:txBody>
            <a:bodyPr>
              <a:spAutoFit/>
            </a:bodyPr>
            <a:lstStyle/>
            <a:p>
              <a:pPr algn="ctr">
                <a:spcBef>
                  <a:spcPct val="50000"/>
                </a:spcBef>
              </a:pPr>
              <a:r>
                <a:rPr lang="en-US" sz="100" i="0">
                  <a:latin typeface="Arial" charset="0"/>
                  <a:cs typeface="Arial" charset="0"/>
                </a:rPr>
                <a:t>Value</a:t>
              </a:r>
            </a:p>
          </p:txBody>
        </p:sp>
        <p:sp>
          <p:nvSpPr>
            <p:cNvPr id="28738" name="Text Box 33"/>
            <p:cNvSpPr txBox="1">
              <a:spLocks noChangeArrowheads="1"/>
            </p:cNvSpPr>
            <p:nvPr/>
          </p:nvSpPr>
          <p:spPr bwMode="auto">
            <a:xfrm flipH="1">
              <a:off x="4416424" y="3806825"/>
              <a:ext cx="504824" cy="585079"/>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Tag</a:t>
              </a:r>
            </a:p>
          </p:txBody>
        </p:sp>
        <p:sp>
          <p:nvSpPr>
            <p:cNvPr id="28739" name="Text Box 34"/>
            <p:cNvSpPr txBox="1">
              <a:spLocks noChangeArrowheads="1"/>
            </p:cNvSpPr>
            <p:nvPr/>
          </p:nvSpPr>
          <p:spPr bwMode="auto">
            <a:xfrm flipH="1">
              <a:off x="3409951" y="3806825"/>
              <a:ext cx="504824" cy="585079"/>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Len</a:t>
              </a:r>
            </a:p>
          </p:txBody>
        </p:sp>
        <p:sp>
          <p:nvSpPr>
            <p:cNvPr id="28740" name="Text Box 35"/>
            <p:cNvSpPr txBox="1">
              <a:spLocks noChangeArrowheads="1"/>
            </p:cNvSpPr>
            <p:nvPr/>
          </p:nvSpPr>
          <p:spPr bwMode="auto">
            <a:xfrm flipH="1">
              <a:off x="2617789" y="3806825"/>
              <a:ext cx="720726" cy="520073"/>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Value</a:t>
              </a:r>
            </a:p>
          </p:txBody>
        </p:sp>
        <p:sp>
          <p:nvSpPr>
            <p:cNvPr id="28741" name="AutoShape 36"/>
            <p:cNvSpPr>
              <a:spLocks noChangeArrowheads="1"/>
            </p:cNvSpPr>
            <p:nvPr/>
          </p:nvSpPr>
          <p:spPr bwMode="auto">
            <a:xfrm rot="10800000">
              <a:off x="898525" y="3678238"/>
              <a:ext cx="936625" cy="574675"/>
            </a:xfrm>
            <a:prstGeom prst="homePlate">
              <a:avLst>
                <a:gd name="adj" fmla="val 40746"/>
              </a:avLst>
            </a:prstGeom>
            <a:solidFill>
              <a:srgbClr val="46B267"/>
            </a:solidFill>
            <a:ln w="28575">
              <a:solidFill>
                <a:schemeClr val="tx1"/>
              </a:solidFill>
              <a:miter lim="800000"/>
              <a:headEnd/>
              <a:tailEnd/>
            </a:ln>
          </p:spPr>
          <p:txBody>
            <a:bodyPr wrap="none" anchor="ctr"/>
            <a:lstStyle/>
            <a:p>
              <a:endParaRPr lang="en-US" sz="100"/>
            </a:p>
          </p:txBody>
        </p:sp>
        <p:sp>
          <p:nvSpPr>
            <p:cNvPr id="28742" name="Line 38"/>
            <p:cNvSpPr>
              <a:spLocks noChangeShapeType="1"/>
            </p:cNvSpPr>
            <p:nvPr/>
          </p:nvSpPr>
          <p:spPr bwMode="auto">
            <a:xfrm>
              <a:off x="2362200" y="2978150"/>
              <a:ext cx="0" cy="576263"/>
            </a:xfrm>
            <a:prstGeom prst="line">
              <a:avLst/>
            </a:prstGeom>
            <a:noFill/>
            <a:ln w="9525">
              <a:solidFill>
                <a:schemeClr val="tx1"/>
              </a:solidFill>
              <a:round/>
              <a:headEnd/>
              <a:tailEnd/>
            </a:ln>
          </p:spPr>
          <p:txBody>
            <a:bodyPr/>
            <a:lstStyle/>
            <a:p>
              <a:endParaRPr lang="en-US"/>
            </a:p>
          </p:txBody>
        </p:sp>
        <p:sp>
          <p:nvSpPr>
            <p:cNvPr id="28743" name="Text Box 39"/>
            <p:cNvSpPr txBox="1">
              <a:spLocks noChangeArrowheads="1"/>
            </p:cNvSpPr>
            <p:nvPr/>
          </p:nvSpPr>
          <p:spPr bwMode="auto">
            <a:xfrm>
              <a:off x="2319337" y="3103564"/>
              <a:ext cx="652461" cy="650088"/>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Type</a:t>
              </a:r>
            </a:p>
          </p:txBody>
        </p:sp>
        <p:sp>
          <p:nvSpPr>
            <p:cNvPr id="28744" name="Line 40"/>
            <p:cNvSpPr>
              <a:spLocks noChangeShapeType="1"/>
            </p:cNvSpPr>
            <p:nvPr/>
          </p:nvSpPr>
          <p:spPr bwMode="auto">
            <a:xfrm>
              <a:off x="4691063" y="2978150"/>
              <a:ext cx="0" cy="576263"/>
            </a:xfrm>
            <a:prstGeom prst="line">
              <a:avLst/>
            </a:prstGeom>
            <a:noFill/>
            <a:ln w="9525">
              <a:solidFill>
                <a:schemeClr val="tx1"/>
              </a:solidFill>
              <a:round/>
              <a:headEnd/>
              <a:tailEnd/>
            </a:ln>
          </p:spPr>
          <p:txBody>
            <a:bodyPr/>
            <a:lstStyle/>
            <a:p>
              <a:endParaRPr lang="en-US"/>
            </a:p>
          </p:txBody>
        </p:sp>
        <p:sp>
          <p:nvSpPr>
            <p:cNvPr id="28745" name="Text Box 41"/>
            <p:cNvSpPr txBox="1">
              <a:spLocks noChangeArrowheads="1"/>
            </p:cNvSpPr>
            <p:nvPr/>
          </p:nvSpPr>
          <p:spPr bwMode="auto">
            <a:xfrm>
              <a:off x="4648199" y="3103564"/>
              <a:ext cx="652464" cy="650088"/>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Type</a:t>
              </a:r>
            </a:p>
          </p:txBody>
        </p:sp>
        <p:sp>
          <p:nvSpPr>
            <p:cNvPr id="28746" name="Text Box 42"/>
            <p:cNvSpPr txBox="1">
              <a:spLocks noChangeArrowheads="1"/>
            </p:cNvSpPr>
            <p:nvPr/>
          </p:nvSpPr>
          <p:spPr bwMode="auto">
            <a:xfrm>
              <a:off x="6205540" y="3806825"/>
              <a:ext cx="652461" cy="650088"/>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Type</a:t>
              </a:r>
            </a:p>
          </p:txBody>
        </p:sp>
        <p:sp>
          <p:nvSpPr>
            <p:cNvPr id="28747" name="Line 43"/>
            <p:cNvSpPr>
              <a:spLocks noChangeShapeType="1"/>
            </p:cNvSpPr>
            <p:nvPr/>
          </p:nvSpPr>
          <p:spPr bwMode="auto">
            <a:xfrm flipH="1">
              <a:off x="6781800" y="3678238"/>
              <a:ext cx="0" cy="576262"/>
            </a:xfrm>
            <a:prstGeom prst="line">
              <a:avLst/>
            </a:prstGeom>
            <a:noFill/>
            <a:ln w="9525">
              <a:solidFill>
                <a:schemeClr val="tx1"/>
              </a:solidFill>
              <a:round/>
              <a:headEnd/>
              <a:tailEnd/>
            </a:ln>
          </p:spPr>
          <p:txBody>
            <a:bodyPr/>
            <a:lstStyle/>
            <a:p>
              <a:endParaRPr lang="en-US"/>
            </a:p>
          </p:txBody>
        </p:sp>
        <p:sp>
          <p:nvSpPr>
            <p:cNvPr id="28748" name="Text Box 44"/>
            <p:cNvSpPr txBox="1">
              <a:spLocks noChangeArrowheads="1"/>
            </p:cNvSpPr>
            <p:nvPr/>
          </p:nvSpPr>
          <p:spPr bwMode="auto">
            <a:xfrm>
              <a:off x="3843339" y="3806825"/>
              <a:ext cx="652461" cy="650088"/>
            </a:xfrm>
            <a:prstGeom prst="rect">
              <a:avLst/>
            </a:prstGeom>
            <a:noFill/>
            <a:ln w="9525">
              <a:noFill/>
              <a:miter lim="800000"/>
              <a:headEnd/>
              <a:tailEnd/>
            </a:ln>
          </p:spPr>
          <p:txBody>
            <a:bodyPr>
              <a:spAutoFit/>
            </a:bodyPr>
            <a:lstStyle/>
            <a:p>
              <a:pPr>
                <a:spcBef>
                  <a:spcPct val="50000"/>
                </a:spcBef>
              </a:pPr>
              <a:r>
                <a:rPr lang="en-US" sz="100" i="0">
                  <a:latin typeface="Arial" charset="0"/>
                  <a:cs typeface="Arial" charset="0"/>
                </a:rPr>
                <a:t>Type</a:t>
              </a:r>
            </a:p>
          </p:txBody>
        </p:sp>
        <p:sp>
          <p:nvSpPr>
            <p:cNvPr id="28749" name="Line 45"/>
            <p:cNvSpPr>
              <a:spLocks noChangeShapeType="1"/>
            </p:cNvSpPr>
            <p:nvPr/>
          </p:nvSpPr>
          <p:spPr bwMode="auto">
            <a:xfrm flipH="1">
              <a:off x="4419600" y="3678238"/>
              <a:ext cx="0" cy="576262"/>
            </a:xfrm>
            <a:prstGeom prst="line">
              <a:avLst/>
            </a:prstGeom>
            <a:noFill/>
            <a:ln w="9525">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p:cNvSpPr>
            <a:spLocks noGrp="1"/>
          </p:cNvSpPr>
          <p:nvPr>
            <p:ph type="sldNum" sz="quarter" idx="10"/>
          </p:nvPr>
        </p:nvSpPr>
        <p:spPr>
          <a:noFill/>
        </p:spPr>
        <p:txBody>
          <a:bodyPr/>
          <a:lstStyle/>
          <a:p>
            <a:fld id="{6D07B8D3-283C-487A-878E-D270C9745F30}" type="slidenum">
              <a:rPr lang="en-US" smtClean="0">
                <a:latin typeface="Arial" charset="0"/>
              </a:rPr>
              <a:pPr/>
              <a:t>12</a:t>
            </a:fld>
            <a:endParaRPr lang="en-US" smtClean="0">
              <a:latin typeface="Arial" charset="0"/>
            </a:endParaRPr>
          </a:p>
        </p:txBody>
      </p:sp>
      <p:sp>
        <p:nvSpPr>
          <p:cNvPr id="30722" name="Rectangle 2"/>
          <p:cNvSpPr>
            <a:spLocks noGrp="1" noChangeArrowheads="1"/>
          </p:cNvSpPr>
          <p:nvPr>
            <p:ph type="title" idx="4294967295"/>
          </p:nvPr>
        </p:nvSpPr>
        <p:spPr>
          <a:xfrm>
            <a:off x="685800" y="76200"/>
            <a:ext cx="7008813" cy="1141413"/>
          </a:xfrm>
        </p:spPr>
        <p:txBody>
          <a:bodyPr/>
          <a:lstStyle/>
          <a:p>
            <a:r>
              <a:rPr lang="en-US" sz="3200" smtClean="0"/>
              <a:t>Message Encoding</a:t>
            </a:r>
            <a:endParaRPr lang="en-US" sz="1400" smtClean="0"/>
          </a:p>
        </p:txBody>
      </p:sp>
      <p:sp>
        <p:nvSpPr>
          <p:cNvPr id="30723" name="Rectangle 3"/>
          <p:cNvSpPr>
            <a:spLocks noGrp="1" noChangeArrowheads="1"/>
          </p:cNvSpPr>
          <p:nvPr>
            <p:ph type="body" idx="4294967295"/>
          </p:nvPr>
        </p:nvSpPr>
        <p:spPr>
          <a:xfrm>
            <a:off x="685800" y="1371600"/>
            <a:ext cx="7161213" cy="4171950"/>
          </a:xfrm>
        </p:spPr>
        <p:txBody>
          <a:bodyPr/>
          <a:lstStyle/>
          <a:p>
            <a:pPr>
              <a:lnSpc>
                <a:spcPct val="80000"/>
              </a:lnSpc>
            </a:pPr>
            <a:r>
              <a:rPr lang="en-US" sz="2400" smtClean="0"/>
              <a:t>In a TTLV-encoded message, Attributes are identified either by tag value or by their name, depending on the context:</a:t>
            </a:r>
          </a:p>
          <a:p>
            <a:pPr lvl="1">
              <a:lnSpc>
                <a:spcPct val="80000"/>
              </a:lnSpc>
            </a:pPr>
            <a:r>
              <a:rPr lang="en-US" sz="1800" smtClean="0"/>
              <a:t>When the operation lists the attribute name among the objects part of the request/response (such as Unique Identifier), its tag is used in the encoded message</a:t>
            </a:r>
          </a:p>
          <a:p>
            <a:pPr lvl="1">
              <a:lnSpc>
                <a:spcPct val="80000"/>
              </a:lnSpc>
            </a:pPr>
            <a:r>
              <a:rPr lang="en-US" sz="1800" smtClean="0"/>
              <a:t>When the operation does not list the attribute name explicitly, but instead includes Template-Attribute (such as in the Create operation) or Attribute (such as in Add Attribute) objects as part of the request/response, its name is used in the encoded message</a:t>
            </a:r>
          </a:p>
          <a:p>
            <a:pPr>
              <a:lnSpc>
                <a:spcPct val="80000"/>
              </a:lnSpc>
            </a:pPr>
            <a:endParaRPr lang="en-US" sz="1800" smtClean="0"/>
          </a:p>
        </p:txBody>
      </p:sp>
      <p:sp>
        <p:nvSpPr>
          <p:cNvPr id="30724" name="Rectangle 4"/>
          <p:cNvSpPr>
            <a:spLocks noChangeArrowheads="1"/>
          </p:cNvSpPr>
          <p:nvPr/>
        </p:nvSpPr>
        <p:spPr bwMode="auto">
          <a:xfrm>
            <a:off x="533400" y="5410200"/>
            <a:ext cx="7848600" cy="334963"/>
          </a:xfrm>
          <a:prstGeom prst="rect">
            <a:avLst/>
          </a:prstGeom>
          <a:noFill/>
          <a:ln w="9525">
            <a:solidFill>
              <a:schemeClr val="tx1"/>
            </a:solidFill>
            <a:miter lim="800000"/>
            <a:headEnd/>
            <a:tailEnd/>
          </a:ln>
        </p:spPr>
        <p:txBody>
          <a:bodyPr wrap="none" anchor="ctr"/>
          <a:lstStyle/>
          <a:p>
            <a:endParaRPr lang="en-US" sz="1200" i="0">
              <a:latin typeface="Arial" charset="0"/>
              <a:cs typeface="Arial" charset="0"/>
            </a:endParaRPr>
          </a:p>
        </p:txBody>
      </p:sp>
      <p:sp>
        <p:nvSpPr>
          <p:cNvPr id="30725" name="Text Box 6"/>
          <p:cNvSpPr txBox="1">
            <a:spLocks noChangeArrowheads="1"/>
          </p:cNvSpPr>
          <p:nvPr/>
        </p:nvSpPr>
        <p:spPr bwMode="auto">
          <a:xfrm>
            <a:off x="1295400" y="5715000"/>
            <a:ext cx="685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tag</a:t>
            </a:r>
          </a:p>
        </p:txBody>
      </p:sp>
      <p:sp>
        <p:nvSpPr>
          <p:cNvPr id="30726" name="Text Box 8"/>
          <p:cNvSpPr txBox="1">
            <a:spLocks noChangeArrowheads="1"/>
          </p:cNvSpPr>
          <p:nvPr/>
        </p:nvSpPr>
        <p:spPr bwMode="auto">
          <a:xfrm>
            <a:off x="533400" y="5410200"/>
            <a:ext cx="1066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a:t>
            </a:r>
          </a:p>
        </p:txBody>
      </p:sp>
      <p:sp>
        <p:nvSpPr>
          <p:cNvPr id="30727" name="Text Box 9"/>
          <p:cNvSpPr txBox="1">
            <a:spLocks noChangeArrowheads="1"/>
          </p:cNvSpPr>
          <p:nvPr/>
        </p:nvSpPr>
        <p:spPr bwMode="auto">
          <a:xfrm>
            <a:off x="1752600" y="5715000"/>
            <a:ext cx="685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type  </a:t>
            </a:r>
          </a:p>
        </p:txBody>
      </p:sp>
      <p:sp>
        <p:nvSpPr>
          <p:cNvPr id="30728" name="Text Box 10"/>
          <p:cNvSpPr txBox="1">
            <a:spLocks noChangeArrowheads="1"/>
          </p:cNvSpPr>
          <p:nvPr/>
        </p:nvSpPr>
        <p:spPr bwMode="auto">
          <a:xfrm>
            <a:off x="2209800" y="5715000"/>
            <a:ext cx="685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length</a:t>
            </a:r>
          </a:p>
        </p:txBody>
      </p:sp>
      <p:sp>
        <p:nvSpPr>
          <p:cNvPr id="30729" name="Text Box 11"/>
          <p:cNvSpPr txBox="1">
            <a:spLocks noChangeArrowheads="1"/>
          </p:cNvSpPr>
          <p:nvPr/>
        </p:nvSpPr>
        <p:spPr bwMode="auto">
          <a:xfrm>
            <a:off x="2819400" y="5715000"/>
            <a:ext cx="685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value</a:t>
            </a:r>
          </a:p>
        </p:txBody>
      </p:sp>
      <p:sp>
        <p:nvSpPr>
          <p:cNvPr id="30730" name="Line 12"/>
          <p:cNvSpPr>
            <a:spLocks noChangeShapeType="1"/>
          </p:cNvSpPr>
          <p:nvPr/>
        </p:nvSpPr>
        <p:spPr bwMode="auto">
          <a:xfrm>
            <a:off x="1066800" y="5410200"/>
            <a:ext cx="0" cy="304800"/>
          </a:xfrm>
          <a:prstGeom prst="line">
            <a:avLst/>
          </a:prstGeom>
          <a:noFill/>
          <a:ln w="9525">
            <a:solidFill>
              <a:schemeClr val="tx1"/>
            </a:solidFill>
            <a:round/>
            <a:headEnd/>
            <a:tailEnd/>
          </a:ln>
        </p:spPr>
        <p:txBody>
          <a:bodyPr/>
          <a:lstStyle/>
          <a:p>
            <a:endParaRPr lang="en-US"/>
          </a:p>
        </p:txBody>
      </p:sp>
      <p:sp>
        <p:nvSpPr>
          <p:cNvPr id="30731" name="Line 13"/>
          <p:cNvSpPr>
            <a:spLocks noChangeShapeType="1"/>
          </p:cNvSpPr>
          <p:nvPr/>
        </p:nvSpPr>
        <p:spPr bwMode="auto">
          <a:xfrm>
            <a:off x="1905000" y="5410200"/>
            <a:ext cx="0" cy="304800"/>
          </a:xfrm>
          <a:prstGeom prst="line">
            <a:avLst/>
          </a:prstGeom>
          <a:noFill/>
          <a:ln w="9525">
            <a:solidFill>
              <a:schemeClr val="tx1"/>
            </a:solidFill>
            <a:round/>
            <a:headEnd/>
            <a:tailEnd/>
          </a:ln>
        </p:spPr>
        <p:txBody>
          <a:bodyPr/>
          <a:lstStyle/>
          <a:p>
            <a:endParaRPr lang="en-US"/>
          </a:p>
        </p:txBody>
      </p:sp>
      <p:sp>
        <p:nvSpPr>
          <p:cNvPr id="30732" name="Line 14"/>
          <p:cNvSpPr>
            <a:spLocks noChangeShapeType="1"/>
          </p:cNvSpPr>
          <p:nvPr/>
        </p:nvSpPr>
        <p:spPr bwMode="auto">
          <a:xfrm>
            <a:off x="2286000" y="5410200"/>
            <a:ext cx="0" cy="304800"/>
          </a:xfrm>
          <a:prstGeom prst="line">
            <a:avLst/>
          </a:prstGeom>
          <a:noFill/>
          <a:ln w="9525">
            <a:solidFill>
              <a:schemeClr val="tx1"/>
            </a:solidFill>
            <a:round/>
            <a:headEnd/>
            <a:tailEnd/>
          </a:ln>
        </p:spPr>
        <p:txBody>
          <a:bodyPr/>
          <a:lstStyle/>
          <a:p>
            <a:endParaRPr lang="en-US"/>
          </a:p>
        </p:txBody>
      </p:sp>
      <p:sp>
        <p:nvSpPr>
          <p:cNvPr id="30733" name="Line 15"/>
          <p:cNvSpPr>
            <a:spLocks noChangeShapeType="1"/>
          </p:cNvSpPr>
          <p:nvPr/>
        </p:nvSpPr>
        <p:spPr bwMode="auto">
          <a:xfrm>
            <a:off x="2667000" y="5410200"/>
            <a:ext cx="0" cy="304800"/>
          </a:xfrm>
          <a:prstGeom prst="line">
            <a:avLst/>
          </a:prstGeom>
          <a:noFill/>
          <a:ln w="9525">
            <a:solidFill>
              <a:schemeClr val="tx1"/>
            </a:solidFill>
            <a:round/>
            <a:headEnd/>
            <a:tailEnd/>
          </a:ln>
        </p:spPr>
        <p:txBody>
          <a:bodyPr/>
          <a:lstStyle/>
          <a:p>
            <a:endParaRPr lang="en-US"/>
          </a:p>
        </p:txBody>
      </p:sp>
      <p:sp>
        <p:nvSpPr>
          <p:cNvPr id="30734" name="Text Box 16"/>
          <p:cNvSpPr txBox="1">
            <a:spLocks noChangeArrowheads="1"/>
          </p:cNvSpPr>
          <p:nvPr/>
        </p:nvSpPr>
        <p:spPr bwMode="auto">
          <a:xfrm>
            <a:off x="1066800" y="5410200"/>
            <a:ext cx="1066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operation</a:t>
            </a:r>
          </a:p>
        </p:txBody>
      </p:sp>
      <p:sp>
        <p:nvSpPr>
          <p:cNvPr id="30735" name="Text Box 17"/>
          <p:cNvSpPr txBox="1">
            <a:spLocks noChangeArrowheads="1"/>
          </p:cNvSpPr>
          <p:nvPr/>
        </p:nvSpPr>
        <p:spPr bwMode="auto">
          <a:xfrm>
            <a:off x="1905000" y="5410200"/>
            <a:ext cx="1066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04</a:t>
            </a:r>
          </a:p>
        </p:txBody>
      </p:sp>
      <p:sp>
        <p:nvSpPr>
          <p:cNvPr id="30736" name="Text Box 18"/>
          <p:cNvSpPr txBox="1">
            <a:spLocks noChangeArrowheads="1"/>
          </p:cNvSpPr>
          <p:nvPr/>
        </p:nvSpPr>
        <p:spPr bwMode="auto">
          <a:xfrm>
            <a:off x="2362200" y="5410200"/>
            <a:ext cx="1066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4</a:t>
            </a:r>
          </a:p>
        </p:txBody>
      </p:sp>
      <p:sp>
        <p:nvSpPr>
          <p:cNvPr id="30737" name="Text Box 19"/>
          <p:cNvSpPr txBox="1">
            <a:spLocks noChangeArrowheads="1"/>
          </p:cNvSpPr>
          <p:nvPr/>
        </p:nvSpPr>
        <p:spPr bwMode="auto">
          <a:xfrm>
            <a:off x="2743200" y="5410200"/>
            <a:ext cx="1066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0000000A</a:t>
            </a:r>
          </a:p>
        </p:txBody>
      </p:sp>
      <p:sp>
        <p:nvSpPr>
          <p:cNvPr id="30738" name="Line 20"/>
          <p:cNvSpPr>
            <a:spLocks noChangeShapeType="1"/>
          </p:cNvSpPr>
          <p:nvPr/>
        </p:nvSpPr>
        <p:spPr bwMode="auto">
          <a:xfrm>
            <a:off x="3657600" y="5410200"/>
            <a:ext cx="0" cy="304800"/>
          </a:xfrm>
          <a:prstGeom prst="line">
            <a:avLst/>
          </a:prstGeom>
          <a:noFill/>
          <a:ln w="9525">
            <a:solidFill>
              <a:schemeClr val="tx1"/>
            </a:solidFill>
            <a:round/>
            <a:headEnd/>
            <a:tailEnd/>
          </a:ln>
        </p:spPr>
        <p:txBody>
          <a:bodyPr/>
          <a:lstStyle/>
          <a:p>
            <a:endParaRPr lang="en-US"/>
          </a:p>
        </p:txBody>
      </p:sp>
      <p:sp>
        <p:nvSpPr>
          <p:cNvPr id="30739" name="Text Box 21"/>
          <p:cNvSpPr txBox="1">
            <a:spLocks noChangeArrowheads="1"/>
          </p:cNvSpPr>
          <p:nvPr/>
        </p:nvSpPr>
        <p:spPr bwMode="auto">
          <a:xfrm>
            <a:off x="3962400" y="5715000"/>
            <a:ext cx="685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tag</a:t>
            </a:r>
          </a:p>
        </p:txBody>
      </p:sp>
      <p:sp>
        <p:nvSpPr>
          <p:cNvPr id="30740" name="Text Box 22"/>
          <p:cNvSpPr txBox="1">
            <a:spLocks noChangeArrowheads="1"/>
          </p:cNvSpPr>
          <p:nvPr/>
        </p:nvSpPr>
        <p:spPr bwMode="auto">
          <a:xfrm>
            <a:off x="4419600" y="5715000"/>
            <a:ext cx="685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type  </a:t>
            </a:r>
          </a:p>
        </p:txBody>
      </p:sp>
      <p:sp>
        <p:nvSpPr>
          <p:cNvPr id="30741" name="Text Box 23"/>
          <p:cNvSpPr txBox="1">
            <a:spLocks noChangeArrowheads="1"/>
          </p:cNvSpPr>
          <p:nvPr/>
        </p:nvSpPr>
        <p:spPr bwMode="auto">
          <a:xfrm>
            <a:off x="4876800" y="5715000"/>
            <a:ext cx="685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length</a:t>
            </a:r>
          </a:p>
        </p:txBody>
      </p:sp>
      <p:sp>
        <p:nvSpPr>
          <p:cNvPr id="30742" name="Text Box 24"/>
          <p:cNvSpPr txBox="1">
            <a:spLocks noChangeArrowheads="1"/>
          </p:cNvSpPr>
          <p:nvPr/>
        </p:nvSpPr>
        <p:spPr bwMode="auto">
          <a:xfrm>
            <a:off x="5486400" y="5715000"/>
            <a:ext cx="685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value</a:t>
            </a:r>
          </a:p>
        </p:txBody>
      </p:sp>
      <p:sp>
        <p:nvSpPr>
          <p:cNvPr id="30743" name="Line 26"/>
          <p:cNvSpPr>
            <a:spLocks noChangeShapeType="1"/>
          </p:cNvSpPr>
          <p:nvPr/>
        </p:nvSpPr>
        <p:spPr bwMode="auto">
          <a:xfrm>
            <a:off x="4572000" y="5410200"/>
            <a:ext cx="0" cy="304800"/>
          </a:xfrm>
          <a:prstGeom prst="line">
            <a:avLst/>
          </a:prstGeom>
          <a:noFill/>
          <a:ln w="9525">
            <a:solidFill>
              <a:schemeClr val="tx1"/>
            </a:solidFill>
            <a:round/>
            <a:headEnd/>
            <a:tailEnd/>
          </a:ln>
        </p:spPr>
        <p:txBody>
          <a:bodyPr/>
          <a:lstStyle/>
          <a:p>
            <a:endParaRPr lang="en-US"/>
          </a:p>
        </p:txBody>
      </p:sp>
      <p:sp>
        <p:nvSpPr>
          <p:cNvPr id="30744" name="Line 27"/>
          <p:cNvSpPr>
            <a:spLocks noChangeShapeType="1"/>
          </p:cNvSpPr>
          <p:nvPr/>
        </p:nvSpPr>
        <p:spPr bwMode="auto">
          <a:xfrm>
            <a:off x="4953000" y="5410200"/>
            <a:ext cx="0" cy="304800"/>
          </a:xfrm>
          <a:prstGeom prst="line">
            <a:avLst/>
          </a:prstGeom>
          <a:noFill/>
          <a:ln w="9525">
            <a:solidFill>
              <a:schemeClr val="tx1"/>
            </a:solidFill>
            <a:round/>
            <a:headEnd/>
            <a:tailEnd/>
          </a:ln>
        </p:spPr>
        <p:txBody>
          <a:bodyPr/>
          <a:lstStyle/>
          <a:p>
            <a:endParaRPr lang="en-US"/>
          </a:p>
        </p:txBody>
      </p:sp>
      <p:sp>
        <p:nvSpPr>
          <p:cNvPr id="30745" name="Line 28"/>
          <p:cNvSpPr>
            <a:spLocks noChangeShapeType="1"/>
          </p:cNvSpPr>
          <p:nvPr/>
        </p:nvSpPr>
        <p:spPr bwMode="auto">
          <a:xfrm>
            <a:off x="5334000" y="5410200"/>
            <a:ext cx="0" cy="304800"/>
          </a:xfrm>
          <a:prstGeom prst="line">
            <a:avLst/>
          </a:prstGeom>
          <a:noFill/>
          <a:ln w="9525">
            <a:solidFill>
              <a:schemeClr val="tx1"/>
            </a:solidFill>
            <a:round/>
            <a:headEnd/>
            <a:tailEnd/>
          </a:ln>
        </p:spPr>
        <p:txBody>
          <a:bodyPr/>
          <a:lstStyle/>
          <a:p>
            <a:endParaRPr lang="en-US"/>
          </a:p>
        </p:txBody>
      </p:sp>
      <p:sp>
        <p:nvSpPr>
          <p:cNvPr id="30746" name="Text Box 29"/>
          <p:cNvSpPr txBox="1">
            <a:spLocks noChangeArrowheads="1"/>
          </p:cNvSpPr>
          <p:nvPr/>
        </p:nvSpPr>
        <p:spPr bwMode="auto">
          <a:xfrm>
            <a:off x="3733800" y="5334000"/>
            <a:ext cx="1066800" cy="457200"/>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Unique Identifier</a:t>
            </a:r>
          </a:p>
        </p:txBody>
      </p:sp>
      <p:sp>
        <p:nvSpPr>
          <p:cNvPr id="30747" name="Text Box 30"/>
          <p:cNvSpPr txBox="1">
            <a:spLocks noChangeArrowheads="1"/>
          </p:cNvSpPr>
          <p:nvPr/>
        </p:nvSpPr>
        <p:spPr bwMode="auto">
          <a:xfrm>
            <a:off x="4572000" y="5410200"/>
            <a:ext cx="1066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06</a:t>
            </a:r>
          </a:p>
        </p:txBody>
      </p:sp>
      <p:sp>
        <p:nvSpPr>
          <p:cNvPr id="30748" name="Text Box 31"/>
          <p:cNvSpPr txBox="1">
            <a:spLocks noChangeArrowheads="1"/>
          </p:cNvSpPr>
          <p:nvPr/>
        </p:nvSpPr>
        <p:spPr bwMode="auto">
          <a:xfrm>
            <a:off x="5029200" y="5410200"/>
            <a:ext cx="1066800"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24</a:t>
            </a:r>
          </a:p>
        </p:txBody>
      </p:sp>
      <p:sp>
        <p:nvSpPr>
          <p:cNvPr id="30749" name="Text Box 32"/>
          <p:cNvSpPr txBox="1">
            <a:spLocks noChangeArrowheads="1"/>
          </p:cNvSpPr>
          <p:nvPr/>
        </p:nvSpPr>
        <p:spPr bwMode="auto">
          <a:xfrm>
            <a:off x="5334000" y="5440363"/>
            <a:ext cx="3200400" cy="274637"/>
          </a:xfrm>
          <a:prstGeom prst="rect">
            <a:avLst/>
          </a:prstGeom>
          <a:noFill/>
          <a:ln w="9525">
            <a:noFill/>
            <a:miter lim="800000"/>
            <a:headEnd/>
            <a:tailEnd/>
          </a:ln>
        </p:spPr>
        <p:txBody>
          <a:bodyPr>
            <a:spAutoFit/>
          </a:bodyPr>
          <a:lstStyle/>
          <a:p>
            <a:r>
              <a:rPr lang="en-US" sz="1200" i="0">
                <a:latin typeface="Arial" charset="0"/>
                <a:cs typeface="Arial" charset="0"/>
              </a:rPr>
              <a:t>1f165d65-cbbd-4bd6-9867-80e0b390acf9</a:t>
            </a:r>
          </a:p>
        </p:txBody>
      </p:sp>
      <p:sp>
        <p:nvSpPr>
          <p:cNvPr id="30750" name="AutoShape 34"/>
          <p:cNvSpPr>
            <a:spLocks/>
          </p:cNvSpPr>
          <p:nvPr/>
        </p:nvSpPr>
        <p:spPr bwMode="auto">
          <a:xfrm rot="-5400000">
            <a:off x="2247900" y="3924300"/>
            <a:ext cx="228600" cy="2590800"/>
          </a:xfrm>
          <a:prstGeom prst="rightBrace">
            <a:avLst>
              <a:gd name="adj1" fmla="val 94444"/>
              <a:gd name="adj2" fmla="val 50000"/>
            </a:avLst>
          </a:prstGeom>
          <a:noFill/>
          <a:ln w="9525">
            <a:solidFill>
              <a:schemeClr val="tx1"/>
            </a:solidFill>
            <a:round/>
            <a:headEnd/>
            <a:tailEnd/>
          </a:ln>
        </p:spPr>
        <p:txBody>
          <a:bodyPr vert="eaVert" wrap="none" anchor="ctr"/>
          <a:lstStyle/>
          <a:p>
            <a:endParaRPr lang="en-US" sz="1200" i="0">
              <a:latin typeface="Arial" charset="0"/>
              <a:cs typeface="Arial" charset="0"/>
            </a:endParaRPr>
          </a:p>
        </p:txBody>
      </p:sp>
      <p:sp>
        <p:nvSpPr>
          <p:cNvPr id="30751" name="AutoShape 35"/>
          <p:cNvSpPr>
            <a:spLocks/>
          </p:cNvSpPr>
          <p:nvPr/>
        </p:nvSpPr>
        <p:spPr bwMode="auto">
          <a:xfrm rot="-5400000">
            <a:off x="5905500" y="2857500"/>
            <a:ext cx="304800" cy="4648200"/>
          </a:xfrm>
          <a:prstGeom prst="rightBrace">
            <a:avLst>
              <a:gd name="adj1" fmla="val 127083"/>
              <a:gd name="adj2" fmla="val 50000"/>
            </a:avLst>
          </a:prstGeom>
          <a:noFill/>
          <a:ln w="9525">
            <a:solidFill>
              <a:schemeClr val="tx1"/>
            </a:solidFill>
            <a:round/>
            <a:headEnd/>
            <a:tailEnd/>
          </a:ln>
        </p:spPr>
        <p:txBody>
          <a:bodyPr vert="eaVert" wrap="none" anchor="ctr"/>
          <a:lstStyle/>
          <a:p>
            <a:endParaRPr lang="en-US" sz="1200" i="0">
              <a:latin typeface="Arial" charset="0"/>
              <a:cs typeface="Arial" charset="0"/>
            </a:endParaRPr>
          </a:p>
        </p:txBody>
      </p:sp>
      <p:sp>
        <p:nvSpPr>
          <p:cNvPr id="30752" name="Text Box 36"/>
          <p:cNvSpPr txBox="1">
            <a:spLocks noChangeArrowheads="1"/>
          </p:cNvSpPr>
          <p:nvPr/>
        </p:nvSpPr>
        <p:spPr bwMode="auto">
          <a:xfrm>
            <a:off x="2133600" y="4716463"/>
            <a:ext cx="685800" cy="274637"/>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Get</a:t>
            </a:r>
          </a:p>
        </p:txBody>
      </p:sp>
      <p:sp>
        <p:nvSpPr>
          <p:cNvPr id="30753" name="Text Box 37"/>
          <p:cNvSpPr txBox="1">
            <a:spLocks noChangeArrowheads="1"/>
          </p:cNvSpPr>
          <p:nvPr/>
        </p:nvSpPr>
        <p:spPr bwMode="auto">
          <a:xfrm>
            <a:off x="5334000" y="4754563"/>
            <a:ext cx="1676400" cy="274637"/>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Unique identifier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0"/>
          </p:nvPr>
        </p:nvSpPr>
        <p:spPr>
          <a:noFill/>
        </p:spPr>
        <p:txBody>
          <a:bodyPr/>
          <a:lstStyle/>
          <a:p>
            <a:fld id="{F0A69BED-A8B2-4CF1-BC66-F684FC8F5365}" type="slidenum">
              <a:rPr lang="en-US" smtClean="0">
                <a:latin typeface="Arial" charset="0"/>
              </a:rPr>
              <a:pPr/>
              <a:t>13</a:t>
            </a:fld>
            <a:endParaRPr lang="en-US" smtClean="0">
              <a:latin typeface="Arial" charset="0"/>
            </a:endParaRPr>
          </a:p>
        </p:txBody>
      </p:sp>
      <p:sp>
        <p:nvSpPr>
          <p:cNvPr id="32770" name="Rectangle 2"/>
          <p:cNvSpPr>
            <a:spLocks noGrp="1" noChangeArrowheads="1"/>
          </p:cNvSpPr>
          <p:nvPr>
            <p:ph type="title" idx="4294967295"/>
          </p:nvPr>
        </p:nvSpPr>
        <p:spPr>
          <a:xfrm>
            <a:off x="685800" y="76200"/>
            <a:ext cx="7008813" cy="1141413"/>
          </a:xfrm>
        </p:spPr>
        <p:txBody>
          <a:bodyPr/>
          <a:lstStyle/>
          <a:p>
            <a:r>
              <a:rPr lang="en-US" sz="3200" smtClean="0"/>
              <a:t>Authentication</a:t>
            </a:r>
          </a:p>
        </p:txBody>
      </p:sp>
      <p:sp>
        <p:nvSpPr>
          <p:cNvPr id="32771" name="Rectangle 3"/>
          <p:cNvSpPr>
            <a:spLocks noGrp="1" noChangeArrowheads="1"/>
          </p:cNvSpPr>
          <p:nvPr>
            <p:ph type="body" idx="4294967295"/>
          </p:nvPr>
        </p:nvSpPr>
        <p:spPr>
          <a:xfrm>
            <a:off x="685800" y="1371600"/>
            <a:ext cx="7543800" cy="4171950"/>
          </a:xfrm>
        </p:spPr>
        <p:txBody>
          <a:bodyPr/>
          <a:lstStyle/>
          <a:p>
            <a:r>
              <a:rPr lang="en-US" sz="2400" smtClean="0"/>
              <a:t>Authentication is external to the protocol</a:t>
            </a:r>
          </a:p>
          <a:p>
            <a:r>
              <a:rPr lang="en-US" sz="2400" smtClean="0"/>
              <a:t>All servers should support at least</a:t>
            </a:r>
          </a:p>
          <a:p>
            <a:pPr lvl="1"/>
            <a:r>
              <a:rPr lang="en-US" sz="2000" smtClean="0"/>
              <a:t>TLS V1.0</a:t>
            </a:r>
          </a:p>
          <a:p>
            <a:r>
              <a:rPr lang="en-US" sz="2400" smtClean="0"/>
              <a:t>Authentication message field contains the Credential Base Object</a:t>
            </a:r>
          </a:p>
          <a:p>
            <a:pPr lvl="1"/>
            <a:r>
              <a:rPr lang="en-US" sz="2000" smtClean="0"/>
              <a:t>Client or server certificate in the case of TLS</a:t>
            </a:r>
          </a:p>
        </p:txBody>
      </p:sp>
      <p:grpSp>
        <p:nvGrpSpPr>
          <p:cNvPr id="32772" name="Group 199"/>
          <p:cNvGrpSpPr>
            <a:grpSpLocks/>
          </p:cNvGrpSpPr>
          <p:nvPr/>
        </p:nvGrpSpPr>
        <p:grpSpPr bwMode="auto">
          <a:xfrm>
            <a:off x="1881188" y="4905375"/>
            <a:ext cx="482600" cy="574675"/>
            <a:chOff x="3673" y="1528"/>
            <a:chExt cx="195" cy="273"/>
          </a:xfrm>
        </p:grpSpPr>
        <p:sp>
          <p:nvSpPr>
            <p:cNvPr id="32803" name="Rectangle 200"/>
            <p:cNvSpPr>
              <a:spLocks noChangeArrowheads="1"/>
            </p:cNvSpPr>
            <p:nvPr/>
          </p:nvSpPr>
          <p:spPr bwMode="auto">
            <a:xfrm>
              <a:off x="3674" y="1555"/>
              <a:ext cx="150" cy="246"/>
            </a:xfrm>
            <a:prstGeom prst="rect">
              <a:avLst/>
            </a:prstGeom>
            <a:solidFill>
              <a:srgbClr val="9BB37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804" name="AutoShape 201"/>
            <p:cNvSpPr>
              <a:spLocks noChangeArrowheads="1"/>
            </p:cNvSpPr>
            <p:nvPr/>
          </p:nvSpPr>
          <p:spPr bwMode="auto">
            <a:xfrm rot="16200000" flipH="1">
              <a:off x="3706" y="1642"/>
              <a:ext cx="273" cy="45"/>
            </a:xfrm>
            <a:prstGeom prst="parallelogram">
              <a:avLst>
                <a:gd name="adj" fmla="val 61902"/>
              </a:avLst>
            </a:prstGeom>
            <a:solidFill>
              <a:srgbClr val="485436"/>
            </a:solidFill>
            <a:ln w="9525">
              <a:noFill/>
              <a:miter lim="800000"/>
              <a:headEnd/>
              <a:tailEnd/>
            </a:ln>
          </p:spPr>
          <p:txBody>
            <a:bodyPr rot="10800000" wrap="none" anchor="ctr"/>
            <a:lstStyle/>
            <a:p>
              <a:pPr algn="ctr" eaLnBrk="0" hangingPunct="0"/>
              <a:endParaRPr lang="en-US" sz="2400" b="1" i="0">
                <a:latin typeface="Arial" charset="0"/>
                <a:cs typeface="Arial" charset="0"/>
              </a:endParaRPr>
            </a:p>
          </p:txBody>
        </p:sp>
        <p:sp>
          <p:nvSpPr>
            <p:cNvPr id="32805" name="AutoShape 202"/>
            <p:cNvSpPr>
              <a:spLocks noChangeArrowheads="1"/>
            </p:cNvSpPr>
            <p:nvPr/>
          </p:nvSpPr>
          <p:spPr bwMode="auto">
            <a:xfrm>
              <a:off x="3673" y="1528"/>
              <a:ext cx="195" cy="27"/>
            </a:xfrm>
            <a:prstGeom prst="parallelogram">
              <a:avLst>
                <a:gd name="adj" fmla="val 163202"/>
              </a:avLst>
            </a:prstGeom>
            <a:solidFill>
              <a:srgbClr val="D1DBB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806" name="Rectangle 203"/>
            <p:cNvSpPr>
              <a:spLocks noChangeArrowheads="1"/>
            </p:cNvSpPr>
            <p:nvPr/>
          </p:nvSpPr>
          <p:spPr bwMode="auto">
            <a:xfrm>
              <a:off x="3691" y="1572"/>
              <a:ext cx="68" cy="33"/>
            </a:xfrm>
            <a:prstGeom prst="rect">
              <a:avLst/>
            </a:prstGeom>
            <a:solidFill>
              <a:srgbClr val="414A30"/>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807" name="Line 204"/>
            <p:cNvSpPr>
              <a:spLocks noChangeShapeType="1"/>
            </p:cNvSpPr>
            <p:nvPr/>
          </p:nvSpPr>
          <p:spPr bwMode="auto">
            <a:xfrm>
              <a:off x="3675" y="1633"/>
              <a:ext cx="146" cy="0"/>
            </a:xfrm>
            <a:prstGeom prst="line">
              <a:avLst/>
            </a:prstGeom>
            <a:noFill/>
            <a:ln w="12700">
              <a:solidFill>
                <a:srgbClr val="000000"/>
              </a:solidFill>
              <a:round/>
              <a:headEnd/>
              <a:tailEnd/>
            </a:ln>
          </p:spPr>
          <p:txBody>
            <a:bodyPr/>
            <a:lstStyle/>
            <a:p>
              <a:endParaRPr lang="en-US"/>
            </a:p>
          </p:txBody>
        </p:sp>
        <p:sp>
          <p:nvSpPr>
            <p:cNvPr id="32808" name="AutoShape 205"/>
            <p:cNvSpPr>
              <a:spLocks noChangeArrowheads="1"/>
            </p:cNvSpPr>
            <p:nvPr/>
          </p:nvSpPr>
          <p:spPr bwMode="auto">
            <a:xfrm>
              <a:off x="3673" y="1656"/>
              <a:ext cx="146" cy="52"/>
            </a:xfrm>
            <a:prstGeom prst="roundRect">
              <a:avLst>
                <a:gd name="adj" fmla="val 17500"/>
              </a:avLst>
            </a:prstGeom>
            <a:noFill/>
            <a:ln w="6350">
              <a:noFill/>
              <a:round/>
              <a:headEnd/>
              <a:tailEnd/>
            </a:ln>
          </p:spPr>
          <p:txBody>
            <a:bodyPr wrap="none" lIns="73025" tIns="36512" rIns="73025" bIns="36512" anchor="ctr"/>
            <a:lstStyle/>
            <a:p>
              <a:endParaRPr lang="en-US" sz="600" b="1" i="0">
                <a:latin typeface="Arial" charset="0"/>
                <a:cs typeface="Arial" charset="0"/>
              </a:endParaRPr>
            </a:p>
          </p:txBody>
        </p:sp>
      </p:grpSp>
      <p:grpSp>
        <p:nvGrpSpPr>
          <p:cNvPr id="32773" name="Group 206"/>
          <p:cNvGrpSpPr>
            <a:grpSpLocks/>
          </p:cNvGrpSpPr>
          <p:nvPr/>
        </p:nvGrpSpPr>
        <p:grpSpPr bwMode="auto">
          <a:xfrm>
            <a:off x="2076450" y="5175250"/>
            <a:ext cx="482600" cy="574675"/>
            <a:chOff x="3673" y="1528"/>
            <a:chExt cx="195" cy="273"/>
          </a:xfrm>
        </p:grpSpPr>
        <p:sp>
          <p:nvSpPr>
            <p:cNvPr id="32797" name="Rectangle 207"/>
            <p:cNvSpPr>
              <a:spLocks noChangeArrowheads="1"/>
            </p:cNvSpPr>
            <p:nvPr/>
          </p:nvSpPr>
          <p:spPr bwMode="auto">
            <a:xfrm>
              <a:off x="3674" y="1555"/>
              <a:ext cx="150" cy="246"/>
            </a:xfrm>
            <a:prstGeom prst="rect">
              <a:avLst/>
            </a:prstGeom>
            <a:solidFill>
              <a:srgbClr val="9BB37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798" name="AutoShape 208"/>
            <p:cNvSpPr>
              <a:spLocks noChangeArrowheads="1"/>
            </p:cNvSpPr>
            <p:nvPr/>
          </p:nvSpPr>
          <p:spPr bwMode="auto">
            <a:xfrm rot="16200000" flipH="1">
              <a:off x="3706" y="1642"/>
              <a:ext cx="273" cy="45"/>
            </a:xfrm>
            <a:prstGeom prst="parallelogram">
              <a:avLst>
                <a:gd name="adj" fmla="val 61902"/>
              </a:avLst>
            </a:prstGeom>
            <a:solidFill>
              <a:srgbClr val="485436"/>
            </a:solidFill>
            <a:ln w="9525">
              <a:noFill/>
              <a:miter lim="800000"/>
              <a:headEnd/>
              <a:tailEnd/>
            </a:ln>
          </p:spPr>
          <p:txBody>
            <a:bodyPr rot="10800000" wrap="none" anchor="ctr"/>
            <a:lstStyle/>
            <a:p>
              <a:pPr algn="ctr" eaLnBrk="0" hangingPunct="0"/>
              <a:endParaRPr lang="en-US" sz="2400" b="1" i="0">
                <a:latin typeface="Arial" charset="0"/>
                <a:cs typeface="Arial" charset="0"/>
              </a:endParaRPr>
            </a:p>
          </p:txBody>
        </p:sp>
        <p:sp>
          <p:nvSpPr>
            <p:cNvPr id="32799" name="AutoShape 209"/>
            <p:cNvSpPr>
              <a:spLocks noChangeArrowheads="1"/>
            </p:cNvSpPr>
            <p:nvPr/>
          </p:nvSpPr>
          <p:spPr bwMode="auto">
            <a:xfrm>
              <a:off x="3673" y="1528"/>
              <a:ext cx="195" cy="27"/>
            </a:xfrm>
            <a:prstGeom prst="parallelogram">
              <a:avLst>
                <a:gd name="adj" fmla="val 163202"/>
              </a:avLst>
            </a:prstGeom>
            <a:solidFill>
              <a:srgbClr val="D1DBB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800" name="Rectangle 210"/>
            <p:cNvSpPr>
              <a:spLocks noChangeArrowheads="1"/>
            </p:cNvSpPr>
            <p:nvPr/>
          </p:nvSpPr>
          <p:spPr bwMode="auto">
            <a:xfrm>
              <a:off x="3691" y="1572"/>
              <a:ext cx="68" cy="33"/>
            </a:xfrm>
            <a:prstGeom prst="rect">
              <a:avLst/>
            </a:prstGeom>
            <a:solidFill>
              <a:srgbClr val="414A30"/>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801" name="Line 211"/>
            <p:cNvSpPr>
              <a:spLocks noChangeShapeType="1"/>
            </p:cNvSpPr>
            <p:nvPr/>
          </p:nvSpPr>
          <p:spPr bwMode="auto">
            <a:xfrm>
              <a:off x="3675" y="1633"/>
              <a:ext cx="146" cy="0"/>
            </a:xfrm>
            <a:prstGeom prst="line">
              <a:avLst/>
            </a:prstGeom>
            <a:noFill/>
            <a:ln w="12700">
              <a:solidFill>
                <a:srgbClr val="000000"/>
              </a:solidFill>
              <a:round/>
              <a:headEnd/>
              <a:tailEnd/>
            </a:ln>
          </p:spPr>
          <p:txBody>
            <a:bodyPr/>
            <a:lstStyle/>
            <a:p>
              <a:endParaRPr lang="en-US"/>
            </a:p>
          </p:txBody>
        </p:sp>
        <p:sp>
          <p:nvSpPr>
            <p:cNvPr id="32802" name="AutoShape 212"/>
            <p:cNvSpPr>
              <a:spLocks noChangeArrowheads="1"/>
            </p:cNvSpPr>
            <p:nvPr/>
          </p:nvSpPr>
          <p:spPr bwMode="auto">
            <a:xfrm>
              <a:off x="3673" y="1656"/>
              <a:ext cx="146" cy="52"/>
            </a:xfrm>
            <a:prstGeom prst="roundRect">
              <a:avLst>
                <a:gd name="adj" fmla="val 17500"/>
              </a:avLst>
            </a:prstGeom>
            <a:noFill/>
            <a:ln w="6350">
              <a:noFill/>
              <a:round/>
              <a:headEnd/>
              <a:tailEnd/>
            </a:ln>
          </p:spPr>
          <p:txBody>
            <a:bodyPr wrap="none" lIns="73025" tIns="36512" rIns="73025" bIns="36512" anchor="ctr"/>
            <a:lstStyle/>
            <a:p>
              <a:endParaRPr lang="en-US" sz="600" b="1" i="0">
                <a:latin typeface="Arial" charset="0"/>
                <a:cs typeface="Arial" charset="0"/>
              </a:endParaRPr>
            </a:p>
          </p:txBody>
        </p:sp>
      </p:grpSp>
      <p:grpSp>
        <p:nvGrpSpPr>
          <p:cNvPr id="32774" name="Group 213"/>
          <p:cNvGrpSpPr>
            <a:grpSpLocks/>
          </p:cNvGrpSpPr>
          <p:nvPr/>
        </p:nvGrpSpPr>
        <p:grpSpPr bwMode="auto">
          <a:xfrm>
            <a:off x="1752600" y="5392738"/>
            <a:ext cx="482600" cy="574675"/>
            <a:chOff x="3673" y="1528"/>
            <a:chExt cx="195" cy="273"/>
          </a:xfrm>
        </p:grpSpPr>
        <p:sp>
          <p:nvSpPr>
            <p:cNvPr id="32791" name="Rectangle 214"/>
            <p:cNvSpPr>
              <a:spLocks noChangeArrowheads="1"/>
            </p:cNvSpPr>
            <p:nvPr/>
          </p:nvSpPr>
          <p:spPr bwMode="auto">
            <a:xfrm>
              <a:off x="3674" y="1555"/>
              <a:ext cx="150" cy="246"/>
            </a:xfrm>
            <a:prstGeom prst="rect">
              <a:avLst/>
            </a:prstGeom>
            <a:solidFill>
              <a:srgbClr val="9BB37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792" name="AutoShape 215"/>
            <p:cNvSpPr>
              <a:spLocks noChangeArrowheads="1"/>
            </p:cNvSpPr>
            <p:nvPr/>
          </p:nvSpPr>
          <p:spPr bwMode="auto">
            <a:xfrm rot="16200000" flipH="1">
              <a:off x="3706" y="1642"/>
              <a:ext cx="273" cy="45"/>
            </a:xfrm>
            <a:prstGeom prst="parallelogram">
              <a:avLst>
                <a:gd name="adj" fmla="val 61902"/>
              </a:avLst>
            </a:prstGeom>
            <a:solidFill>
              <a:srgbClr val="485436"/>
            </a:solidFill>
            <a:ln w="9525">
              <a:noFill/>
              <a:miter lim="800000"/>
              <a:headEnd/>
              <a:tailEnd/>
            </a:ln>
          </p:spPr>
          <p:txBody>
            <a:bodyPr rot="10800000" wrap="none" anchor="ctr"/>
            <a:lstStyle/>
            <a:p>
              <a:pPr algn="ctr" eaLnBrk="0" hangingPunct="0"/>
              <a:endParaRPr lang="en-US" sz="2400" b="1" i="0">
                <a:latin typeface="Arial" charset="0"/>
                <a:cs typeface="Arial" charset="0"/>
              </a:endParaRPr>
            </a:p>
          </p:txBody>
        </p:sp>
        <p:sp>
          <p:nvSpPr>
            <p:cNvPr id="32793" name="AutoShape 216"/>
            <p:cNvSpPr>
              <a:spLocks noChangeArrowheads="1"/>
            </p:cNvSpPr>
            <p:nvPr/>
          </p:nvSpPr>
          <p:spPr bwMode="auto">
            <a:xfrm>
              <a:off x="3673" y="1528"/>
              <a:ext cx="195" cy="27"/>
            </a:xfrm>
            <a:prstGeom prst="parallelogram">
              <a:avLst>
                <a:gd name="adj" fmla="val 163202"/>
              </a:avLst>
            </a:prstGeom>
            <a:solidFill>
              <a:srgbClr val="D1DBB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794" name="Rectangle 217"/>
            <p:cNvSpPr>
              <a:spLocks noChangeArrowheads="1"/>
            </p:cNvSpPr>
            <p:nvPr/>
          </p:nvSpPr>
          <p:spPr bwMode="auto">
            <a:xfrm>
              <a:off x="3691" y="1572"/>
              <a:ext cx="68" cy="33"/>
            </a:xfrm>
            <a:prstGeom prst="rect">
              <a:avLst/>
            </a:prstGeom>
            <a:solidFill>
              <a:srgbClr val="414A30"/>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795" name="Line 218"/>
            <p:cNvSpPr>
              <a:spLocks noChangeShapeType="1"/>
            </p:cNvSpPr>
            <p:nvPr/>
          </p:nvSpPr>
          <p:spPr bwMode="auto">
            <a:xfrm>
              <a:off x="3675" y="1633"/>
              <a:ext cx="146" cy="0"/>
            </a:xfrm>
            <a:prstGeom prst="line">
              <a:avLst/>
            </a:prstGeom>
            <a:noFill/>
            <a:ln w="12700">
              <a:solidFill>
                <a:srgbClr val="000000"/>
              </a:solidFill>
              <a:round/>
              <a:headEnd/>
              <a:tailEnd/>
            </a:ln>
          </p:spPr>
          <p:txBody>
            <a:bodyPr/>
            <a:lstStyle/>
            <a:p>
              <a:endParaRPr lang="en-US"/>
            </a:p>
          </p:txBody>
        </p:sp>
        <p:sp>
          <p:nvSpPr>
            <p:cNvPr id="32796" name="AutoShape 219"/>
            <p:cNvSpPr>
              <a:spLocks noChangeArrowheads="1"/>
            </p:cNvSpPr>
            <p:nvPr/>
          </p:nvSpPr>
          <p:spPr bwMode="auto">
            <a:xfrm>
              <a:off x="3673" y="1656"/>
              <a:ext cx="146" cy="52"/>
            </a:xfrm>
            <a:prstGeom prst="roundRect">
              <a:avLst>
                <a:gd name="adj" fmla="val 17500"/>
              </a:avLst>
            </a:prstGeom>
            <a:noFill/>
            <a:ln w="6350">
              <a:noFill/>
              <a:round/>
              <a:headEnd/>
              <a:tailEnd/>
            </a:ln>
          </p:spPr>
          <p:txBody>
            <a:bodyPr wrap="none" lIns="73025" tIns="36512" rIns="73025" bIns="36512" anchor="ctr"/>
            <a:lstStyle/>
            <a:p>
              <a:endParaRPr lang="en-US" sz="600" b="1" i="0">
                <a:latin typeface="Arial" charset="0"/>
                <a:cs typeface="Arial" charset="0"/>
              </a:endParaRPr>
            </a:p>
          </p:txBody>
        </p:sp>
      </p:grpSp>
      <p:grpSp>
        <p:nvGrpSpPr>
          <p:cNvPr id="32775" name="Group 378"/>
          <p:cNvGrpSpPr>
            <a:grpSpLocks/>
          </p:cNvGrpSpPr>
          <p:nvPr/>
        </p:nvGrpSpPr>
        <p:grpSpPr bwMode="auto">
          <a:xfrm>
            <a:off x="2139950" y="5716588"/>
            <a:ext cx="482600" cy="574675"/>
            <a:chOff x="3673" y="1528"/>
            <a:chExt cx="195" cy="273"/>
          </a:xfrm>
        </p:grpSpPr>
        <p:sp>
          <p:nvSpPr>
            <p:cNvPr id="32785" name="Rectangle 379"/>
            <p:cNvSpPr>
              <a:spLocks noChangeArrowheads="1"/>
            </p:cNvSpPr>
            <p:nvPr/>
          </p:nvSpPr>
          <p:spPr bwMode="auto">
            <a:xfrm>
              <a:off x="3674" y="1555"/>
              <a:ext cx="150" cy="246"/>
            </a:xfrm>
            <a:prstGeom prst="rect">
              <a:avLst/>
            </a:prstGeom>
            <a:solidFill>
              <a:srgbClr val="9BB37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786" name="AutoShape 380"/>
            <p:cNvSpPr>
              <a:spLocks noChangeArrowheads="1"/>
            </p:cNvSpPr>
            <p:nvPr/>
          </p:nvSpPr>
          <p:spPr bwMode="auto">
            <a:xfrm rot="16200000" flipH="1">
              <a:off x="3706" y="1642"/>
              <a:ext cx="273" cy="45"/>
            </a:xfrm>
            <a:prstGeom prst="parallelogram">
              <a:avLst>
                <a:gd name="adj" fmla="val 61902"/>
              </a:avLst>
            </a:prstGeom>
            <a:solidFill>
              <a:srgbClr val="485436"/>
            </a:solidFill>
            <a:ln w="9525">
              <a:noFill/>
              <a:miter lim="800000"/>
              <a:headEnd/>
              <a:tailEnd/>
            </a:ln>
          </p:spPr>
          <p:txBody>
            <a:bodyPr rot="10800000" wrap="none" anchor="ctr"/>
            <a:lstStyle/>
            <a:p>
              <a:pPr algn="ctr" eaLnBrk="0" hangingPunct="0"/>
              <a:endParaRPr lang="en-US" sz="2400" b="1" i="0">
                <a:latin typeface="Arial" charset="0"/>
                <a:cs typeface="Arial" charset="0"/>
              </a:endParaRPr>
            </a:p>
          </p:txBody>
        </p:sp>
        <p:sp>
          <p:nvSpPr>
            <p:cNvPr id="32787" name="AutoShape 381"/>
            <p:cNvSpPr>
              <a:spLocks noChangeArrowheads="1"/>
            </p:cNvSpPr>
            <p:nvPr/>
          </p:nvSpPr>
          <p:spPr bwMode="auto">
            <a:xfrm>
              <a:off x="3673" y="1528"/>
              <a:ext cx="195" cy="27"/>
            </a:xfrm>
            <a:prstGeom prst="parallelogram">
              <a:avLst>
                <a:gd name="adj" fmla="val 163202"/>
              </a:avLst>
            </a:prstGeom>
            <a:solidFill>
              <a:srgbClr val="D1DBB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788" name="Rectangle 382"/>
            <p:cNvSpPr>
              <a:spLocks noChangeArrowheads="1"/>
            </p:cNvSpPr>
            <p:nvPr/>
          </p:nvSpPr>
          <p:spPr bwMode="auto">
            <a:xfrm>
              <a:off x="3691" y="1572"/>
              <a:ext cx="68" cy="33"/>
            </a:xfrm>
            <a:prstGeom prst="rect">
              <a:avLst/>
            </a:prstGeom>
            <a:solidFill>
              <a:srgbClr val="414A30"/>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32789" name="Line 383"/>
            <p:cNvSpPr>
              <a:spLocks noChangeShapeType="1"/>
            </p:cNvSpPr>
            <p:nvPr/>
          </p:nvSpPr>
          <p:spPr bwMode="auto">
            <a:xfrm>
              <a:off x="3675" y="1633"/>
              <a:ext cx="146" cy="0"/>
            </a:xfrm>
            <a:prstGeom prst="line">
              <a:avLst/>
            </a:prstGeom>
            <a:noFill/>
            <a:ln w="12700">
              <a:solidFill>
                <a:srgbClr val="000000"/>
              </a:solidFill>
              <a:round/>
              <a:headEnd/>
              <a:tailEnd/>
            </a:ln>
          </p:spPr>
          <p:txBody>
            <a:bodyPr/>
            <a:lstStyle/>
            <a:p>
              <a:endParaRPr lang="en-US"/>
            </a:p>
          </p:txBody>
        </p:sp>
        <p:sp>
          <p:nvSpPr>
            <p:cNvPr id="32790" name="AutoShape 384"/>
            <p:cNvSpPr>
              <a:spLocks noChangeArrowheads="1"/>
            </p:cNvSpPr>
            <p:nvPr/>
          </p:nvSpPr>
          <p:spPr bwMode="auto">
            <a:xfrm>
              <a:off x="3673" y="1656"/>
              <a:ext cx="146" cy="52"/>
            </a:xfrm>
            <a:prstGeom prst="roundRect">
              <a:avLst>
                <a:gd name="adj" fmla="val 17500"/>
              </a:avLst>
            </a:prstGeom>
            <a:noFill/>
            <a:ln w="6350">
              <a:noFill/>
              <a:round/>
              <a:headEnd/>
              <a:tailEnd/>
            </a:ln>
          </p:spPr>
          <p:txBody>
            <a:bodyPr wrap="none" lIns="73025" tIns="36512" rIns="73025" bIns="36512" anchor="ctr"/>
            <a:lstStyle/>
            <a:p>
              <a:endParaRPr lang="en-US" sz="600" b="1" i="0">
                <a:latin typeface="Arial" charset="0"/>
                <a:cs typeface="Arial" charset="0"/>
              </a:endParaRPr>
            </a:p>
          </p:txBody>
        </p:sp>
      </p:grpSp>
      <p:sp>
        <p:nvSpPr>
          <p:cNvPr id="32776" name="Text Box 385"/>
          <p:cNvSpPr txBox="1">
            <a:spLocks noChangeArrowheads="1"/>
          </p:cNvSpPr>
          <p:nvPr/>
        </p:nvSpPr>
        <p:spPr bwMode="auto">
          <a:xfrm>
            <a:off x="1831975" y="4514850"/>
            <a:ext cx="635000" cy="336550"/>
          </a:xfrm>
          <a:prstGeom prst="rect">
            <a:avLst/>
          </a:prstGeom>
          <a:noFill/>
          <a:ln w="19050">
            <a:noFill/>
            <a:miter lim="800000"/>
            <a:headEnd/>
            <a:tailEnd/>
          </a:ln>
        </p:spPr>
        <p:txBody>
          <a:bodyPr wrap="none">
            <a:spAutoFit/>
          </a:bodyPr>
          <a:lstStyle/>
          <a:p>
            <a:pPr algn="ctr" eaLnBrk="0" hangingPunct="0"/>
            <a:r>
              <a:rPr lang="en-US" sz="1600" b="1" i="0">
                <a:latin typeface="Arial" charset="0"/>
                <a:cs typeface="Arial" charset="0"/>
              </a:rPr>
              <a:t>Host</a:t>
            </a:r>
          </a:p>
        </p:txBody>
      </p:sp>
      <p:pic>
        <p:nvPicPr>
          <p:cNvPr id="32777" name="Picture 196" descr="RecoverPoint Applianc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gray">
          <a:xfrm>
            <a:off x="5681663" y="5283200"/>
            <a:ext cx="1116012" cy="373063"/>
          </a:xfrm>
          <a:prstGeom prst="rect">
            <a:avLst/>
          </a:prstGeom>
          <a:noFill/>
          <a:ln w="9525">
            <a:noFill/>
            <a:miter lim="800000"/>
            <a:headEnd/>
            <a:tailEnd/>
          </a:ln>
        </p:spPr>
      </p:pic>
      <p:sp>
        <p:nvSpPr>
          <p:cNvPr id="32778" name="AutoShape 391"/>
          <p:cNvSpPr>
            <a:spLocks noChangeArrowheads="1"/>
          </p:cNvSpPr>
          <p:nvPr/>
        </p:nvSpPr>
        <p:spPr bwMode="auto">
          <a:xfrm>
            <a:off x="2798763" y="5692775"/>
            <a:ext cx="647700" cy="185738"/>
          </a:xfrm>
          <a:prstGeom prst="verticalScroll">
            <a:avLst>
              <a:gd name="adj" fmla="val 12500"/>
            </a:avLst>
          </a:prstGeom>
          <a:solidFill>
            <a:srgbClr val="808000">
              <a:alpha val="41176"/>
            </a:srgbClr>
          </a:solidFill>
          <a:ln w="9525">
            <a:solidFill>
              <a:srgbClr val="808080"/>
            </a:solidFill>
            <a:round/>
            <a:headEnd/>
            <a:tailEnd/>
          </a:ln>
        </p:spPr>
        <p:txBody>
          <a:bodyPr wrap="none" lIns="82124" tIns="41061" rIns="82124" bIns="41061" anchor="ctr"/>
          <a:lstStyle/>
          <a:p>
            <a:pPr eaLnBrk="0" hangingPunct="0">
              <a:lnSpc>
                <a:spcPct val="90000"/>
              </a:lnSpc>
            </a:pPr>
            <a:r>
              <a:rPr lang="en-US" sz="400" b="1" i="0">
                <a:solidFill>
                  <a:schemeClr val="accent2"/>
                </a:solidFill>
                <a:latin typeface="Arial" charset="0"/>
                <a:cs typeface="Arial" charset="0"/>
              </a:rPr>
              <a:t>@!$%!%!%!%%^&amp;</a:t>
            </a:r>
          </a:p>
          <a:p>
            <a:pPr eaLnBrk="0" hangingPunct="0">
              <a:lnSpc>
                <a:spcPct val="90000"/>
              </a:lnSpc>
            </a:pPr>
            <a:r>
              <a:rPr lang="en-US" sz="400" b="1" i="0">
                <a:solidFill>
                  <a:schemeClr val="accent2"/>
                </a:solidFill>
                <a:latin typeface="Arial" charset="0"/>
                <a:cs typeface="Arial" charset="0"/>
              </a:rPr>
              <a:t>*&amp;^%$#&amp;%$#$%*!^</a:t>
            </a:r>
          </a:p>
          <a:p>
            <a:pPr eaLnBrk="0" hangingPunct="0">
              <a:lnSpc>
                <a:spcPct val="90000"/>
              </a:lnSpc>
            </a:pPr>
            <a:r>
              <a:rPr lang="en-US" sz="400" b="1" i="0">
                <a:latin typeface="Arial" charset="0"/>
                <a:cs typeface="Arial" charset="0"/>
              </a:rPr>
              <a:t>@*%$*^^^^%$@*)</a:t>
            </a:r>
          </a:p>
          <a:p>
            <a:pPr eaLnBrk="0" hangingPunct="0">
              <a:lnSpc>
                <a:spcPct val="90000"/>
              </a:lnSpc>
            </a:pPr>
            <a:r>
              <a:rPr lang="en-US" sz="400" b="1" i="0">
                <a:solidFill>
                  <a:schemeClr val="accent2"/>
                </a:solidFill>
                <a:latin typeface="Arial" charset="0"/>
                <a:cs typeface="Arial" charset="0"/>
              </a:rPr>
              <a:t>%#*@(*$%%%%#@</a:t>
            </a:r>
          </a:p>
        </p:txBody>
      </p:sp>
      <p:sp>
        <p:nvSpPr>
          <p:cNvPr id="32779" name="AutoShape 391"/>
          <p:cNvSpPr>
            <a:spLocks noChangeArrowheads="1"/>
          </p:cNvSpPr>
          <p:nvPr/>
        </p:nvSpPr>
        <p:spPr bwMode="auto">
          <a:xfrm>
            <a:off x="4706938" y="5676900"/>
            <a:ext cx="646112" cy="185738"/>
          </a:xfrm>
          <a:prstGeom prst="verticalScroll">
            <a:avLst>
              <a:gd name="adj" fmla="val 12500"/>
            </a:avLst>
          </a:prstGeom>
          <a:solidFill>
            <a:srgbClr val="FFCC00"/>
          </a:solidFill>
          <a:ln w="9525">
            <a:solidFill>
              <a:srgbClr val="808080"/>
            </a:solidFill>
            <a:round/>
            <a:headEnd/>
            <a:tailEnd/>
          </a:ln>
        </p:spPr>
        <p:txBody>
          <a:bodyPr wrap="none" lIns="82124" tIns="41061" rIns="82124" bIns="41061" anchor="ctr"/>
          <a:lstStyle/>
          <a:p>
            <a:pPr eaLnBrk="0" hangingPunct="0">
              <a:lnSpc>
                <a:spcPct val="90000"/>
              </a:lnSpc>
            </a:pPr>
            <a:r>
              <a:rPr lang="en-US" sz="400" b="1" i="0">
                <a:solidFill>
                  <a:schemeClr val="accent2"/>
                </a:solidFill>
                <a:latin typeface="Arial" charset="0"/>
                <a:cs typeface="Arial" charset="0"/>
              </a:rPr>
              <a:t>@!$%!%!%!%%^&amp;</a:t>
            </a:r>
          </a:p>
          <a:p>
            <a:pPr eaLnBrk="0" hangingPunct="0">
              <a:lnSpc>
                <a:spcPct val="90000"/>
              </a:lnSpc>
            </a:pPr>
            <a:r>
              <a:rPr lang="en-US" sz="400" b="1" i="0">
                <a:latin typeface="Arial" charset="0"/>
                <a:cs typeface="Arial" charset="0"/>
              </a:rPr>
              <a:t>*&amp;^%$#&amp;%$#$%*!^</a:t>
            </a:r>
          </a:p>
          <a:p>
            <a:pPr eaLnBrk="0" hangingPunct="0">
              <a:lnSpc>
                <a:spcPct val="90000"/>
              </a:lnSpc>
            </a:pPr>
            <a:r>
              <a:rPr lang="en-US" sz="400" b="1" i="0">
                <a:solidFill>
                  <a:schemeClr val="accent2"/>
                </a:solidFill>
                <a:latin typeface="Arial" charset="0"/>
                <a:cs typeface="Arial" charset="0"/>
              </a:rPr>
              <a:t>@*%$*^^^^%$@*)</a:t>
            </a:r>
          </a:p>
          <a:p>
            <a:pPr eaLnBrk="0" hangingPunct="0">
              <a:lnSpc>
                <a:spcPct val="90000"/>
              </a:lnSpc>
            </a:pPr>
            <a:r>
              <a:rPr lang="en-US" sz="400" b="1" i="0">
                <a:solidFill>
                  <a:schemeClr val="accent2"/>
                </a:solidFill>
                <a:latin typeface="Arial" charset="0"/>
                <a:cs typeface="Arial" charset="0"/>
              </a:rPr>
              <a:t>%#*@(*$%%%%#@</a:t>
            </a:r>
          </a:p>
        </p:txBody>
      </p:sp>
      <p:sp>
        <p:nvSpPr>
          <p:cNvPr id="32780" name="Text Box 385"/>
          <p:cNvSpPr txBox="1">
            <a:spLocks noChangeArrowheads="1"/>
          </p:cNvSpPr>
          <p:nvPr/>
        </p:nvSpPr>
        <p:spPr bwMode="auto">
          <a:xfrm>
            <a:off x="5097463" y="4876800"/>
            <a:ext cx="2509837" cy="336550"/>
          </a:xfrm>
          <a:prstGeom prst="rect">
            <a:avLst/>
          </a:prstGeom>
          <a:noFill/>
          <a:ln w="19050">
            <a:noFill/>
            <a:miter lim="800000"/>
            <a:headEnd/>
            <a:tailEnd/>
          </a:ln>
        </p:spPr>
        <p:txBody>
          <a:bodyPr wrap="none">
            <a:spAutoFit/>
          </a:bodyPr>
          <a:lstStyle/>
          <a:p>
            <a:pPr algn="ctr" eaLnBrk="0" hangingPunct="0"/>
            <a:r>
              <a:rPr lang="en-US" sz="1600" b="1" i="0">
                <a:latin typeface="Arial" charset="0"/>
                <a:cs typeface="Arial" charset="0"/>
              </a:rPr>
              <a:t>Enterprise Key Manager</a:t>
            </a:r>
          </a:p>
        </p:txBody>
      </p:sp>
      <p:sp>
        <p:nvSpPr>
          <p:cNvPr id="32781" name="Line 203"/>
          <p:cNvSpPr>
            <a:spLocks noChangeShapeType="1"/>
          </p:cNvSpPr>
          <p:nvPr/>
        </p:nvSpPr>
        <p:spPr bwMode="auto">
          <a:xfrm>
            <a:off x="2798763" y="5480050"/>
            <a:ext cx="2882900" cy="4763"/>
          </a:xfrm>
          <a:prstGeom prst="line">
            <a:avLst/>
          </a:prstGeom>
          <a:noFill/>
          <a:ln w="9525">
            <a:solidFill>
              <a:schemeClr val="tx1"/>
            </a:solidFill>
            <a:round/>
            <a:headEnd type="triangle" w="med" len="med"/>
            <a:tailEnd type="triangle" w="med" len="med"/>
          </a:ln>
        </p:spPr>
        <p:txBody>
          <a:bodyPr/>
          <a:lstStyle/>
          <a:p>
            <a:endParaRPr lang="en-US"/>
          </a:p>
        </p:txBody>
      </p:sp>
      <p:sp>
        <p:nvSpPr>
          <p:cNvPr id="32782" name="Text Box 204"/>
          <p:cNvSpPr txBox="1">
            <a:spLocks noChangeArrowheads="1"/>
          </p:cNvSpPr>
          <p:nvPr/>
        </p:nvSpPr>
        <p:spPr bwMode="auto">
          <a:xfrm>
            <a:off x="2798763" y="6096000"/>
            <a:ext cx="893762" cy="457200"/>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Identity certificate</a:t>
            </a:r>
          </a:p>
        </p:txBody>
      </p:sp>
      <p:sp>
        <p:nvSpPr>
          <p:cNvPr id="32783" name="Text Box 205"/>
          <p:cNvSpPr txBox="1">
            <a:spLocks noChangeArrowheads="1"/>
          </p:cNvSpPr>
          <p:nvPr/>
        </p:nvSpPr>
        <p:spPr bwMode="auto">
          <a:xfrm>
            <a:off x="4706938" y="6040438"/>
            <a:ext cx="893762" cy="457200"/>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Identity certificate</a:t>
            </a:r>
          </a:p>
        </p:txBody>
      </p:sp>
      <p:sp>
        <p:nvSpPr>
          <p:cNvPr id="32784" name="Text Box 206"/>
          <p:cNvSpPr txBox="1">
            <a:spLocks noChangeArrowheads="1"/>
          </p:cNvSpPr>
          <p:nvPr/>
        </p:nvSpPr>
        <p:spPr bwMode="auto">
          <a:xfrm>
            <a:off x="3692525" y="5200650"/>
            <a:ext cx="893763"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SSL/TLS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84" descr="MCj04352420000[1]"/>
          <p:cNvPicPr>
            <a:picLocks noChangeAspect="1" noChangeArrowheads="1"/>
          </p:cNvPicPr>
          <p:nvPr/>
        </p:nvPicPr>
        <p:blipFill>
          <a:blip r:embed="rId3"/>
          <a:srcRect/>
          <a:stretch>
            <a:fillRect/>
          </a:stretch>
        </p:blipFill>
        <p:spPr bwMode="auto">
          <a:xfrm>
            <a:off x="2628900" y="1916113"/>
            <a:ext cx="655638" cy="1295400"/>
          </a:xfrm>
          <a:prstGeom prst="rect">
            <a:avLst/>
          </a:prstGeom>
          <a:noFill/>
          <a:ln w="9525">
            <a:noFill/>
            <a:miter lim="800000"/>
            <a:headEnd/>
            <a:tailEnd/>
          </a:ln>
        </p:spPr>
      </p:pic>
      <p:sp>
        <p:nvSpPr>
          <p:cNvPr id="34818" name="Rectangle 2"/>
          <p:cNvSpPr>
            <a:spLocks noGrp="1" noChangeArrowheads="1"/>
          </p:cNvSpPr>
          <p:nvPr>
            <p:ph type="title" sz="quarter"/>
          </p:nvPr>
        </p:nvSpPr>
        <p:spPr>
          <a:xfrm>
            <a:off x="685800" y="457200"/>
            <a:ext cx="8001000" cy="685800"/>
          </a:xfrm>
        </p:spPr>
        <p:txBody>
          <a:bodyPr/>
          <a:lstStyle/>
          <a:p>
            <a:pPr algn="ctr" eaLnBrk="1" hangingPunct="1"/>
            <a:r>
              <a:rPr lang="en-US" smtClean="0"/>
              <a:t>KMIP Interop at RSAC 2012</a:t>
            </a:r>
          </a:p>
        </p:txBody>
      </p:sp>
      <p:pic>
        <p:nvPicPr>
          <p:cNvPr id="34819" name="Picture 22" descr="MCj04413280000[1]"/>
          <p:cNvPicPr>
            <a:picLocks noGrp="1" noChangeAspect="1" noChangeArrowheads="1"/>
          </p:cNvPicPr>
          <p:nvPr>
            <p:ph sz="quarter" idx="3"/>
          </p:nvPr>
        </p:nvPicPr>
        <p:blipFill>
          <a:blip r:embed="rId4"/>
          <a:srcRect/>
          <a:stretch>
            <a:fillRect/>
          </a:stretch>
        </p:blipFill>
        <p:spPr>
          <a:xfrm>
            <a:off x="2181225" y="4535488"/>
            <a:ext cx="914400" cy="914400"/>
          </a:xfrm>
        </p:spPr>
      </p:pic>
      <p:pic>
        <p:nvPicPr>
          <p:cNvPr id="34820" name="Picture 32" descr="ibm133x58"/>
          <p:cNvPicPr>
            <a:picLocks noChangeAspect="1" noChangeArrowheads="1"/>
          </p:cNvPicPr>
          <p:nvPr/>
        </p:nvPicPr>
        <p:blipFill>
          <a:blip r:embed="rId5"/>
          <a:srcRect/>
          <a:stretch>
            <a:fillRect/>
          </a:stretch>
        </p:blipFill>
        <p:spPr bwMode="auto">
          <a:xfrm>
            <a:off x="2408238" y="1098550"/>
            <a:ext cx="895350" cy="390525"/>
          </a:xfrm>
          <a:prstGeom prst="rect">
            <a:avLst/>
          </a:prstGeom>
          <a:noFill/>
          <a:ln w="9525">
            <a:noFill/>
            <a:miter lim="800000"/>
            <a:headEnd/>
            <a:tailEnd/>
          </a:ln>
        </p:spPr>
      </p:pic>
      <p:sp>
        <p:nvSpPr>
          <p:cNvPr id="34821" name="Freeform 5"/>
          <p:cNvSpPr>
            <a:spLocks/>
          </p:cNvSpPr>
          <p:nvPr/>
        </p:nvSpPr>
        <p:spPr bwMode="gray">
          <a:xfrm>
            <a:off x="3505200" y="3173413"/>
            <a:ext cx="2116138" cy="1154112"/>
          </a:xfrm>
          <a:custGeom>
            <a:avLst/>
            <a:gdLst>
              <a:gd name="T0" fmla="*/ 2147483647 w 615"/>
              <a:gd name="T1" fmla="*/ 2147483647 h 393"/>
              <a:gd name="T2" fmla="*/ 2147483647 w 615"/>
              <a:gd name="T3" fmla="*/ 2147483647 h 393"/>
              <a:gd name="T4" fmla="*/ 2147483647 w 615"/>
              <a:gd name="T5" fmla="*/ 2147483647 h 393"/>
              <a:gd name="T6" fmla="*/ 2147483647 w 615"/>
              <a:gd name="T7" fmla="*/ 0 h 393"/>
              <a:gd name="T8" fmla="*/ 2147483647 w 615"/>
              <a:gd name="T9" fmla="*/ 2147483647 h 393"/>
              <a:gd name="T10" fmla="*/ 2147483647 w 615"/>
              <a:gd name="T11" fmla="*/ 2147483647 h 393"/>
              <a:gd name="T12" fmla="*/ 0 w 615"/>
              <a:gd name="T13" fmla="*/ 2147483647 h 393"/>
              <a:gd name="T14" fmla="*/ 2147483647 w 615"/>
              <a:gd name="T15" fmla="*/ 2147483647 h 393"/>
              <a:gd name="T16" fmla="*/ 2147483647 w 615"/>
              <a:gd name="T17" fmla="*/ 2147483647 h 393"/>
              <a:gd name="T18" fmla="*/ 2147483647 w 615"/>
              <a:gd name="T19" fmla="*/ 2147483647 h 393"/>
              <a:gd name="T20" fmla="*/ 2147483647 w 615"/>
              <a:gd name="T21" fmla="*/ 2147483647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5"/>
              <a:gd name="T34" fmla="*/ 0 h 393"/>
              <a:gd name="T35" fmla="*/ 615 w 615"/>
              <a:gd name="T36" fmla="*/ 393 h 3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5" h="393">
                <a:moveTo>
                  <a:pt x="615" y="269"/>
                </a:moveTo>
                <a:cubicBezTo>
                  <a:pt x="615" y="202"/>
                  <a:pt x="564" y="150"/>
                  <a:pt x="497" y="150"/>
                </a:cubicBezTo>
                <a:cubicBezTo>
                  <a:pt x="487" y="150"/>
                  <a:pt x="477" y="150"/>
                  <a:pt x="466" y="155"/>
                </a:cubicBezTo>
                <a:cubicBezTo>
                  <a:pt x="466" y="67"/>
                  <a:pt x="395" y="0"/>
                  <a:pt x="308" y="0"/>
                </a:cubicBezTo>
                <a:cubicBezTo>
                  <a:pt x="226" y="0"/>
                  <a:pt x="154" y="67"/>
                  <a:pt x="149" y="155"/>
                </a:cubicBezTo>
                <a:cubicBezTo>
                  <a:pt x="144" y="150"/>
                  <a:pt x="134" y="150"/>
                  <a:pt x="123" y="150"/>
                </a:cubicBezTo>
                <a:cubicBezTo>
                  <a:pt x="57" y="150"/>
                  <a:pt x="0" y="202"/>
                  <a:pt x="0" y="269"/>
                </a:cubicBezTo>
                <a:cubicBezTo>
                  <a:pt x="0" y="336"/>
                  <a:pt x="57" y="393"/>
                  <a:pt x="123" y="393"/>
                </a:cubicBezTo>
                <a:cubicBezTo>
                  <a:pt x="507" y="393"/>
                  <a:pt x="507" y="393"/>
                  <a:pt x="507" y="393"/>
                </a:cubicBezTo>
                <a:cubicBezTo>
                  <a:pt x="507" y="393"/>
                  <a:pt x="507" y="393"/>
                  <a:pt x="507" y="393"/>
                </a:cubicBezTo>
                <a:cubicBezTo>
                  <a:pt x="569" y="388"/>
                  <a:pt x="615" y="331"/>
                  <a:pt x="615" y="269"/>
                </a:cubicBezTo>
              </a:path>
            </a:pathLst>
          </a:custGeom>
          <a:solidFill>
            <a:schemeClr val="bg1"/>
          </a:solidFill>
          <a:ln w="28575">
            <a:solidFill>
              <a:srgbClr val="093566"/>
            </a:solidFill>
            <a:round/>
            <a:headEnd/>
            <a:tailEnd/>
          </a:ln>
        </p:spPr>
        <p:txBody>
          <a:bodyPr wrap="none" lIns="0" tIns="0" rIns="0" bIns="0" anchor="ctr"/>
          <a:lstStyle/>
          <a:p>
            <a:endParaRPr lang="en-US"/>
          </a:p>
        </p:txBody>
      </p:sp>
      <p:pic>
        <p:nvPicPr>
          <p:cNvPr id="34822" name="Picture 64" descr="MCj04413280000[1]"/>
          <p:cNvPicPr>
            <a:picLocks noChangeAspect="1" noChangeArrowheads="1"/>
          </p:cNvPicPr>
          <p:nvPr/>
        </p:nvPicPr>
        <p:blipFill>
          <a:blip r:embed="rId4"/>
          <a:srcRect/>
          <a:stretch>
            <a:fillRect/>
          </a:stretch>
        </p:blipFill>
        <p:spPr bwMode="auto">
          <a:xfrm>
            <a:off x="708025" y="4545013"/>
            <a:ext cx="914400" cy="914400"/>
          </a:xfrm>
          <a:prstGeom prst="rect">
            <a:avLst/>
          </a:prstGeom>
          <a:noFill/>
          <a:ln w="9525">
            <a:noFill/>
            <a:miter lim="800000"/>
            <a:headEnd/>
            <a:tailEnd/>
          </a:ln>
        </p:spPr>
      </p:pic>
      <p:sp>
        <p:nvSpPr>
          <p:cNvPr id="34823" name="Line 70"/>
          <p:cNvSpPr>
            <a:spLocks noChangeShapeType="1"/>
          </p:cNvSpPr>
          <p:nvPr/>
        </p:nvSpPr>
        <p:spPr bwMode="auto">
          <a:xfrm>
            <a:off x="3181350" y="2944813"/>
            <a:ext cx="552450" cy="685800"/>
          </a:xfrm>
          <a:prstGeom prst="line">
            <a:avLst/>
          </a:prstGeom>
          <a:noFill/>
          <a:ln w="9525">
            <a:solidFill>
              <a:schemeClr val="tx1"/>
            </a:solidFill>
            <a:round/>
            <a:headEnd/>
            <a:tailEnd/>
          </a:ln>
        </p:spPr>
        <p:txBody>
          <a:bodyPr/>
          <a:lstStyle/>
          <a:p>
            <a:endParaRPr lang="en-US"/>
          </a:p>
        </p:txBody>
      </p:sp>
      <p:sp>
        <p:nvSpPr>
          <p:cNvPr id="34824" name="Line 74"/>
          <p:cNvSpPr>
            <a:spLocks noChangeShapeType="1"/>
          </p:cNvSpPr>
          <p:nvPr/>
        </p:nvSpPr>
        <p:spPr bwMode="auto">
          <a:xfrm flipV="1">
            <a:off x="2700338" y="4164013"/>
            <a:ext cx="881062" cy="533400"/>
          </a:xfrm>
          <a:prstGeom prst="line">
            <a:avLst/>
          </a:prstGeom>
          <a:noFill/>
          <a:ln w="9525">
            <a:solidFill>
              <a:schemeClr val="tx1"/>
            </a:solidFill>
            <a:round/>
            <a:headEnd/>
            <a:tailEnd/>
          </a:ln>
        </p:spPr>
        <p:txBody>
          <a:bodyPr/>
          <a:lstStyle/>
          <a:p>
            <a:endParaRPr lang="en-US"/>
          </a:p>
        </p:txBody>
      </p:sp>
      <p:sp>
        <p:nvSpPr>
          <p:cNvPr id="34825" name="Line 75"/>
          <p:cNvSpPr>
            <a:spLocks noChangeShapeType="1"/>
          </p:cNvSpPr>
          <p:nvPr/>
        </p:nvSpPr>
        <p:spPr bwMode="auto">
          <a:xfrm>
            <a:off x="4211638" y="2709863"/>
            <a:ext cx="120650" cy="523875"/>
          </a:xfrm>
          <a:prstGeom prst="line">
            <a:avLst/>
          </a:prstGeom>
          <a:noFill/>
          <a:ln w="9525">
            <a:solidFill>
              <a:schemeClr val="tx1"/>
            </a:solidFill>
            <a:round/>
            <a:headEnd/>
            <a:tailEnd/>
          </a:ln>
        </p:spPr>
        <p:txBody>
          <a:bodyPr/>
          <a:lstStyle/>
          <a:p>
            <a:endParaRPr lang="en-US"/>
          </a:p>
        </p:txBody>
      </p:sp>
      <p:sp>
        <p:nvSpPr>
          <p:cNvPr id="34826" name="Line 76"/>
          <p:cNvSpPr>
            <a:spLocks noChangeShapeType="1"/>
          </p:cNvSpPr>
          <p:nvPr/>
        </p:nvSpPr>
        <p:spPr bwMode="auto">
          <a:xfrm flipH="1">
            <a:off x="4889500" y="2563813"/>
            <a:ext cx="679450" cy="703262"/>
          </a:xfrm>
          <a:prstGeom prst="line">
            <a:avLst/>
          </a:prstGeom>
          <a:noFill/>
          <a:ln w="9525">
            <a:solidFill>
              <a:schemeClr val="tx1"/>
            </a:solidFill>
            <a:round/>
            <a:headEnd/>
            <a:tailEnd/>
          </a:ln>
        </p:spPr>
        <p:txBody>
          <a:bodyPr/>
          <a:lstStyle/>
          <a:p>
            <a:endParaRPr lang="en-US"/>
          </a:p>
        </p:txBody>
      </p:sp>
      <p:sp>
        <p:nvSpPr>
          <p:cNvPr id="34827" name="Line 78"/>
          <p:cNvSpPr>
            <a:spLocks noChangeShapeType="1"/>
          </p:cNvSpPr>
          <p:nvPr/>
        </p:nvSpPr>
        <p:spPr bwMode="auto">
          <a:xfrm flipH="1" flipV="1">
            <a:off x="5562600" y="4164013"/>
            <a:ext cx="1096963" cy="588962"/>
          </a:xfrm>
          <a:prstGeom prst="line">
            <a:avLst/>
          </a:prstGeom>
          <a:noFill/>
          <a:ln w="9525">
            <a:solidFill>
              <a:schemeClr val="tx1"/>
            </a:solidFill>
            <a:round/>
            <a:headEnd/>
            <a:tailEnd/>
          </a:ln>
        </p:spPr>
        <p:txBody>
          <a:bodyPr/>
          <a:lstStyle/>
          <a:p>
            <a:endParaRPr lang="en-US"/>
          </a:p>
        </p:txBody>
      </p:sp>
      <p:sp>
        <p:nvSpPr>
          <p:cNvPr id="34828" name="Text Box 80"/>
          <p:cNvSpPr txBox="1">
            <a:spLocks noChangeArrowheads="1"/>
          </p:cNvSpPr>
          <p:nvPr/>
        </p:nvSpPr>
        <p:spPr bwMode="auto">
          <a:xfrm>
            <a:off x="3657600" y="3783013"/>
            <a:ext cx="2057400" cy="366712"/>
          </a:xfrm>
          <a:prstGeom prst="rect">
            <a:avLst/>
          </a:prstGeom>
          <a:noFill/>
          <a:ln w="9525">
            <a:noFill/>
            <a:miter lim="800000"/>
            <a:headEnd/>
            <a:tailEnd/>
          </a:ln>
        </p:spPr>
        <p:txBody>
          <a:bodyPr>
            <a:spAutoFit/>
          </a:bodyPr>
          <a:lstStyle/>
          <a:p>
            <a:pPr>
              <a:spcBef>
                <a:spcPct val="50000"/>
              </a:spcBef>
            </a:pPr>
            <a:r>
              <a:rPr lang="en-US">
                <a:latin typeface="Arial" charset="0"/>
                <a:ea typeface="MS PGothic"/>
                <a:cs typeface="MS PGothic"/>
              </a:rPr>
              <a:t>Interop Network</a:t>
            </a:r>
          </a:p>
        </p:txBody>
      </p:sp>
      <p:pic>
        <p:nvPicPr>
          <p:cNvPr id="34829" name="Picture 81"/>
          <p:cNvPicPr>
            <a:picLocks noChangeAspect="1" noChangeArrowheads="1"/>
          </p:cNvPicPr>
          <p:nvPr/>
        </p:nvPicPr>
        <p:blipFill>
          <a:blip r:embed="rId6"/>
          <a:srcRect/>
          <a:stretch>
            <a:fillRect/>
          </a:stretch>
        </p:blipFill>
        <p:spPr bwMode="auto">
          <a:xfrm>
            <a:off x="228600" y="1163638"/>
            <a:ext cx="1611313" cy="258762"/>
          </a:xfrm>
          <a:prstGeom prst="rect">
            <a:avLst/>
          </a:prstGeom>
          <a:noFill/>
          <a:ln w="9525">
            <a:noFill/>
            <a:miter lim="800000"/>
            <a:headEnd/>
            <a:tailEnd/>
          </a:ln>
        </p:spPr>
      </p:pic>
      <p:pic>
        <p:nvPicPr>
          <p:cNvPr id="34830" name="Picture 83" descr="MCj04352420000[1]"/>
          <p:cNvPicPr>
            <a:picLocks noChangeAspect="1" noChangeArrowheads="1"/>
          </p:cNvPicPr>
          <p:nvPr/>
        </p:nvPicPr>
        <p:blipFill>
          <a:blip r:embed="rId3"/>
          <a:srcRect/>
          <a:stretch>
            <a:fillRect/>
          </a:stretch>
        </p:blipFill>
        <p:spPr bwMode="auto">
          <a:xfrm>
            <a:off x="787400" y="1916113"/>
            <a:ext cx="655638" cy="1295400"/>
          </a:xfrm>
          <a:prstGeom prst="rect">
            <a:avLst/>
          </a:prstGeom>
          <a:noFill/>
          <a:ln w="9525">
            <a:noFill/>
            <a:miter lim="800000"/>
            <a:headEnd/>
            <a:tailEnd/>
          </a:ln>
        </p:spPr>
      </p:pic>
      <p:sp>
        <p:nvSpPr>
          <p:cNvPr id="34831" name="Text Box 87"/>
          <p:cNvSpPr txBox="1">
            <a:spLocks noChangeArrowheads="1"/>
          </p:cNvSpPr>
          <p:nvPr/>
        </p:nvSpPr>
        <p:spPr bwMode="auto">
          <a:xfrm>
            <a:off x="2400300" y="1458913"/>
            <a:ext cx="781050" cy="366712"/>
          </a:xfrm>
          <a:prstGeom prst="rect">
            <a:avLst/>
          </a:prstGeom>
          <a:noFill/>
          <a:ln w="9525">
            <a:noFill/>
            <a:miter lim="800000"/>
            <a:headEnd/>
            <a:tailEnd/>
          </a:ln>
        </p:spPr>
        <p:txBody>
          <a:bodyPr wrap="none">
            <a:spAutoFit/>
          </a:bodyPr>
          <a:lstStyle/>
          <a:p>
            <a:r>
              <a:rPr lang="en-US">
                <a:latin typeface="Arial" charset="0"/>
                <a:ea typeface="MS PGothic"/>
                <a:cs typeface="MS PGothic"/>
              </a:rPr>
              <a:t>Server</a:t>
            </a:r>
          </a:p>
        </p:txBody>
      </p:sp>
      <p:sp>
        <p:nvSpPr>
          <p:cNvPr id="34832" name="Text Box 89"/>
          <p:cNvSpPr txBox="1">
            <a:spLocks noChangeArrowheads="1"/>
          </p:cNvSpPr>
          <p:nvPr/>
        </p:nvSpPr>
        <p:spPr bwMode="auto">
          <a:xfrm>
            <a:off x="5568950" y="1492250"/>
            <a:ext cx="781050" cy="366713"/>
          </a:xfrm>
          <a:prstGeom prst="rect">
            <a:avLst/>
          </a:prstGeom>
          <a:noFill/>
          <a:ln w="9525">
            <a:noFill/>
            <a:miter lim="800000"/>
            <a:headEnd/>
            <a:tailEnd/>
          </a:ln>
        </p:spPr>
        <p:txBody>
          <a:bodyPr wrap="none">
            <a:spAutoFit/>
          </a:bodyPr>
          <a:lstStyle/>
          <a:p>
            <a:r>
              <a:rPr lang="en-US">
                <a:latin typeface="Arial" charset="0"/>
                <a:ea typeface="MS PGothic"/>
                <a:cs typeface="MS PGothic"/>
              </a:rPr>
              <a:t>Server</a:t>
            </a:r>
          </a:p>
        </p:txBody>
      </p:sp>
      <p:sp>
        <p:nvSpPr>
          <p:cNvPr id="34833" name="Text Box 90"/>
          <p:cNvSpPr txBox="1">
            <a:spLocks noChangeArrowheads="1"/>
          </p:cNvSpPr>
          <p:nvPr/>
        </p:nvSpPr>
        <p:spPr bwMode="auto">
          <a:xfrm>
            <a:off x="3644900" y="1689100"/>
            <a:ext cx="1236663" cy="369888"/>
          </a:xfrm>
          <a:prstGeom prst="rect">
            <a:avLst/>
          </a:prstGeom>
          <a:noFill/>
          <a:ln w="9525">
            <a:noFill/>
            <a:miter lim="800000"/>
            <a:headEnd/>
            <a:tailEnd/>
          </a:ln>
        </p:spPr>
        <p:txBody>
          <a:bodyPr wrap="none">
            <a:spAutoFit/>
          </a:bodyPr>
          <a:lstStyle/>
          <a:p>
            <a:r>
              <a:rPr lang="en-US">
                <a:latin typeface="Arial" charset="0"/>
                <a:ea typeface="MS PGothic"/>
                <a:cs typeface="MS PGothic"/>
              </a:rPr>
              <a:t>2 x Server</a:t>
            </a:r>
          </a:p>
        </p:txBody>
      </p:sp>
      <p:sp>
        <p:nvSpPr>
          <p:cNvPr id="34834" name="Text Box 91"/>
          <p:cNvSpPr txBox="1">
            <a:spLocks noChangeArrowheads="1"/>
          </p:cNvSpPr>
          <p:nvPr/>
        </p:nvSpPr>
        <p:spPr bwMode="auto">
          <a:xfrm>
            <a:off x="449263" y="1460500"/>
            <a:ext cx="1235075" cy="369888"/>
          </a:xfrm>
          <a:prstGeom prst="rect">
            <a:avLst/>
          </a:prstGeom>
          <a:noFill/>
          <a:ln w="9525">
            <a:noFill/>
            <a:miter lim="800000"/>
            <a:headEnd/>
            <a:tailEnd/>
          </a:ln>
        </p:spPr>
        <p:txBody>
          <a:bodyPr wrap="none">
            <a:spAutoFit/>
          </a:bodyPr>
          <a:lstStyle/>
          <a:p>
            <a:r>
              <a:rPr lang="en-US">
                <a:latin typeface="Arial" charset="0"/>
                <a:ea typeface="MS PGothic"/>
                <a:cs typeface="MS PGothic"/>
              </a:rPr>
              <a:t>2 x Server</a:t>
            </a:r>
          </a:p>
        </p:txBody>
      </p:sp>
      <p:sp>
        <p:nvSpPr>
          <p:cNvPr id="34835" name="Line 99"/>
          <p:cNvSpPr>
            <a:spLocks noChangeShapeType="1"/>
          </p:cNvSpPr>
          <p:nvPr/>
        </p:nvSpPr>
        <p:spPr bwMode="auto">
          <a:xfrm flipH="1">
            <a:off x="3922713" y="4316413"/>
            <a:ext cx="125412" cy="436562"/>
          </a:xfrm>
          <a:prstGeom prst="line">
            <a:avLst/>
          </a:prstGeom>
          <a:noFill/>
          <a:ln w="9525">
            <a:solidFill>
              <a:schemeClr val="tx1"/>
            </a:solidFill>
            <a:round/>
            <a:headEnd/>
            <a:tailEnd/>
          </a:ln>
        </p:spPr>
        <p:txBody>
          <a:bodyPr/>
          <a:lstStyle/>
          <a:p>
            <a:endParaRPr lang="en-US"/>
          </a:p>
        </p:txBody>
      </p:sp>
      <p:sp>
        <p:nvSpPr>
          <p:cNvPr id="34836" name="Text Box 102"/>
          <p:cNvSpPr txBox="1">
            <a:spLocks noChangeArrowheads="1"/>
          </p:cNvSpPr>
          <p:nvPr/>
        </p:nvSpPr>
        <p:spPr bwMode="auto">
          <a:xfrm>
            <a:off x="515938" y="5792788"/>
            <a:ext cx="1146175" cy="369887"/>
          </a:xfrm>
          <a:prstGeom prst="rect">
            <a:avLst/>
          </a:prstGeom>
          <a:noFill/>
          <a:ln w="9525">
            <a:noFill/>
            <a:miter lim="800000"/>
            <a:headEnd/>
            <a:tailEnd/>
          </a:ln>
        </p:spPr>
        <p:txBody>
          <a:bodyPr wrap="none">
            <a:spAutoFit/>
          </a:bodyPr>
          <a:lstStyle/>
          <a:p>
            <a:r>
              <a:rPr lang="en-US">
                <a:latin typeface="Arial" charset="0"/>
                <a:ea typeface="MS PGothic"/>
                <a:cs typeface="MS PGothic"/>
              </a:rPr>
              <a:t>3 x Client</a:t>
            </a:r>
          </a:p>
        </p:txBody>
      </p:sp>
      <p:sp>
        <p:nvSpPr>
          <p:cNvPr id="34837" name="Line 103"/>
          <p:cNvSpPr>
            <a:spLocks noChangeShapeType="1"/>
          </p:cNvSpPr>
          <p:nvPr/>
        </p:nvSpPr>
        <p:spPr bwMode="auto">
          <a:xfrm>
            <a:off x="1752600" y="2944813"/>
            <a:ext cx="1752600" cy="914400"/>
          </a:xfrm>
          <a:prstGeom prst="line">
            <a:avLst/>
          </a:prstGeom>
          <a:noFill/>
          <a:ln w="9525">
            <a:solidFill>
              <a:schemeClr val="tx1"/>
            </a:solidFill>
            <a:round/>
            <a:headEnd/>
            <a:tailEnd/>
          </a:ln>
        </p:spPr>
        <p:txBody>
          <a:bodyPr/>
          <a:lstStyle/>
          <a:p>
            <a:endParaRPr lang="en-US"/>
          </a:p>
        </p:txBody>
      </p:sp>
      <p:sp>
        <p:nvSpPr>
          <p:cNvPr id="34838" name="Text Box 88"/>
          <p:cNvSpPr txBox="1">
            <a:spLocks noChangeArrowheads="1"/>
          </p:cNvSpPr>
          <p:nvPr/>
        </p:nvSpPr>
        <p:spPr bwMode="auto">
          <a:xfrm>
            <a:off x="7248525" y="1470025"/>
            <a:ext cx="781050" cy="368300"/>
          </a:xfrm>
          <a:prstGeom prst="rect">
            <a:avLst/>
          </a:prstGeom>
          <a:noFill/>
          <a:ln w="9525">
            <a:noFill/>
            <a:miter lim="800000"/>
            <a:headEnd/>
            <a:tailEnd/>
          </a:ln>
        </p:spPr>
        <p:txBody>
          <a:bodyPr wrap="none">
            <a:spAutoFit/>
          </a:bodyPr>
          <a:lstStyle/>
          <a:p>
            <a:r>
              <a:rPr lang="en-US">
                <a:latin typeface="Arial" charset="0"/>
                <a:ea typeface="MS PGothic"/>
                <a:cs typeface="MS PGothic"/>
              </a:rPr>
              <a:t>Server</a:t>
            </a:r>
          </a:p>
        </p:txBody>
      </p:sp>
      <p:pic>
        <p:nvPicPr>
          <p:cNvPr id="34839" name="Picture 32" descr="ibm133x58"/>
          <p:cNvPicPr>
            <a:picLocks noChangeAspect="1" noChangeArrowheads="1"/>
          </p:cNvPicPr>
          <p:nvPr/>
        </p:nvPicPr>
        <p:blipFill>
          <a:blip r:embed="rId5"/>
          <a:srcRect/>
          <a:stretch>
            <a:fillRect/>
          </a:stretch>
        </p:blipFill>
        <p:spPr bwMode="auto">
          <a:xfrm>
            <a:off x="2157413" y="5400675"/>
            <a:ext cx="962025" cy="419100"/>
          </a:xfrm>
          <a:prstGeom prst="rect">
            <a:avLst/>
          </a:prstGeom>
          <a:noFill/>
          <a:ln w="9525">
            <a:noFill/>
            <a:miter lim="800000"/>
            <a:headEnd/>
            <a:tailEnd/>
          </a:ln>
        </p:spPr>
      </p:pic>
      <p:pic>
        <p:nvPicPr>
          <p:cNvPr id="34840" name="Picture 81"/>
          <p:cNvPicPr>
            <a:picLocks noChangeAspect="1" noChangeArrowheads="1"/>
          </p:cNvPicPr>
          <p:nvPr/>
        </p:nvPicPr>
        <p:blipFill>
          <a:blip r:embed="rId6"/>
          <a:srcRect/>
          <a:stretch>
            <a:fillRect/>
          </a:stretch>
        </p:blipFill>
        <p:spPr bwMode="auto">
          <a:xfrm>
            <a:off x="250825" y="5492750"/>
            <a:ext cx="1524000" cy="244475"/>
          </a:xfrm>
          <a:prstGeom prst="rect">
            <a:avLst/>
          </a:prstGeom>
          <a:noFill/>
          <a:ln w="9525">
            <a:noFill/>
            <a:miter lim="800000"/>
            <a:headEnd/>
            <a:tailEnd/>
          </a:ln>
        </p:spPr>
      </p:pic>
      <p:sp>
        <p:nvSpPr>
          <p:cNvPr id="34841" name="Text Box 102"/>
          <p:cNvSpPr txBox="1">
            <a:spLocks noChangeArrowheads="1"/>
          </p:cNvSpPr>
          <p:nvPr/>
        </p:nvSpPr>
        <p:spPr bwMode="auto">
          <a:xfrm>
            <a:off x="2185988" y="5826125"/>
            <a:ext cx="742950" cy="365125"/>
          </a:xfrm>
          <a:prstGeom prst="rect">
            <a:avLst/>
          </a:prstGeom>
          <a:noFill/>
          <a:ln w="9525">
            <a:noFill/>
            <a:miter lim="800000"/>
            <a:headEnd/>
            <a:tailEnd/>
          </a:ln>
        </p:spPr>
        <p:txBody>
          <a:bodyPr wrap="none">
            <a:spAutoFit/>
          </a:bodyPr>
          <a:lstStyle/>
          <a:p>
            <a:r>
              <a:rPr lang="en-US">
                <a:latin typeface="Arial" charset="0"/>
                <a:ea typeface="MS PGothic"/>
                <a:cs typeface="MS PGothic"/>
              </a:rPr>
              <a:t>Client</a:t>
            </a:r>
          </a:p>
        </p:txBody>
      </p:sp>
      <p:sp>
        <p:nvSpPr>
          <p:cNvPr id="34842" name="Text Box 102"/>
          <p:cNvSpPr txBox="1">
            <a:spLocks noChangeArrowheads="1"/>
          </p:cNvSpPr>
          <p:nvPr/>
        </p:nvSpPr>
        <p:spPr bwMode="auto">
          <a:xfrm>
            <a:off x="3590925" y="5997575"/>
            <a:ext cx="742950" cy="366713"/>
          </a:xfrm>
          <a:prstGeom prst="rect">
            <a:avLst/>
          </a:prstGeom>
          <a:noFill/>
          <a:ln w="9525">
            <a:noFill/>
            <a:miter lim="800000"/>
            <a:headEnd/>
            <a:tailEnd/>
          </a:ln>
        </p:spPr>
        <p:txBody>
          <a:bodyPr wrap="none">
            <a:spAutoFit/>
          </a:bodyPr>
          <a:lstStyle/>
          <a:p>
            <a:r>
              <a:rPr lang="en-US">
                <a:latin typeface="Arial" charset="0"/>
                <a:ea typeface="MS PGothic"/>
                <a:cs typeface="MS PGothic"/>
              </a:rPr>
              <a:t>Client</a:t>
            </a:r>
          </a:p>
        </p:txBody>
      </p:sp>
      <p:pic>
        <p:nvPicPr>
          <p:cNvPr id="34843" name="Picture 57"/>
          <p:cNvPicPr>
            <a:picLocks noChangeAspect="1" noChangeArrowheads="1"/>
          </p:cNvPicPr>
          <p:nvPr/>
        </p:nvPicPr>
        <p:blipFill>
          <a:blip r:embed="rId7"/>
          <a:srcRect/>
          <a:stretch>
            <a:fillRect/>
          </a:stretch>
        </p:blipFill>
        <p:spPr bwMode="auto">
          <a:xfrm>
            <a:off x="5400675" y="1069975"/>
            <a:ext cx="1117600" cy="446088"/>
          </a:xfrm>
          <a:prstGeom prst="rect">
            <a:avLst/>
          </a:prstGeom>
          <a:noFill/>
          <a:ln w="9525">
            <a:noFill/>
            <a:miter lim="800000"/>
            <a:headEnd/>
            <a:tailEnd/>
          </a:ln>
        </p:spPr>
      </p:pic>
      <p:pic>
        <p:nvPicPr>
          <p:cNvPr id="34844" name="Picture 57"/>
          <p:cNvPicPr>
            <a:picLocks noChangeAspect="1" noChangeArrowheads="1"/>
          </p:cNvPicPr>
          <p:nvPr/>
        </p:nvPicPr>
        <p:blipFill>
          <a:blip r:embed="rId7"/>
          <a:srcRect/>
          <a:stretch>
            <a:fillRect/>
          </a:stretch>
        </p:blipFill>
        <p:spPr bwMode="auto">
          <a:xfrm>
            <a:off x="6296025" y="5405438"/>
            <a:ext cx="1228725" cy="492125"/>
          </a:xfrm>
          <a:prstGeom prst="rect">
            <a:avLst/>
          </a:prstGeom>
          <a:noFill/>
          <a:ln w="9525">
            <a:noFill/>
            <a:miter lim="800000"/>
            <a:headEnd/>
            <a:tailEnd/>
          </a:ln>
        </p:spPr>
      </p:pic>
      <p:pic>
        <p:nvPicPr>
          <p:cNvPr id="34845" name="Picture 8" descr="i450 picture.JPG"/>
          <p:cNvPicPr>
            <a:picLocks noChangeAspect="1"/>
          </p:cNvPicPr>
          <p:nvPr/>
        </p:nvPicPr>
        <p:blipFill>
          <a:blip r:embed="rId8"/>
          <a:srcRect/>
          <a:stretch>
            <a:fillRect/>
          </a:stretch>
        </p:blipFill>
        <p:spPr bwMode="auto">
          <a:xfrm>
            <a:off x="5075238" y="2052638"/>
            <a:ext cx="1584325" cy="481012"/>
          </a:xfrm>
          <a:prstGeom prst="rect">
            <a:avLst/>
          </a:prstGeom>
          <a:noFill/>
          <a:ln w="9525">
            <a:noFill/>
            <a:miter lim="800000"/>
            <a:headEnd/>
            <a:tailEnd/>
          </a:ln>
        </p:spPr>
      </p:pic>
      <p:pic>
        <p:nvPicPr>
          <p:cNvPr id="34846" name="Picture 54"/>
          <p:cNvPicPr>
            <a:picLocks noChangeAspect="1" noChangeArrowheads="1"/>
          </p:cNvPicPr>
          <p:nvPr/>
        </p:nvPicPr>
        <p:blipFill>
          <a:blip r:embed="rId9"/>
          <a:srcRect/>
          <a:stretch>
            <a:fillRect/>
          </a:stretch>
        </p:blipFill>
        <p:spPr bwMode="auto">
          <a:xfrm>
            <a:off x="3673475" y="1096963"/>
            <a:ext cx="903288" cy="592137"/>
          </a:xfrm>
          <a:prstGeom prst="rect">
            <a:avLst/>
          </a:prstGeom>
          <a:noFill/>
          <a:ln w="9525">
            <a:noFill/>
            <a:miter lim="800000"/>
            <a:headEnd/>
            <a:tailEnd/>
          </a:ln>
        </p:spPr>
      </p:pic>
      <p:pic>
        <p:nvPicPr>
          <p:cNvPr id="34847" name="Picture 5" descr="13.0l.png"/>
          <p:cNvPicPr>
            <a:picLocks noChangeAspect="1"/>
          </p:cNvPicPr>
          <p:nvPr/>
        </p:nvPicPr>
        <p:blipFill>
          <a:blip r:embed="rId10"/>
          <a:srcRect/>
          <a:stretch>
            <a:fillRect/>
          </a:stretch>
        </p:blipFill>
        <p:spPr bwMode="auto">
          <a:xfrm>
            <a:off x="3392488" y="2043113"/>
            <a:ext cx="1684337" cy="766762"/>
          </a:xfrm>
          <a:prstGeom prst="rect">
            <a:avLst/>
          </a:prstGeom>
          <a:noFill/>
          <a:ln w="9525">
            <a:noFill/>
            <a:miter lim="800000"/>
            <a:headEnd/>
            <a:tailEnd/>
          </a:ln>
        </p:spPr>
      </p:pic>
      <p:pic>
        <p:nvPicPr>
          <p:cNvPr id="34848" name="Picture 2" descr="C:\Users\tjh\Documents\Cropper Captures\CropperCapture[29].png"/>
          <p:cNvPicPr>
            <a:picLocks noChangeAspect="1" noChangeArrowheads="1"/>
          </p:cNvPicPr>
          <p:nvPr/>
        </p:nvPicPr>
        <p:blipFill>
          <a:blip r:embed="rId11"/>
          <a:srcRect/>
          <a:stretch>
            <a:fillRect/>
          </a:stretch>
        </p:blipFill>
        <p:spPr bwMode="auto">
          <a:xfrm>
            <a:off x="6881813" y="1908175"/>
            <a:ext cx="1193800" cy="831850"/>
          </a:xfrm>
          <a:prstGeom prst="rect">
            <a:avLst/>
          </a:prstGeom>
          <a:noFill/>
          <a:ln w="9525">
            <a:noFill/>
            <a:miter lim="800000"/>
            <a:headEnd/>
            <a:tailEnd/>
          </a:ln>
        </p:spPr>
      </p:pic>
      <p:pic>
        <p:nvPicPr>
          <p:cNvPr id="34849" name="Picture 3" descr="C:\Users\tjh\Documents\Cropper Captures\CropperCapture[30].png"/>
          <p:cNvPicPr>
            <a:picLocks noChangeAspect="1" noChangeArrowheads="1"/>
          </p:cNvPicPr>
          <p:nvPr/>
        </p:nvPicPr>
        <p:blipFill>
          <a:blip r:embed="rId12"/>
          <a:srcRect/>
          <a:stretch>
            <a:fillRect/>
          </a:stretch>
        </p:blipFill>
        <p:spPr bwMode="auto">
          <a:xfrm>
            <a:off x="7129463" y="1201738"/>
            <a:ext cx="1114425" cy="182562"/>
          </a:xfrm>
          <a:prstGeom prst="rect">
            <a:avLst/>
          </a:prstGeom>
          <a:noFill/>
          <a:ln w="9525">
            <a:noFill/>
            <a:miter lim="800000"/>
            <a:headEnd/>
            <a:tailEnd/>
          </a:ln>
        </p:spPr>
      </p:pic>
      <p:sp>
        <p:nvSpPr>
          <p:cNvPr id="34850" name="Line 77"/>
          <p:cNvSpPr>
            <a:spLocks noChangeShapeType="1"/>
          </p:cNvSpPr>
          <p:nvPr/>
        </p:nvSpPr>
        <p:spPr bwMode="auto">
          <a:xfrm flipH="1">
            <a:off x="5132388" y="2709863"/>
            <a:ext cx="1900237" cy="833437"/>
          </a:xfrm>
          <a:prstGeom prst="line">
            <a:avLst/>
          </a:prstGeom>
          <a:noFill/>
          <a:ln w="9525">
            <a:solidFill>
              <a:schemeClr val="tx1"/>
            </a:solidFill>
            <a:round/>
            <a:headEnd/>
            <a:tailEnd/>
          </a:ln>
        </p:spPr>
        <p:txBody>
          <a:bodyPr/>
          <a:lstStyle/>
          <a:p>
            <a:endParaRPr lang="en-US"/>
          </a:p>
        </p:txBody>
      </p:sp>
      <p:pic>
        <p:nvPicPr>
          <p:cNvPr id="34851" name="Picture 24" descr="MCj04413280000[1]"/>
          <p:cNvPicPr>
            <a:picLocks noGrp="1" noChangeAspect="1" noChangeArrowheads="1"/>
          </p:cNvPicPr>
          <p:nvPr>
            <p:ph sz="quarter" idx="4"/>
          </p:nvPr>
        </p:nvPicPr>
        <p:blipFill>
          <a:blip r:embed="rId4"/>
          <a:srcRect/>
          <a:stretch>
            <a:fillRect/>
          </a:stretch>
        </p:blipFill>
        <p:spPr>
          <a:xfrm>
            <a:off x="4965700" y="4610100"/>
            <a:ext cx="914400" cy="914400"/>
          </a:xfrm>
        </p:spPr>
      </p:pic>
      <p:sp>
        <p:nvSpPr>
          <p:cNvPr id="34852" name="Text Box 102"/>
          <p:cNvSpPr txBox="1">
            <a:spLocks noChangeArrowheads="1"/>
          </p:cNvSpPr>
          <p:nvPr/>
        </p:nvSpPr>
        <p:spPr bwMode="auto">
          <a:xfrm>
            <a:off x="6445250" y="5937250"/>
            <a:ext cx="742950" cy="366713"/>
          </a:xfrm>
          <a:prstGeom prst="rect">
            <a:avLst/>
          </a:prstGeom>
          <a:noFill/>
          <a:ln w="9525">
            <a:noFill/>
            <a:miter lim="800000"/>
            <a:headEnd/>
            <a:tailEnd/>
          </a:ln>
        </p:spPr>
        <p:txBody>
          <a:bodyPr wrap="none">
            <a:spAutoFit/>
          </a:bodyPr>
          <a:lstStyle/>
          <a:p>
            <a:r>
              <a:rPr lang="en-US">
                <a:latin typeface="Arial" charset="0"/>
                <a:ea typeface="MS PGothic"/>
                <a:cs typeface="MS PGothic"/>
              </a:rPr>
              <a:t>Client</a:t>
            </a:r>
          </a:p>
        </p:txBody>
      </p:sp>
      <p:sp>
        <p:nvSpPr>
          <p:cNvPr id="34853" name="Line 78"/>
          <p:cNvSpPr>
            <a:spLocks noChangeShapeType="1"/>
          </p:cNvSpPr>
          <p:nvPr/>
        </p:nvSpPr>
        <p:spPr bwMode="auto">
          <a:xfrm flipH="1" flipV="1">
            <a:off x="4910138" y="4316413"/>
            <a:ext cx="490537" cy="438150"/>
          </a:xfrm>
          <a:prstGeom prst="line">
            <a:avLst/>
          </a:prstGeom>
          <a:noFill/>
          <a:ln w="9525">
            <a:solidFill>
              <a:schemeClr val="tx1"/>
            </a:solidFill>
            <a:round/>
            <a:headEnd/>
            <a:tailEnd/>
          </a:ln>
        </p:spPr>
        <p:txBody>
          <a:bodyPr/>
          <a:lstStyle/>
          <a:p>
            <a:endParaRPr lang="en-US"/>
          </a:p>
        </p:txBody>
      </p:sp>
      <p:pic>
        <p:nvPicPr>
          <p:cNvPr id="34854" name="Picture 24" descr="MCj04413280000[1]"/>
          <p:cNvPicPr>
            <a:picLocks noGrp="1" noChangeAspect="1" noChangeArrowheads="1"/>
          </p:cNvPicPr>
          <p:nvPr>
            <p:ph sz="quarter" idx="4"/>
          </p:nvPr>
        </p:nvPicPr>
        <p:blipFill>
          <a:blip r:embed="rId4"/>
          <a:srcRect/>
          <a:stretch>
            <a:fillRect/>
          </a:stretch>
        </p:blipFill>
        <p:spPr>
          <a:xfrm>
            <a:off x="6288088" y="4592638"/>
            <a:ext cx="914400" cy="914400"/>
          </a:xfrm>
        </p:spPr>
      </p:pic>
      <p:sp>
        <p:nvSpPr>
          <p:cNvPr id="34855" name="Text Box 102"/>
          <p:cNvSpPr txBox="1">
            <a:spLocks noChangeArrowheads="1"/>
          </p:cNvSpPr>
          <p:nvPr/>
        </p:nvSpPr>
        <p:spPr bwMode="auto">
          <a:xfrm>
            <a:off x="4883150" y="6032500"/>
            <a:ext cx="1147763" cy="368300"/>
          </a:xfrm>
          <a:prstGeom prst="rect">
            <a:avLst/>
          </a:prstGeom>
          <a:noFill/>
          <a:ln w="9525">
            <a:noFill/>
            <a:miter lim="800000"/>
            <a:headEnd/>
            <a:tailEnd/>
          </a:ln>
        </p:spPr>
        <p:txBody>
          <a:bodyPr wrap="none">
            <a:spAutoFit/>
          </a:bodyPr>
          <a:lstStyle/>
          <a:p>
            <a:r>
              <a:rPr lang="en-US">
                <a:latin typeface="Arial" charset="0"/>
                <a:ea typeface="MS PGothic"/>
                <a:cs typeface="MS PGothic"/>
              </a:rPr>
              <a:t>3 x Client</a:t>
            </a:r>
          </a:p>
        </p:txBody>
      </p:sp>
      <p:pic>
        <p:nvPicPr>
          <p:cNvPr id="34856" name="Picture 54"/>
          <p:cNvPicPr>
            <a:picLocks noChangeAspect="1" noChangeArrowheads="1"/>
          </p:cNvPicPr>
          <p:nvPr/>
        </p:nvPicPr>
        <p:blipFill>
          <a:blip r:embed="rId9"/>
          <a:srcRect/>
          <a:stretch>
            <a:fillRect/>
          </a:stretch>
        </p:blipFill>
        <p:spPr bwMode="auto">
          <a:xfrm>
            <a:off x="4994275" y="5405438"/>
            <a:ext cx="903288" cy="592137"/>
          </a:xfrm>
          <a:prstGeom prst="rect">
            <a:avLst/>
          </a:prstGeom>
          <a:noFill/>
          <a:ln w="9525">
            <a:noFill/>
            <a:miter lim="800000"/>
            <a:headEnd/>
            <a:tailEnd/>
          </a:ln>
        </p:spPr>
      </p:pic>
      <p:sp>
        <p:nvSpPr>
          <p:cNvPr id="34857" name="Line 78"/>
          <p:cNvSpPr>
            <a:spLocks noChangeShapeType="1"/>
          </p:cNvSpPr>
          <p:nvPr/>
        </p:nvSpPr>
        <p:spPr bwMode="auto">
          <a:xfrm flipH="1" flipV="1">
            <a:off x="5621338" y="3965575"/>
            <a:ext cx="2263775" cy="788988"/>
          </a:xfrm>
          <a:prstGeom prst="line">
            <a:avLst/>
          </a:prstGeom>
          <a:noFill/>
          <a:ln w="9525">
            <a:solidFill>
              <a:schemeClr val="tx1"/>
            </a:solidFill>
            <a:round/>
            <a:headEnd/>
            <a:tailEnd/>
          </a:ln>
        </p:spPr>
        <p:txBody>
          <a:bodyPr/>
          <a:lstStyle/>
          <a:p>
            <a:endParaRPr lang="en-US"/>
          </a:p>
        </p:txBody>
      </p:sp>
      <p:pic>
        <p:nvPicPr>
          <p:cNvPr id="34858" name="Picture 45" descr="2u_vespa_front_with_bezel_R 2.jpg"/>
          <p:cNvPicPr>
            <a:picLocks noChangeAspect="1"/>
          </p:cNvPicPr>
          <p:nvPr/>
        </p:nvPicPr>
        <p:blipFill>
          <a:blip r:embed="rId13"/>
          <a:srcRect l="9297" t="25137" r="7948" b="27187"/>
          <a:stretch>
            <a:fillRect/>
          </a:stretch>
        </p:blipFill>
        <p:spPr bwMode="auto">
          <a:xfrm>
            <a:off x="3236913" y="4752975"/>
            <a:ext cx="1531937" cy="431800"/>
          </a:xfrm>
          <a:prstGeom prst="rect">
            <a:avLst/>
          </a:prstGeom>
          <a:noFill/>
          <a:ln w="9525">
            <a:noFill/>
            <a:miter lim="800000"/>
            <a:headEnd/>
            <a:tailEnd/>
          </a:ln>
        </p:spPr>
      </p:pic>
      <p:pic>
        <p:nvPicPr>
          <p:cNvPr id="34859" name="Picture 46"/>
          <p:cNvPicPr>
            <a:picLocks noChangeAspect="1"/>
          </p:cNvPicPr>
          <p:nvPr/>
        </p:nvPicPr>
        <p:blipFill>
          <a:blip r:embed="rId14"/>
          <a:srcRect/>
          <a:stretch>
            <a:fillRect/>
          </a:stretch>
        </p:blipFill>
        <p:spPr bwMode="auto">
          <a:xfrm>
            <a:off x="3740150" y="5257800"/>
            <a:ext cx="649288" cy="757238"/>
          </a:xfrm>
          <a:prstGeom prst="rect">
            <a:avLst/>
          </a:prstGeom>
          <a:noFill/>
          <a:ln w="9525">
            <a:noFill/>
            <a:miter lim="800000"/>
            <a:headEnd/>
            <a:tailEnd/>
          </a:ln>
        </p:spPr>
      </p:pic>
      <p:pic>
        <p:nvPicPr>
          <p:cNvPr id="34860" name="Picture 64" descr="MCj04413280000[1]"/>
          <p:cNvPicPr>
            <a:picLocks noChangeAspect="1" noChangeArrowheads="1"/>
          </p:cNvPicPr>
          <p:nvPr/>
        </p:nvPicPr>
        <p:blipFill>
          <a:blip r:embed="rId4"/>
          <a:srcRect/>
          <a:stretch>
            <a:fillRect/>
          </a:stretch>
        </p:blipFill>
        <p:spPr bwMode="auto">
          <a:xfrm>
            <a:off x="7777163" y="4618038"/>
            <a:ext cx="914400" cy="914400"/>
          </a:xfrm>
          <a:prstGeom prst="rect">
            <a:avLst/>
          </a:prstGeom>
          <a:noFill/>
          <a:ln w="9525">
            <a:noFill/>
            <a:miter lim="800000"/>
            <a:headEnd/>
            <a:tailEnd/>
          </a:ln>
        </p:spPr>
      </p:pic>
      <p:pic>
        <p:nvPicPr>
          <p:cNvPr id="34861" name="Picture 3" descr="C:\Users\tjh\Documents\Cropper Captures\CropperCapture[30].png"/>
          <p:cNvPicPr>
            <a:picLocks noChangeAspect="1" noChangeArrowheads="1"/>
          </p:cNvPicPr>
          <p:nvPr/>
        </p:nvPicPr>
        <p:blipFill>
          <a:blip r:embed="rId12"/>
          <a:srcRect/>
          <a:stretch>
            <a:fillRect/>
          </a:stretch>
        </p:blipFill>
        <p:spPr bwMode="auto">
          <a:xfrm>
            <a:off x="7694613" y="5510213"/>
            <a:ext cx="1114425" cy="182562"/>
          </a:xfrm>
          <a:prstGeom prst="rect">
            <a:avLst/>
          </a:prstGeom>
          <a:noFill/>
          <a:ln w="9525">
            <a:noFill/>
            <a:miter lim="800000"/>
            <a:headEnd/>
            <a:tailEnd/>
          </a:ln>
        </p:spPr>
      </p:pic>
      <p:sp>
        <p:nvSpPr>
          <p:cNvPr id="34862" name="Text Box 102"/>
          <p:cNvSpPr txBox="1">
            <a:spLocks noChangeArrowheads="1"/>
          </p:cNvSpPr>
          <p:nvPr/>
        </p:nvSpPr>
        <p:spPr bwMode="auto">
          <a:xfrm>
            <a:off x="7862888" y="5819775"/>
            <a:ext cx="742950" cy="366713"/>
          </a:xfrm>
          <a:prstGeom prst="rect">
            <a:avLst/>
          </a:prstGeom>
          <a:noFill/>
          <a:ln w="9525">
            <a:noFill/>
            <a:miter lim="800000"/>
            <a:headEnd/>
            <a:tailEnd/>
          </a:ln>
        </p:spPr>
        <p:txBody>
          <a:bodyPr wrap="none">
            <a:spAutoFit/>
          </a:bodyPr>
          <a:lstStyle/>
          <a:p>
            <a:r>
              <a:rPr lang="en-US">
                <a:latin typeface="Arial" charset="0"/>
                <a:ea typeface="MS PGothic"/>
                <a:cs typeface="MS PGothic"/>
              </a:rPr>
              <a:t>Client</a:t>
            </a:r>
          </a:p>
        </p:txBody>
      </p:sp>
      <p:sp>
        <p:nvSpPr>
          <p:cNvPr id="34863" name="Line 74"/>
          <p:cNvSpPr>
            <a:spLocks noChangeShapeType="1"/>
          </p:cNvSpPr>
          <p:nvPr/>
        </p:nvSpPr>
        <p:spPr bwMode="auto">
          <a:xfrm flipV="1">
            <a:off x="1165225" y="4000500"/>
            <a:ext cx="2339975" cy="696913"/>
          </a:xfrm>
          <a:prstGeom prst="line">
            <a:avLst/>
          </a:prstGeom>
          <a:noFill/>
          <a:ln w="9525">
            <a:solidFill>
              <a:schemeClr val="tx1"/>
            </a:solidFill>
            <a:round/>
            <a:headEnd/>
            <a:tailEnd/>
          </a:ln>
        </p:spPr>
        <p:txBody>
          <a:bodyPr/>
          <a:lstStyle/>
          <a:p>
            <a:endParaRPr lang="en-US"/>
          </a:p>
        </p:txBody>
      </p:sp>
      <p:sp>
        <p:nvSpPr>
          <p:cNvPr id="34864" name="Slide Number Placeholder 1"/>
          <p:cNvSpPr>
            <a:spLocks noGrp="1"/>
          </p:cNvSpPr>
          <p:nvPr>
            <p:ph type="sldNum" sz="quarter" idx="10"/>
          </p:nvPr>
        </p:nvSpPr>
        <p:spPr>
          <a:noFill/>
        </p:spPr>
        <p:txBody>
          <a:bodyPr/>
          <a:lstStyle/>
          <a:p>
            <a:fld id="{D30E434E-463B-4B34-8B9F-4674DF0D8817}" type="slidenum">
              <a:rPr lang="en-US" smtClean="0">
                <a:latin typeface="Arial" charset="0"/>
              </a:rPr>
              <a:pPr/>
              <a:t>14</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p:cNvSpPr>
            <a:spLocks noGrp="1"/>
          </p:cNvSpPr>
          <p:nvPr>
            <p:ph type="sldNum" sz="quarter" idx="10"/>
          </p:nvPr>
        </p:nvSpPr>
        <p:spPr>
          <a:noFill/>
        </p:spPr>
        <p:txBody>
          <a:bodyPr/>
          <a:lstStyle/>
          <a:p>
            <a:fld id="{3318C180-E1B3-4427-82B8-F1813F2E087F}" type="slidenum">
              <a:rPr lang="en-US" smtClean="0">
                <a:latin typeface="Arial" charset="0"/>
              </a:rPr>
              <a:pPr/>
              <a:t>15</a:t>
            </a:fld>
            <a:endParaRPr lang="en-US" smtClean="0">
              <a:latin typeface="Arial" charset="0"/>
            </a:endParaRPr>
          </a:p>
        </p:txBody>
      </p:sp>
      <p:sp>
        <p:nvSpPr>
          <p:cNvPr id="36866" name="Rectangle 2"/>
          <p:cNvSpPr>
            <a:spLocks noGrp="1" noChangeArrowheads="1"/>
          </p:cNvSpPr>
          <p:nvPr>
            <p:ph type="title" idx="4294967295"/>
          </p:nvPr>
        </p:nvSpPr>
        <p:spPr>
          <a:xfrm>
            <a:off x="908050" y="1146175"/>
            <a:ext cx="6813550" cy="195263"/>
          </a:xfrm>
        </p:spPr>
        <p:txBody>
          <a:bodyPr/>
          <a:lstStyle/>
          <a:p>
            <a:r>
              <a:rPr lang="en-US" sz="3200" smtClean="0"/>
              <a:t>KMIP Test Cases</a:t>
            </a:r>
          </a:p>
        </p:txBody>
      </p:sp>
      <p:sp>
        <p:nvSpPr>
          <p:cNvPr id="36867" name="Rectangle 3"/>
          <p:cNvSpPr>
            <a:spLocks noGrp="1" noChangeArrowheads="1"/>
          </p:cNvSpPr>
          <p:nvPr>
            <p:ph type="body" idx="4294967295"/>
          </p:nvPr>
        </p:nvSpPr>
        <p:spPr>
          <a:xfrm>
            <a:off x="838200" y="1676400"/>
            <a:ext cx="7772400" cy="4075113"/>
          </a:xfrm>
        </p:spPr>
        <p:txBody>
          <a:bodyPr/>
          <a:lstStyle/>
          <a:p>
            <a:pPr>
              <a:lnSpc>
                <a:spcPct val="80000"/>
              </a:lnSpc>
            </a:pPr>
            <a:r>
              <a:rPr lang="en-US" sz="2400" smtClean="0"/>
              <a:t>Provide examples of message exchanges for common key management requirements</a:t>
            </a:r>
          </a:p>
          <a:p>
            <a:pPr lvl="1">
              <a:lnSpc>
                <a:spcPct val="80000"/>
              </a:lnSpc>
            </a:pPr>
            <a:r>
              <a:rPr lang="en-US" sz="2000" smtClean="0"/>
              <a:t>basic functionality (create, get, register, delete of sym. keys and templates)</a:t>
            </a:r>
          </a:p>
          <a:p>
            <a:pPr lvl="1">
              <a:lnSpc>
                <a:spcPct val="80000"/>
              </a:lnSpc>
            </a:pPr>
            <a:r>
              <a:rPr lang="en-US" sz="2000" smtClean="0"/>
              <a:t>life-cycle support (key states)</a:t>
            </a:r>
          </a:p>
          <a:p>
            <a:pPr lvl="1">
              <a:lnSpc>
                <a:spcPct val="80000"/>
              </a:lnSpc>
            </a:pPr>
            <a:r>
              <a:rPr lang="en-US" sz="2000" smtClean="0"/>
              <a:t>auditing and reporting</a:t>
            </a:r>
          </a:p>
          <a:p>
            <a:pPr lvl="1">
              <a:lnSpc>
                <a:spcPct val="80000"/>
              </a:lnSpc>
            </a:pPr>
            <a:r>
              <a:rPr lang="en-US" sz="2000" smtClean="0"/>
              <a:t>key exchange</a:t>
            </a:r>
          </a:p>
          <a:p>
            <a:pPr lvl="1">
              <a:lnSpc>
                <a:spcPct val="80000"/>
              </a:lnSpc>
            </a:pPr>
            <a:r>
              <a:rPr lang="en-US" sz="2000" smtClean="0"/>
              <a:t>asymmetric keys</a:t>
            </a:r>
          </a:p>
          <a:p>
            <a:pPr lvl="1">
              <a:lnSpc>
                <a:spcPct val="80000"/>
              </a:lnSpc>
            </a:pPr>
            <a:r>
              <a:rPr lang="en-US" sz="2000" smtClean="0"/>
              <a:t>key roll-over</a:t>
            </a:r>
          </a:p>
          <a:p>
            <a:pPr lvl="1">
              <a:lnSpc>
                <a:spcPct val="80000"/>
              </a:lnSpc>
            </a:pPr>
            <a:r>
              <a:rPr lang="en-US" sz="2000" smtClean="0"/>
              <a:t>archival</a:t>
            </a:r>
          </a:p>
          <a:p>
            <a:pPr lvl="1">
              <a:lnSpc>
                <a:spcPct val="80000"/>
              </a:lnSpc>
            </a:pPr>
            <a:r>
              <a:rPr lang="en-US" sz="2000" smtClean="0"/>
              <a:t>vendor-specific message extensions</a:t>
            </a:r>
          </a:p>
          <a:p>
            <a:pPr>
              <a:lnSpc>
                <a:spcPct val="80000"/>
              </a:lnSpc>
            </a:pPr>
            <a:r>
              <a:rPr lang="en-US" sz="2400" smtClean="0"/>
              <a:t>Details of the message composition and TTLV encoding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2231F80-3B6E-41A9-B924-3557CC5AB789}" type="slidenum">
              <a:rPr lang="en-US" sz="1400" i="0">
                <a:latin typeface="Arial" charset="0"/>
              </a:rPr>
              <a:pPr algn="r"/>
              <a:t>16</a:t>
            </a:fld>
            <a:endParaRPr lang="en-US" sz="1400" i="0">
              <a:latin typeface="Arial" charset="0"/>
            </a:endParaRPr>
          </a:p>
        </p:txBody>
      </p:sp>
      <p:sp>
        <p:nvSpPr>
          <p:cNvPr id="38914" name="Rectangle 2"/>
          <p:cNvSpPr>
            <a:spLocks noGrp="1" noChangeArrowheads="1"/>
          </p:cNvSpPr>
          <p:nvPr>
            <p:ph type="title" idx="4294967295"/>
          </p:nvPr>
        </p:nvSpPr>
        <p:spPr>
          <a:xfrm>
            <a:off x="908050" y="1146175"/>
            <a:ext cx="6813550" cy="195263"/>
          </a:xfrm>
        </p:spPr>
        <p:txBody>
          <a:bodyPr/>
          <a:lstStyle/>
          <a:p>
            <a:r>
              <a:rPr lang="en-US" sz="3200" smtClean="0"/>
              <a:t>KMIP Profiles</a:t>
            </a:r>
          </a:p>
        </p:txBody>
      </p:sp>
      <p:sp>
        <p:nvSpPr>
          <p:cNvPr id="149508" name="Rectangle 3"/>
          <p:cNvSpPr>
            <a:spLocks noGrp="1" noChangeArrowheads="1"/>
          </p:cNvSpPr>
          <p:nvPr>
            <p:ph type="body" idx="4294967295"/>
          </p:nvPr>
        </p:nvSpPr>
        <p:spPr>
          <a:xfrm>
            <a:off x="838200" y="1524000"/>
            <a:ext cx="7772400" cy="4075113"/>
          </a:xfrm>
        </p:spPr>
        <p:txBody>
          <a:bodyPr/>
          <a:lstStyle/>
          <a:p>
            <a:pPr>
              <a:lnSpc>
                <a:spcPct val="80000"/>
              </a:lnSpc>
              <a:defRPr/>
            </a:pPr>
            <a:r>
              <a:rPr lang="en-US" sz="2000" b="1" dirty="0" smtClean="0"/>
              <a:t>Define what any implementation of the specification must adhere to in order to claim conformance to the specification </a:t>
            </a:r>
          </a:p>
          <a:p>
            <a:pPr marL="800100" lvl="1" indent="-342900">
              <a:lnSpc>
                <a:spcPct val="80000"/>
              </a:lnSpc>
              <a:buFont typeface="+mj-lt"/>
              <a:buAutoNum type="arabicPeriod"/>
              <a:defRPr/>
            </a:pPr>
            <a:r>
              <a:rPr lang="en-US" sz="1800" dirty="0" smtClean="0"/>
              <a:t>Define the use of KMIP objects, attributes, operations, message elements and authentication methods within specific contexts of KMIP server and client interaction. </a:t>
            </a:r>
          </a:p>
          <a:p>
            <a:pPr marL="800100" lvl="1" indent="-342900">
              <a:lnSpc>
                <a:spcPct val="80000"/>
              </a:lnSpc>
              <a:buFont typeface="+mj-lt"/>
              <a:buAutoNum type="arabicPeriod"/>
              <a:defRPr/>
            </a:pPr>
            <a:r>
              <a:rPr lang="en-US" sz="1800" dirty="0" smtClean="0"/>
              <a:t>Define a set of normative constraints for employing KMIP within a particular environment or context of use. </a:t>
            </a:r>
          </a:p>
          <a:p>
            <a:pPr marL="800100" lvl="1" indent="-342900">
              <a:lnSpc>
                <a:spcPct val="80000"/>
              </a:lnSpc>
              <a:buFont typeface="+mj-lt"/>
              <a:buAutoNum type="arabicPeriod"/>
              <a:defRPr/>
            </a:pPr>
            <a:r>
              <a:rPr lang="en-US" sz="1800" dirty="0" smtClean="0"/>
              <a:t>Optionally, require the use of specific KMIP functionality or in other respects define the processing rules to be followed by profile actors. </a:t>
            </a:r>
          </a:p>
          <a:p>
            <a:pPr>
              <a:lnSpc>
                <a:spcPct val="80000"/>
              </a:lnSpc>
              <a:defRPr/>
            </a:pPr>
            <a:r>
              <a:rPr lang="en-US" sz="2000" b="1" dirty="0" smtClean="0"/>
              <a:t>Examples of KMIP profiles</a:t>
            </a:r>
          </a:p>
          <a:p>
            <a:pPr lvl="1">
              <a:lnSpc>
                <a:spcPct val="80000"/>
              </a:lnSpc>
              <a:defRPr/>
            </a:pPr>
            <a:r>
              <a:rPr lang="en-US" sz="2000" dirty="0" smtClean="0"/>
              <a:t>Secret data </a:t>
            </a:r>
          </a:p>
          <a:p>
            <a:pPr lvl="1">
              <a:lnSpc>
                <a:spcPct val="80000"/>
              </a:lnSpc>
              <a:defRPr/>
            </a:pPr>
            <a:r>
              <a:rPr lang="en-US" sz="2000" dirty="0" smtClean="0"/>
              <a:t>Symmetric key store</a:t>
            </a:r>
          </a:p>
          <a:p>
            <a:pPr lvl="1">
              <a:lnSpc>
                <a:spcPct val="80000"/>
              </a:lnSpc>
              <a:defRPr/>
            </a:pPr>
            <a:r>
              <a:rPr lang="en-US" sz="2000" dirty="0" smtClean="0"/>
              <a:t>Symmetric key foundry</a:t>
            </a:r>
          </a:p>
          <a:p>
            <a:pPr>
              <a:lnSpc>
                <a:spcPct val="80000"/>
              </a:lnSpc>
              <a:defRPr/>
            </a:pPr>
            <a:r>
              <a:rPr lang="en-US" sz="2000" b="1" dirty="0" smtClean="0"/>
              <a:t>Profiles are further qualified by authentication suite</a:t>
            </a:r>
          </a:p>
          <a:p>
            <a:pPr lvl="1">
              <a:lnSpc>
                <a:spcPct val="80000"/>
              </a:lnSpc>
              <a:defRPr/>
            </a:pPr>
            <a:r>
              <a:rPr lang="en-US" sz="2000" dirty="0" smtClean="0"/>
              <a:t>TLS V1.0 / V1.1</a:t>
            </a:r>
          </a:p>
          <a:p>
            <a:pPr lvl="1">
              <a:lnSpc>
                <a:spcPct val="80000"/>
              </a:lnSpc>
              <a:defRPr/>
            </a:pPr>
            <a:r>
              <a:rPr lang="en-US" sz="2000" dirty="0" smtClean="0"/>
              <a:t>TLS V1.2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1"/>
          <p:cNvSpPr>
            <a:spLocks noGrp="1"/>
          </p:cNvSpPr>
          <p:nvPr>
            <p:ph type="sldNum" sz="quarter" idx="10"/>
          </p:nvPr>
        </p:nvSpPr>
        <p:spPr>
          <a:noFill/>
        </p:spPr>
        <p:txBody>
          <a:bodyPr/>
          <a:lstStyle/>
          <a:p>
            <a:fld id="{4D512CD2-9201-4501-BA46-91ED6A37A219}" type="slidenum">
              <a:rPr lang="en-US" smtClean="0">
                <a:latin typeface="Arial" charset="0"/>
              </a:rPr>
              <a:pPr/>
              <a:t>17</a:t>
            </a:fld>
            <a:endParaRPr lang="en-US" smtClean="0">
              <a:latin typeface="Arial" charset="0"/>
            </a:endParaRPr>
          </a:p>
        </p:txBody>
      </p:sp>
      <p:sp>
        <p:nvSpPr>
          <p:cNvPr id="40962" name="Rectangle 2"/>
          <p:cNvSpPr>
            <a:spLocks noGrp="1" noChangeArrowheads="1"/>
          </p:cNvSpPr>
          <p:nvPr>
            <p:ph type="title" idx="4294967295"/>
          </p:nvPr>
        </p:nvSpPr>
        <p:spPr>
          <a:xfrm>
            <a:off x="908050" y="1146175"/>
            <a:ext cx="6813550" cy="195263"/>
          </a:xfrm>
        </p:spPr>
        <p:txBody>
          <a:bodyPr/>
          <a:lstStyle/>
          <a:p>
            <a:r>
              <a:rPr lang="en-US" sz="3200" smtClean="0"/>
              <a:t>KMIP Usage Guide</a:t>
            </a:r>
          </a:p>
        </p:txBody>
      </p:sp>
      <p:sp>
        <p:nvSpPr>
          <p:cNvPr id="40963" name="Rectangle 3"/>
          <p:cNvSpPr>
            <a:spLocks noGrp="1" noChangeArrowheads="1"/>
          </p:cNvSpPr>
          <p:nvPr>
            <p:ph type="body" idx="4294967295"/>
          </p:nvPr>
        </p:nvSpPr>
        <p:spPr>
          <a:xfrm>
            <a:off x="838200" y="1676400"/>
            <a:ext cx="7772400" cy="4075113"/>
          </a:xfrm>
        </p:spPr>
        <p:txBody>
          <a:bodyPr/>
          <a:lstStyle/>
          <a:p>
            <a:pPr>
              <a:lnSpc>
                <a:spcPct val="80000"/>
              </a:lnSpc>
            </a:pPr>
            <a:r>
              <a:rPr lang="en-US" sz="2400" smtClean="0"/>
              <a:t>Provides detailed guidance on how to implement KMIP functionality, including such topics as:</a:t>
            </a:r>
          </a:p>
          <a:p>
            <a:pPr>
              <a:lnSpc>
                <a:spcPct val="80000"/>
              </a:lnSpc>
            </a:pPr>
            <a:endParaRPr lang="en-US" sz="2400" smtClean="0"/>
          </a:p>
          <a:p>
            <a:pPr lvl="1">
              <a:lnSpc>
                <a:spcPct val="80000"/>
              </a:lnSpc>
            </a:pPr>
            <a:r>
              <a:rPr lang="en-US" sz="2400" smtClean="0"/>
              <a:t>Key states and times</a:t>
            </a:r>
          </a:p>
          <a:p>
            <a:pPr lvl="1">
              <a:lnSpc>
                <a:spcPct val="80000"/>
              </a:lnSpc>
            </a:pPr>
            <a:r>
              <a:rPr lang="en-US" sz="2400" smtClean="0"/>
              <a:t>Using KMIP templates</a:t>
            </a:r>
          </a:p>
          <a:p>
            <a:pPr lvl="1">
              <a:lnSpc>
                <a:spcPct val="80000"/>
              </a:lnSpc>
            </a:pPr>
            <a:r>
              <a:rPr lang="en-US" sz="2400" smtClean="0"/>
              <a:t>Using vendor-specific extensions</a:t>
            </a:r>
          </a:p>
          <a:p>
            <a:pPr lvl="1">
              <a:lnSpc>
                <a:spcPct val="80000"/>
              </a:lnSpc>
            </a:pPr>
            <a:r>
              <a:rPr lang="en-US" sz="2400" smtClean="0"/>
              <a:t>Using batch for multiple operations</a:t>
            </a:r>
          </a:p>
          <a:p>
            <a:pPr lvl="1">
              <a:lnSpc>
                <a:spcPct val="80000"/>
              </a:lnSpc>
            </a:pPr>
            <a:r>
              <a:rPr lang="en-US" sz="2400" smtClean="0"/>
              <a:t>Canceling asynchronous operations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1"/>
          <p:cNvSpPr>
            <a:spLocks noGrp="1"/>
          </p:cNvSpPr>
          <p:nvPr>
            <p:ph type="sldNum" sz="quarter" idx="10"/>
          </p:nvPr>
        </p:nvSpPr>
        <p:spPr>
          <a:noFill/>
        </p:spPr>
        <p:txBody>
          <a:bodyPr/>
          <a:lstStyle/>
          <a:p>
            <a:fld id="{F84FD8DE-8B5F-4CE5-848C-AA10C0CF686E}" type="slidenum">
              <a:rPr lang="en-US" smtClean="0">
                <a:latin typeface="Arial" charset="0"/>
              </a:rPr>
              <a:pPr/>
              <a:t>18</a:t>
            </a:fld>
            <a:endParaRPr lang="en-US" smtClean="0">
              <a:latin typeface="Arial" charset="0"/>
            </a:endParaRPr>
          </a:p>
        </p:txBody>
      </p:sp>
      <p:sp>
        <p:nvSpPr>
          <p:cNvPr id="43010" name="Rectangle 2"/>
          <p:cNvSpPr>
            <a:spLocks noGrp="1" noChangeArrowheads="1"/>
          </p:cNvSpPr>
          <p:nvPr>
            <p:ph type="ctrTitle" idx="4294967295"/>
          </p:nvPr>
        </p:nvSpPr>
        <p:spPr>
          <a:xfrm>
            <a:off x="652463" y="2416175"/>
            <a:ext cx="6738937" cy="2994025"/>
          </a:xfrm>
        </p:spPr>
        <p:txBody>
          <a:bodyPr anchor="t"/>
          <a:lstStyle/>
          <a:p>
            <a:pPr eaLnBrk="1" hangingPunct="1">
              <a:lnSpc>
                <a:spcPct val="85000"/>
              </a:lnSpc>
            </a:pPr>
            <a:r>
              <a:rPr lang="en-US" sz="4800" b="1" smtClean="0"/>
              <a:t>New Challenges in Key Management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hutterstock_30958054.jpg"/>
          <p:cNvPicPr>
            <a:picLocks noChangeAspect="1"/>
          </p:cNvPicPr>
          <p:nvPr/>
        </p:nvPicPr>
        <p:blipFill>
          <a:blip r:embed="rId3" cstate="print">
            <a:duotone>
              <a:schemeClr val="bg2">
                <a:shade val="45000"/>
                <a:satMod val="135000"/>
              </a:schemeClr>
              <a:prstClr val="white"/>
            </a:duotone>
          </a:blip>
          <a:srcRect t="18478" b="8222"/>
          <a:stretch>
            <a:fillRect/>
          </a:stretch>
        </p:blipFill>
        <p:spPr>
          <a:xfrm>
            <a:off x="0" y="533400"/>
            <a:ext cx="9144000" cy="6166338"/>
          </a:xfrm>
          <a:prstGeom prst="rect">
            <a:avLst/>
          </a:prstGeom>
        </p:spPr>
      </p:pic>
      <p:pic>
        <p:nvPicPr>
          <p:cNvPr id="31" name="Picture 30" descr="lightning2.jpg"/>
          <p:cNvPicPr>
            <a:picLocks noChangeAspect="1"/>
          </p:cNvPicPr>
          <p:nvPr/>
        </p:nvPicPr>
        <p:blipFill>
          <a:blip r:embed="rId4" cstate="print">
            <a:duotone>
              <a:schemeClr val="bg2">
                <a:shade val="45000"/>
                <a:satMod val="135000"/>
              </a:schemeClr>
              <a:prstClr val="white"/>
            </a:duotone>
          </a:blip>
          <a:srcRect b="26676"/>
          <a:stretch>
            <a:fillRect/>
          </a:stretch>
        </p:blipFill>
        <p:spPr>
          <a:xfrm>
            <a:off x="-2512" y="533400"/>
            <a:ext cx="9146512" cy="6166338"/>
          </a:xfrm>
          <a:prstGeom prst="rect">
            <a:avLst/>
          </a:prstGeom>
        </p:spPr>
      </p:pic>
      <p:pic>
        <p:nvPicPr>
          <p:cNvPr id="30" name="Picture 29" descr="lightning1.jpg"/>
          <p:cNvPicPr>
            <a:picLocks noChangeAspect="1"/>
          </p:cNvPicPr>
          <p:nvPr/>
        </p:nvPicPr>
        <p:blipFill>
          <a:blip r:embed="rId5" cstate="print">
            <a:duotone>
              <a:schemeClr val="bg2">
                <a:shade val="45000"/>
                <a:satMod val="135000"/>
              </a:schemeClr>
              <a:prstClr val="white"/>
            </a:duotone>
          </a:blip>
          <a:srcRect t="18451" b="9340"/>
          <a:stretch>
            <a:fillRect/>
          </a:stretch>
        </p:blipFill>
        <p:spPr>
          <a:xfrm>
            <a:off x="-2512" y="533403"/>
            <a:ext cx="9146512" cy="6072551"/>
          </a:xfrm>
          <a:prstGeom prst="rect">
            <a:avLst/>
          </a:prstGeom>
        </p:spPr>
      </p:pic>
      <p:pic>
        <p:nvPicPr>
          <p:cNvPr id="36" name="Picture 35" descr="lightning5.jpg"/>
          <p:cNvPicPr>
            <a:picLocks noChangeAspect="1"/>
          </p:cNvPicPr>
          <p:nvPr/>
        </p:nvPicPr>
        <p:blipFill>
          <a:blip r:embed="rId6" cstate="print">
            <a:duotone>
              <a:schemeClr val="bg2">
                <a:shade val="45000"/>
                <a:satMod val="135000"/>
              </a:schemeClr>
              <a:prstClr val="white"/>
            </a:duotone>
          </a:blip>
          <a:srcRect t="18586" b="9325"/>
          <a:stretch>
            <a:fillRect/>
          </a:stretch>
        </p:blipFill>
        <p:spPr>
          <a:xfrm>
            <a:off x="-23446" y="533400"/>
            <a:ext cx="9161580" cy="6072554"/>
          </a:xfrm>
          <a:prstGeom prst="rect">
            <a:avLst/>
          </a:prstGeom>
        </p:spPr>
      </p:pic>
      <p:pic>
        <p:nvPicPr>
          <p:cNvPr id="33" name="Picture 32" descr="lightning3.jpg"/>
          <p:cNvPicPr>
            <a:picLocks noChangeAspect="1"/>
          </p:cNvPicPr>
          <p:nvPr/>
        </p:nvPicPr>
        <p:blipFill>
          <a:blip r:embed="rId7" cstate="print">
            <a:duotone>
              <a:schemeClr val="bg2">
                <a:shade val="45000"/>
                <a:satMod val="135000"/>
              </a:schemeClr>
              <a:prstClr val="white"/>
            </a:duotone>
          </a:blip>
          <a:srcRect t="18451" b="9340"/>
          <a:stretch>
            <a:fillRect/>
          </a:stretch>
        </p:blipFill>
        <p:spPr>
          <a:xfrm>
            <a:off x="-2512" y="533400"/>
            <a:ext cx="9146512" cy="6072551"/>
          </a:xfrm>
          <a:prstGeom prst="rect">
            <a:avLst/>
          </a:prstGeom>
        </p:spPr>
      </p:pic>
      <p:pic>
        <p:nvPicPr>
          <p:cNvPr id="34" name="Picture 33" descr="lightning4.jpg"/>
          <p:cNvPicPr>
            <a:picLocks noChangeAspect="1"/>
          </p:cNvPicPr>
          <p:nvPr/>
        </p:nvPicPr>
        <p:blipFill>
          <a:blip r:embed="rId8" cstate="print">
            <a:duotone>
              <a:schemeClr val="bg2">
                <a:shade val="45000"/>
                <a:satMod val="135000"/>
              </a:schemeClr>
              <a:prstClr val="white"/>
            </a:duotone>
          </a:blip>
          <a:srcRect t="18451" b="8503"/>
          <a:stretch>
            <a:fillRect/>
          </a:stretch>
        </p:blipFill>
        <p:spPr>
          <a:xfrm>
            <a:off x="0" y="533400"/>
            <a:ext cx="9146512" cy="6142889"/>
          </a:xfrm>
          <a:prstGeom prst="rect">
            <a:avLst/>
          </a:prstGeom>
        </p:spPr>
      </p:pic>
      <p:pic>
        <p:nvPicPr>
          <p:cNvPr id="27" name="Picture 26" descr="hyperextended network.png"/>
          <p:cNvPicPr>
            <a:picLocks noChangeAspect="1"/>
          </p:cNvPicPr>
          <p:nvPr/>
        </p:nvPicPr>
        <p:blipFill>
          <a:blip r:embed="rId9" cstate="screen">
            <a:grayscl/>
          </a:blip>
          <a:srcRect l="18139" t="7178" r="17837" b="8520"/>
          <a:stretch>
            <a:fillRect/>
          </a:stretch>
        </p:blipFill>
        <p:spPr>
          <a:xfrm>
            <a:off x="1892300" y="1261533"/>
            <a:ext cx="5384800" cy="5317067"/>
          </a:xfrm>
          <a:prstGeom prst="ellipse">
            <a:avLst/>
          </a:prstGeom>
          <a:effectLst>
            <a:innerShdw blurRad="114300">
              <a:prstClr val="black"/>
            </a:innerShdw>
          </a:effectLst>
        </p:spPr>
      </p:pic>
      <p:grpSp>
        <p:nvGrpSpPr>
          <p:cNvPr id="45064" name="Group 51"/>
          <p:cNvGrpSpPr>
            <a:grpSpLocks/>
          </p:cNvGrpSpPr>
          <p:nvPr/>
        </p:nvGrpSpPr>
        <p:grpSpPr bwMode="auto">
          <a:xfrm>
            <a:off x="2398713" y="2349500"/>
            <a:ext cx="4319587" cy="3582988"/>
            <a:chOff x="1637901" y="947838"/>
            <a:chExt cx="5480011" cy="3410410"/>
          </a:xfrm>
        </p:grpSpPr>
        <p:cxnSp>
          <p:nvCxnSpPr>
            <p:cNvPr id="29" name="Straight Connector 28"/>
            <p:cNvCxnSpPr/>
            <p:nvPr/>
          </p:nvCxnSpPr>
          <p:spPr>
            <a:xfrm rot="10800000" flipV="1">
              <a:off x="1637901" y="2535938"/>
              <a:ext cx="2457043" cy="2704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2618704" y="1080809"/>
              <a:ext cx="1202341" cy="861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461492" y="3348184"/>
              <a:ext cx="1675740" cy="344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59554" y="2605446"/>
              <a:ext cx="1836740" cy="10411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962964" y="2189910"/>
              <a:ext cx="2154948" cy="205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4936719" y="959986"/>
              <a:ext cx="350560" cy="3262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065" name="Group 48"/>
          <p:cNvGrpSpPr>
            <a:grpSpLocks/>
          </p:cNvGrpSpPr>
          <p:nvPr/>
        </p:nvGrpSpPr>
        <p:grpSpPr bwMode="auto">
          <a:xfrm>
            <a:off x="2184400" y="1698625"/>
            <a:ext cx="4933950" cy="4446588"/>
            <a:chOff x="1341120" y="302968"/>
            <a:chExt cx="6287953" cy="4249194"/>
          </a:xfrm>
        </p:grpSpPr>
        <p:sp>
          <p:nvSpPr>
            <p:cNvPr id="17" name="Oval 16"/>
            <p:cNvSpPr/>
            <p:nvPr/>
          </p:nvSpPr>
          <p:spPr>
            <a:xfrm>
              <a:off x="5067764" y="844547"/>
              <a:ext cx="291334" cy="1456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8" name="Oval 17"/>
            <p:cNvSpPr/>
            <p:nvPr/>
          </p:nvSpPr>
          <p:spPr>
            <a:xfrm>
              <a:off x="2461946" y="999284"/>
              <a:ext cx="291334" cy="1456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9" name="Picture 18" descr="laptop.png"/>
            <p:cNvPicPr>
              <a:picLocks noChangeAspect="1"/>
            </p:cNvPicPr>
            <p:nvPr/>
          </p:nvPicPr>
          <p:blipFill>
            <a:blip r:embed="rId10"/>
            <a:srcRect l="26944" t="7155" r="23750" b="10859"/>
            <a:stretch>
              <a:fillRect/>
            </a:stretch>
          </p:blipFill>
          <p:spPr>
            <a:xfrm>
              <a:off x="4689435" y="302968"/>
              <a:ext cx="1062154" cy="746377"/>
            </a:xfrm>
            <a:prstGeom prst="rect">
              <a:avLst/>
            </a:prstGeom>
            <a:effectLst>
              <a:outerShdw blurRad="76200" dir="3600000" sx="85000" sy="85000" kx="1200000" algn="br" rotWithShape="0">
                <a:prstClr val="black">
                  <a:alpha val="20000"/>
                </a:prstClr>
              </a:outerShdw>
            </a:effectLst>
          </p:spPr>
        </p:pic>
        <p:sp>
          <p:nvSpPr>
            <p:cNvPr id="21" name="Oval 20"/>
            <p:cNvSpPr/>
            <p:nvPr/>
          </p:nvSpPr>
          <p:spPr>
            <a:xfrm>
              <a:off x="6338303" y="3543338"/>
              <a:ext cx="558390" cy="2791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2" name="Oval 21"/>
            <p:cNvSpPr/>
            <p:nvPr/>
          </p:nvSpPr>
          <p:spPr>
            <a:xfrm>
              <a:off x="6971550" y="2127952"/>
              <a:ext cx="293356" cy="1456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5084" name="Picture 22" descr="cloud-02.png"/>
            <p:cNvPicPr>
              <a:picLocks noChangeAspect="1"/>
            </p:cNvPicPr>
            <p:nvPr/>
          </p:nvPicPr>
          <p:blipFill>
            <a:blip r:embed="rId11"/>
            <a:srcRect/>
            <a:stretch>
              <a:fillRect/>
            </a:stretch>
          </p:blipFill>
          <p:spPr bwMode="auto">
            <a:xfrm>
              <a:off x="2243370" y="597254"/>
              <a:ext cx="1141200" cy="670985"/>
            </a:xfrm>
            <a:prstGeom prst="rect">
              <a:avLst/>
            </a:prstGeom>
            <a:noFill/>
            <a:ln w="9525">
              <a:noFill/>
              <a:miter lim="800000"/>
              <a:headEnd/>
              <a:tailEnd/>
            </a:ln>
          </p:spPr>
        </p:pic>
        <p:pic>
          <p:nvPicPr>
            <p:cNvPr id="45085" name="Picture 24" descr="website-02.png"/>
            <p:cNvPicPr>
              <a:picLocks noChangeAspect="1"/>
            </p:cNvPicPr>
            <p:nvPr/>
          </p:nvPicPr>
          <p:blipFill>
            <a:blip r:embed="rId12">
              <a:lum bright="-20000" contrast="40000"/>
            </a:blip>
            <a:srcRect/>
            <a:stretch>
              <a:fillRect/>
            </a:stretch>
          </p:blipFill>
          <p:spPr bwMode="auto">
            <a:xfrm>
              <a:off x="6220448" y="1663469"/>
              <a:ext cx="1408625" cy="793692"/>
            </a:xfrm>
            <a:prstGeom prst="rect">
              <a:avLst/>
            </a:prstGeom>
            <a:noFill/>
            <a:ln w="9525">
              <a:noFill/>
              <a:miter lim="800000"/>
              <a:headEnd/>
              <a:tailEnd/>
            </a:ln>
          </p:spPr>
        </p:pic>
        <p:grpSp>
          <p:nvGrpSpPr>
            <p:cNvPr id="45086" name="Group 25"/>
            <p:cNvGrpSpPr>
              <a:grpSpLocks/>
            </p:cNvGrpSpPr>
            <p:nvPr/>
          </p:nvGrpSpPr>
          <p:grpSpPr bwMode="auto">
            <a:xfrm>
              <a:off x="3472180" y="3141980"/>
              <a:ext cx="1567933" cy="1410182"/>
              <a:chOff x="3784600" y="3454400"/>
              <a:chExt cx="1567933" cy="1410182"/>
            </a:xfrm>
          </p:grpSpPr>
          <p:pic>
            <p:nvPicPr>
              <p:cNvPr id="39" name="Picture 38" descr="ipad-iphone.png"/>
              <p:cNvPicPr>
                <a:picLocks noChangeAspect="1"/>
              </p:cNvPicPr>
              <p:nvPr/>
            </p:nvPicPr>
            <p:blipFill>
              <a:blip r:embed="rId13"/>
              <a:srcRect l="53750" t="41234" r="25278" b="12834"/>
              <a:stretch>
                <a:fillRect/>
              </a:stretch>
            </p:blipFill>
            <p:spPr>
              <a:xfrm>
                <a:off x="3783918" y="3453746"/>
                <a:ext cx="1337303" cy="1236377"/>
              </a:xfrm>
              <a:prstGeom prst="rect">
                <a:avLst/>
              </a:prstGeom>
              <a:effectLst>
                <a:outerShdw blurRad="76200" dir="13500000" sy="23000" kx="1200000" algn="br" rotWithShape="0">
                  <a:prstClr val="black">
                    <a:alpha val="20000"/>
                  </a:prstClr>
                </a:outerShdw>
              </a:effectLst>
            </p:spPr>
          </p:pic>
          <p:pic>
            <p:nvPicPr>
              <p:cNvPr id="41" name="Picture 40" descr="ipad-iphone.png"/>
              <p:cNvPicPr>
                <a:picLocks noChangeAspect="1"/>
              </p:cNvPicPr>
              <p:nvPr/>
            </p:nvPicPr>
            <p:blipFill>
              <a:blip r:embed="rId13"/>
              <a:srcRect l="41806" t="54322" r="47222" b="14810"/>
              <a:stretch>
                <a:fillRect/>
              </a:stretch>
            </p:blipFill>
            <p:spPr>
              <a:xfrm>
                <a:off x="4651850" y="4033251"/>
                <a:ext cx="700010" cy="831331"/>
              </a:xfrm>
              <a:prstGeom prst="rect">
                <a:avLst/>
              </a:prstGeom>
              <a:effectLst>
                <a:outerShdw blurRad="76200" dir="13500000" sy="23000" kx="1200000" algn="br" rotWithShape="0">
                  <a:prstClr val="black">
                    <a:alpha val="20000"/>
                  </a:prstClr>
                </a:outerShdw>
              </a:effectLst>
            </p:spPr>
          </p:pic>
        </p:grpSp>
        <p:grpSp>
          <p:nvGrpSpPr>
            <p:cNvPr id="45087" name="Group 41"/>
            <p:cNvGrpSpPr>
              <a:grpSpLocks/>
            </p:cNvGrpSpPr>
            <p:nvPr/>
          </p:nvGrpSpPr>
          <p:grpSpPr bwMode="auto">
            <a:xfrm>
              <a:off x="6059488" y="3110548"/>
              <a:ext cx="971550" cy="773430"/>
              <a:chOff x="6059488" y="3110548"/>
              <a:chExt cx="971550" cy="773430"/>
            </a:xfrm>
          </p:grpSpPr>
          <p:pic>
            <p:nvPicPr>
              <p:cNvPr id="45092" name="Picture 5"/>
              <p:cNvPicPr>
                <a:picLocks noChangeAspect="1" noChangeArrowheads="1"/>
              </p:cNvPicPr>
              <p:nvPr/>
            </p:nvPicPr>
            <p:blipFill>
              <a:blip r:embed="rId14">
                <a:lum bright="-20000" contrast="40000"/>
              </a:blip>
              <a:srcRect/>
              <a:stretch>
                <a:fillRect/>
              </a:stretch>
            </p:blipFill>
            <p:spPr bwMode="auto">
              <a:xfrm>
                <a:off x="6440488" y="3110548"/>
                <a:ext cx="590550" cy="590550"/>
              </a:xfrm>
              <a:prstGeom prst="rect">
                <a:avLst/>
              </a:prstGeom>
              <a:noFill/>
              <a:ln w="9525">
                <a:noFill/>
                <a:miter lim="800000"/>
                <a:headEnd/>
                <a:tailEnd/>
              </a:ln>
            </p:spPr>
          </p:pic>
          <p:pic>
            <p:nvPicPr>
              <p:cNvPr id="45093" name="Picture 6"/>
              <p:cNvPicPr>
                <a:picLocks noChangeAspect="1" noChangeArrowheads="1"/>
              </p:cNvPicPr>
              <p:nvPr/>
            </p:nvPicPr>
            <p:blipFill>
              <a:blip r:embed="rId15">
                <a:lum bright="-20000" contrast="40000"/>
              </a:blip>
              <a:srcRect/>
              <a:stretch>
                <a:fillRect/>
              </a:stretch>
            </p:blipFill>
            <p:spPr bwMode="auto">
              <a:xfrm>
                <a:off x="6059488" y="3293428"/>
                <a:ext cx="590550" cy="590550"/>
              </a:xfrm>
              <a:prstGeom prst="rect">
                <a:avLst/>
              </a:prstGeom>
              <a:noFill/>
              <a:ln w="9525">
                <a:noFill/>
                <a:miter lim="800000"/>
                <a:headEnd/>
                <a:tailEnd/>
              </a:ln>
            </p:spPr>
          </p:pic>
        </p:grpSp>
        <p:grpSp>
          <p:nvGrpSpPr>
            <p:cNvPr id="45088" name="Group 44"/>
            <p:cNvGrpSpPr>
              <a:grpSpLocks/>
            </p:cNvGrpSpPr>
            <p:nvPr/>
          </p:nvGrpSpPr>
          <p:grpSpPr bwMode="auto">
            <a:xfrm>
              <a:off x="1341120" y="1892543"/>
              <a:ext cx="999547" cy="1011610"/>
              <a:chOff x="1066800" y="1961891"/>
              <a:chExt cx="1329755" cy="1345802"/>
            </a:xfrm>
          </p:grpSpPr>
          <p:pic>
            <p:nvPicPr>
              <p:cNvPr id="46" name="Picture 28"/>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extLst>
              </a:blip>
              <a:srcRect r="11524" b="26357"/>
              <a:stretch>
                <a:fillRect/>
              </a:stretch>
            </p:blipFill>
            <p:spPr bwMode="auto">
              <a:xfrm>
                <a:off x="1617179" y="2103121"/>
                <a:ext cx="779376" cy="1066238"/>
              </a:xfrm>
              <a:prstGeom prst="rect">
                <a:avLst/>
              </a:prstGeom>
              <a:noFill/>
              <a:ln w="9525">
                <a:noFill/>
                <a:miter lim="800000"/>
                <a:headEnd/>
                <a:tailEnd/>
              </a:ln>
              <a:effectLst>
                <a:reflection blurRad="6350" stA="52000" endA="300" endPos="35000" dir="5400000" sy="-100000" algn="bl" rotWithShape="0"/>
              </a:effectLst>
            </p:spPr>
          </p:pic>
          <p:pic>
            <p:nvPicPr>
              <p:cNvPr id="47" name="Picture 28"/>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extLst>
              </a:blip>
              <a:srcRect l="13566" b="26357"/>
              <a:stretch>
                <a:fillRect/>
              </a:stretch>
            </p:blipFill>
            <p:spPr bwMode="auto">
              <a:xfrm>
                <a:off x="1066800" y="2171699"/>
                <a:ext cx="761425" cy="1066290"/>
              </a:xfrm>
              <a:prstGeom prst="rect">
                <a:avLst/>
              </a:prstGeom>
              <a:noFill/>
              <a:ln w="9525">
                <a:noFill/>
                <a:miter lim="800000"/>
                <a:headEnd/>
                <a:tailEnd/>
              </a:ln>
              <a:effectLst>
                <a:reflection blurRad="6350" stA="52000" endA="300" endPos="35000" dir="5400000" sy="-100000" algn="bl" rotWithShape="0"/>
              </a:effectLst>
            </p:spPr>
          </p:pic>
          <p:pic>
            <p:nvPicPr>
              <p:cNvPr id="48" name="Picture 28"/>
              <p:cNvPicPr>
                <a:picLocks noChangeAspect="1" noChangeArrowheads="1"/>
              </p:cNvPicPr>
              <p:nvPr/>
            </p:nvPicPr>
            <p:blipFill>
              <a:blip r:embed="rId18" cstate="screen">
                <a:clrChange>
                  <a:clrFrom>
                    <a:srgbClr val="FFFFFF"/>
                  </a:clrFrom>
                  <a:clrTo>
                    <a:srgbClr val="FFFFFF">
                      <a:alpha val="0"/>
                    </a:srgbClr>
                  </a:clrTo>
                </a:clrChange>
                <a:extLst>
                  <a:ext uri="{28A0092B-C50C-407E-A947-70E740481C1C}"/>
                </a:extLst>
              </a:blip>
              <a:srcRect l="14057" r="11886" b="26357"/>
              <a:stretch>
                <a:fillRect/>
              </a:stretch>
            </p:blipFill>
            <p:spPr bwMode="auto">
              <a:xfrm>
                <a:off x="1272540" y="1961891"/>
                <a:ext cx="818962" cy="1345802"/>
              </a:xfrm>
              <a:prstGeom prst="rect">
                <a:avLst/>
              </a:prstGeom>
              <a:noFill/>
              <a:ln w="9525">
                <a:noFill/>
                <a:miter lim="800000"/>
                <a:headEnd/>
                <a:tailEnd/>
              </a:ln>
              <a:effectLst>
                <a:reflection blurRad="6350" stA="52000" endA="300" endPos="35000" dir="5400000" sy="-100000" algn="bl" rotWithShape="0"/>
              </a:effectLst>
            </p:spPr>
          </p:pic>
        </p:grpSp>
      </p:grpSp>
      <p:cxnSp>
        <p:nvCxnSpPr>
          <p:cNvPr id="37" name="Straight Connector 36"/>
          <p:cNvCxnSpPr>
            <a:stCxn id="23" idx="1"/>
          </p:cNvCxnSpPr>
          <p:nvPr/>
        </p:nvCxnSpPr>
        <p:spPr>
          <a:xfrm flipH="1" flipV="1">
            <a:off x="2438400" y="2328863"/>
            <a:ext cx="454025" cy="28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844800" y="1871663"/>
            <a:ext cx="266700" cy="231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6959600" y="3784600"/>
            <a:ext cx="266700" cy="2333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010400" y="3238500"/>
            <a:ext cx="182563" cy="1063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41" idx="2"/>
          </p:cNvCxnSpPr>
          <p:nvPr/>
        </p:nvCxnSpPr>
        <p:spPr>
          <a:xfrm flipH="1" flipV="1">
            <a:off x="4811713" y="6145213"/>
            <a:ext cx="184150" cy="349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3810000" y="5918200"/>
            <a:ext cx="338138" cy="5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151063" y="4462463"/>
            <a:ext cx="338137" cy="5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7" idx="2"/>
          </p:cNvCxnSpPr>
          <p:nvPr/>
        </p:nvCxnSpPr>
        <p:spPr>
          <a:xfrm>
            <a:off x="1892300" y="3919538"/>
            <a:ext cx="309563" cy="3222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594350" y="1633538"/>
            <a:ext cx="315913" cy="3714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9" idx="0"/>
          </p:cNvCxnSpPr>
          <p:nvPr/>
        </p:nvCxnSpPr>
        <p:spPr>
          <a:xfrm flipH="1" flipV="1">
            <a:off x="4945063" y="1277938"/>
            <a:ext cx="282575" cy="4206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3025" y="533400"/>
            <a:ext cx="9240838" cy="965200"/>
          </a:xfrm>
          <a:prstGeom prst="rect">
            <a:avLst/>
          </a:prstGeom>
          <a:gradFill>
            <a:gsLst>
              <a:gs pos="0">
                <a:schemeClr val="bg1">
                  <a:alpha val="0"/>
                </a:schemeClr>
              </a:gs>
              <a:gs pos="46000">
                <a:schemeClr val="accent1">
                  <a:shade val="93000"/>
                  <a:satMod val="130000"/>
                </a:schemeClr>
              </a:gs>
              <a:gs pos="100000">
                <a:schemeClr val="tx2">
                  <a:lumMod val="7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077" name="Title 7"/>
          <p:cNvSpPr>
            <a:spLocks noGrp="1"/>
          </p:cNvSpPr>
          <p:nvPr>
            <p:ph type="title"/>
          </p:nvPr>
        </p:nvSpPr>
        <p:spPr>
          <a:xfrm>
            <a:off x="685800" y="1295400"/>
            <a:ext cx="8001000" cy="685800"/>
          </a:xfrm>
        </p:spPr>
        <p:txBody>
          <a:bodyPr/>
          <a:lstStyle/>
          <a:p>
            <a:r>
              <a:rPr lang="en-US" smtClean="0">
                <a:solidFill>
                  <a:schemeClr val="bg1"/>
                </a:solidFill>
              </a:rPr>
              <a:t>Business &amp; IT are evolving rapidly…</a:t>
            </a:r>
            <a:br>
              <a:rPr lang="en-US" smtClean="0">
                <a:solidFill>
                  <a:schemeClr val="bg1"/>
                </a:solidFill>
              </a:rPr>
            </a:br>
            <a:endParaRPr lang="en-US" smtClean="0">
              <a:solidFill>
                <a:schemeClr val="bg1"/>
              </a:solidFill>
            </a:endParaRPr>
          </a:p>
        </p:txBody>
      </p:sp>
      <p:sp>
        <p:nvSpPr>
          <p:cNvPr id="45078" name="Slide Number Placeholder 1"/>
          <p:cNvSpPr>
            <a:spLocks noGrp="1"/>
          </p:cNvSpPr>
          <p:nvPr>
            <p:ph type="sldNum" sz="quarter" idx="10"/>
          </p:nvPr>
        </p:nvSpPr>
        <p:spPr>
          <a:noFill/>
        </p:spPr>
        <p:txBody>
          <a:bodyPr/>
          <a:lstStyle/>
          <a:p>
            <a:fld id="{FB8E522A-CE8C-442E-8531-3C40AA503DC2}" type="slidenum">
              <a:rPr lang="en-US" smtClean="0">
                <a:latin typeface="Arial" charset="0"/>
              </a:rPr>
              <a:pPr/>
              <a:t>19</a:t>
            </a:fld>
            <a:endParaRPr lang="en-US" smtClean="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
                                        <p:tgtEl>
                                          <p:spTgt spid="33"/>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300"/>
                                        <p:tgtEl>
                                          <p:spTgt spid="34"/>
                                        </p:tgtEl>
                                      </p:cBhvr>
                                    </p:animEffect>
                                  </p:childTnLst>
                                </p:cTn>
                              </p:par>
                              <p:par>
                                <p:cTn id="12" presetID="1" presetClass="exit" presetSubtype="0" fill="hold" nodeType="withEffect">
                                  <p:stCondLst>
                                    <p:cond delay="0"/>
                                  </p:stCondLst>
                                  <p:childTnLst>
                                    <p:set>
                                      <p:cBhvr>
                                        <p:cTn id="13" dur="1" fill="hold">
                                          <p:stCondLst>
                                            <p:cond delay="0"/>
                                          </p:stCondLst>
                                        </p:cTn>
                                        <p:tgtEl>
                                          <p:spTgt spid="33"/>
                                        </p:tgtEl>
                                        <p:attrNameLst>
                                          <p:attrName>style.visibility</p:attrName>
                                        </p:attrNameLst>
                                      </p:cBhvr>
                                      <p:to>
                                        <p:strVal val="hidden"/>
                                      </p:to>
                                    </p:set>
                                  </p:childTnLst>
                                </p:cTn>
                              </p:par>
                            </p:childTnLst>
                          </p:cTn>
                        </p:par>
                        <p:par>
                          <p:cTn id="14" fill="hold">
                            <p:stCondLst>
                              <p:cond delay="400"/>
                            </p:stCondLst>
                            <p:childTnLst>
                              <p:par>
                                <p:cTn id="15" presetID="1" presetClass="exit" presetSubtype="0" fill="hold" nodeType="afterEffect">
                                  <p:stCondLst>
                                    <p:cond delay="0"/>
                                  </p:stCondLst>
                                  <p:childTnLst>
                                    <p:set>
                                      <p:cBhvr>
                                        <p:cTn id="16" dur="1" fill="hold">
                                          <p:stCondLst>
                                            <p:cond delay="0"/>
                                          </p:stCondLst>
                                        </p:cTn>
                                        <p:tgtEl>
                                          <p:spTgt spid="34"/>
                                        </p:tgtEl>
                                        <p:attrNameLst>
                                          <p:attrName>style.visibility</p:attrName>
                                        </p:attrNameLst>
                                      </p:cBhvr>
                                      <p:to>
                                        <p:strVal val="hidden"/>
                                      </p:to>
                                    </p:set>
                                  </p:childTnLst>
                                </p:cTn>
                              </p:par>
                            </p:childTnLst>
                          </p:cTn>
                        </p:par>
                        <p:par>
                          <p:cTn id="17" fill="hold">
                            <p:stCondLst>
                              <p:cond delay="400"/>
                            </p:stCondLst>
                            <p:childTnLst>
                              <p:par>
                                <p:cTn id="18" presetID="10" presetClass="entr" presetSubtype="0" fill="hold" nodeType="afterEffect">
                                  <p:stCondLst>
                                    <p:cond delay="20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300"/>
                                        <p:tgtEl>
                                          <p:spTgt spid="31"/>
                                        </p:tgtEl>
                                      </p:cBhvr>
                                    </p:animEffect>
                                  </p:childTnLst>
                                </p:cTn>
                              </p:par>
                            </p:childTnLst>
                          </p:cTn>
                        </p:par>
                        <p:par>
                          <p:cTn id="21" fill="hold">
                            <p:stCondLst>
                              <p:cond delay="270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300"/>
                                        <p:tgtEl>
                                          <p:spTgt spid="30"/>
                                        </p:tgtEl>
                                      </p:cBhvr>
                                    </p:animEffect>
                                  </p:childTnLst>
                                </p:cTn>
                              </p:par>
                              <p:par>
                                <p:cTn id="25" presetID="1" presetClass="exit" presetSubtype="0" fill="hold"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par>
                          <p:cTn id="27" fill="hold">
                            <p:stCondLst>
                              <p:cond delay="3000"/>
                            </p:stCondLst>
                            <p:childTnLst>
                              <p:par>
                                <p:cTn id="28" presetID="1" presetClass="exit" presetSubtype="0" fill="hold" nodeType="afterEffect">
                                  <p:stCondLst>
                                    <p:cond delay="0"/>
                                  </p:stCondLst>
                                  <p:childTnLst>
                                    <p:set>
                                      <p:cBhvr>
                                        <p:cTn id="29" dur="1" fill="hold">
                                          <p:stCondLst>
                                            <p:cond delay="0"/>
                                          </p:stCondLst>
                                        </p:cTn>
                                        <p:tgtEl>
                                          <p:spTgt spid="30"/>
                                        </p:tgtEl>
                                        <p:attrNameLst>
                                          <p:attrName>style.visibility</p:attrName>
                                        </p:attrNameLst>
                                      </p:cBhvr>
                                      <p:to>
                                        <p:strVal val="hidden"/>
                                      </p:to>
                                    </p:se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300"/>
                                        <p:tgtEl>
                                          <p:spTgt spid="36"/>
                                        </p:tgtEl>
                                      </p:cBhvr>
                                    </p:animEffect>
                                  </p:childTnLst>
                                </p:cTn>
                              </p:par>
                            </p:childTnLst>
                          </p:cTn>
                        </p:par>
                        <p:par>
                          <p:cTn id="34" fill="hold">
                            <p:stCondLst>
                              <p:cond delay="3300"/>
                            </p:stCondLst>
                            <p:childTnLst>
                              <p:par>
                                <p:cTn id="35" presetID="1" presetClass="exit" presetSubtype="0" fill="hold" nodeType="afterEffect">
                                  <p:stCondLst>
                                    <p:cond delay="0"/>
                                  </p:stCondLst>
                                  <p:childTnLst>
                                    <p:set>
                                      <p:cBhvr>
                                        <p:cTn id="36" dur="1" fill="hold">
                                          <p:stCondLst>
                                            <p:cond delay="0"/>
                                          </p:stCondLst>
                                        </p:cTn>
                                        <p:tgtEl>
                                          <p:spTgt spid="36"/>
                                        </p:tgtEl>
                                        <p:attrNameLst>
                                          <p:attrName>style.visibility</p:attrName>
                                        </p:attrNameLst>
                                      </p:cBhvr>
                                      <p:to>
                                        <p:strVal val="hidden"/>
                                      </p:to>
                                    </p:set>
                                  </p:childTnLst>
                                </p:cTn>
                              </p:par>
                            </p:childTnLst>
                          </p:cTn>
                        </p:par>
                        <p:par>
                          <p:cTn id="37" fill="hold">
                            <p:stCondLst>
                              <p:cond delay="3300"/>
                            </p:stCondLst>
                            <p:childTnLst>
                              <p:par>
                                <p:cTn id="38" presetID="10" presetClass="entr" presetSubtype="0" fill="hold" nodeType="afterEffect">
                                  <p:stCondLst>
                                    <p:cond delay="15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300"/>
                                        <p:tgtEl>
                                          <p:spTgt spid="33"/>
                                        </p:tgtEl>
                                      </p:cBhvr>
                                    </p:animEffect>
                                  </p:childTnLst>
                                </p:cTn>
                              </p:par>
                            </p:childTnLst>
                          </p:cTn>
                        </p:par>
                        <p:par>
                          <p:cTn id="41" fill="hold">
                            <p:stCondLst>
                              <p:cond delay="5100"/>
                            </p:stCondLst>
                            <p:childTnLst>
                              <p:par>
                                <p:cTn id="42" presetID="10" presetClass="entr" presetSubtype="0"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300"/>
                                        <p:tgtEl>
                                          <p:spTgt spid="34"/>
                                        </p:tgtEl>
                                      </p:cBhvr>
                                    </p:animEffec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childTnLst>
                          </p:cTn>
                        </p:par>
                        <p:par>
                          <p:cTn id="47" fill="hold">
                            <p:stCondLst>
                              <p:cond delay="5400"/>
                            </p:stCondLst>
                            <p:childTnLst>
                              <p:par>
                                <p:cTn id="48" presetID="1" presetClass="exit" presetSubtype="0" fill="hold" nodeType="afterEffect">
                                  <p:stCondLst>
                                    <p:cond delay="0"/>
                                  </p:stCondLst>
                                  <p:childTnLst>
                                    <p:set>
                                      <p:cBhvr>
                                        <p:cTn id="49"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685800" y="533400"/>
            <a:ext cx="8001000" cy="533400"/>
          </a:xfrm>
        </p:spPr>
        <p:txBody>
          <a:bodyPr/>
          <a:lstStyle/>
          <a:p>
            <a:r>
              <a:rPr lang="en-US" smtClean="0"/>
              <a:t>			Presenters</a:t>
            </a:r>
          </a:p>
        </p:txBody>
      </p:sp>
      <p:sp>
        <p:nvSpPr>
          <p:cNvPr id="10242" name="Content Placeholder 2"/>
          <p:cNvSpPr>
            <a:spLocks noGrp="1"/>
          </p:cNvSpPr>
          <p:nvPr>
            <p:ph idx="1"/>
          </p:nvPr>
        </p:nvSpPr>
        <p:spPr>
          <a:xfrm>
            <a:off x="838200" y="990600"/>
            <a:ext cx="8001000" cy="5715000"/>
          </a:xfrm>
        </p:spPr>
        <p:txBody>
          <a:bodyPr/>
          <a:lstStyle/>
          <a:p>
            <a:pPr>
              <a:lnSpc>
                <a:spcPct val="150000"/>
              </a:lnSpc>
              <a:spcAft>
                <a:spcPts val="1200"/>
              </a:spcAft>
            </a:pPr>
            <a:r>
              <a:rPr lang="en-US" sz="2400" smtClean="0"/>
              <a:t/>
            </a:r>
            <a:br>
              <a:rPr lang="en-US" sz="2400" smtClean="0"/>
            </a:br>
            <a:r>
              <a:rPr lang="en-US" sz="2200" i="1" smtClean="0"/>
              <a:t>Tony Cox - Business Development Manager, Cryptsoft</a:t>
            </a:r>
            <a:br>
              <a:rPr lang="en-US" sz="2200" i="1" smtClean="0"/>
            </a:br>
            <a:r>
              <a:rPr lang="en-US" sz="2200" i="1" smtClean="0"/>
              <a:t/>
            </a:r>
            <a:br>
              <a:rPr lang="en-US" sz="2200" i="1" smtClean="0"/>
            </a:br>
            <a:r>
              <a:rPr lang="en-US" sz="2200" i="1" smtClean="0"/>
              <a:t>John Leiseboer - CTO, Quintessence Labs</a:t>
            </a:r>
            <a:br>
              <a:rPr lang="en-US" sz="2200" i="1" smtClean="0"/>
            </a:br>
            <a:r>
              <a:rPr lang="en-US" sz="2200" i="1" smtClean="0"/>
              <a:t/>
            </a:r>
            <a:br>
              <a:rPr lang="en-US" sz="2200" i="1" smtClean="0"/>
            </a:br>
            <a:r>
              <a:rPr lang="en-US" sz="2200" i="1" smtClean="0"/>
              <a:t>Robert Griffin - Chief Security Architect, RSA/EMC</a:t>
            </a:r>
            <a:br>
              <a:rPr lang="en-US" sz="2200" i="1" smtClean="0"/>
            </a:br>
            <a:endParaRPr lang="en-US" sz="2200" i="1" smtClean="0"/>
          </a:p>
          <a:p>
            <a:pPr>
              <a:spcAft>
                <a:spcPts val="1200"/>
              </a:spcAft>
            </a:pPr>
            <a:r>
              <a:rPr lang="en-US" sz="2200" i="1" smtClean="0"/>
              <a:t>Nathan Turajski - Senior Product Manager, Thales </a:t>
            </a:r>
            <a:br>
              <a:rPr lang="en-US" sz="2200" i="1" smtClean="0"/>
            </a:br>
            <a:r>
              <a:rPr lang="en-US" sz="2200" i="1" smtClean="0"/>
              <a:t>e-Security</a:t>
            </a:r>
            <a:br>
              <a:rPr lang="en-US" sz="2200" i="1" smtClean="0"/>
            </a:br>
            <a:endParaRPr lang="en-US" sz="2200" i="1" smtClean="0"/>
          </a:p>
          <a:p>
            <a:pPr>
              <a:spcAft>
                <a:spcPts val="1200"/>
              </a:spcAft>
            </a:pPr>
            <a:r>
              <a:rPr lang="en-US" sz="2200" i="1" smtClean="0"/>
              <a:t>Saikat Saha - Senior Product Manager, Data Encryption &amp; Control, SafeNet</a:t>
            </a:r>
          </a:p>
        </p:txBody>
      </p:sp>
      <p:sp>
        <p:nvSpPr>
          <p:cNvPr id="10243" name="Slide Number Placeholder 3"/>
          <p:cNvSpPr>
            <a:spLocks noGrp="1"/>
          </p:cNvSpPr>
          <p:nvPr>
            <p:ph type="sldNum" sz="quarter" idx="10"/>
          </p:nvPr>
        </p:nvSpPr>
        <p:spPr>
          <a:noFill/>
        </p:spPr>
        <p:txBody>
          <a:bodyPr/>
          <a:lstStyle/>
          <a:p>
            <a:fld id="{41FC3C5D-F711-4780-AD49-C2BEAFB44E3B}" type="slidenum">
              <a:rPr lang="en-US" smtClean="0">
                <a:latin typeface="Arial" charset="0"/>
              </a:rPr>
              <a:pPr/>
              <a:t>2</a:t>
            </a:fld>
            <a:endParaRPr lang="en-US" smtClean="0">
              <a:latin typeface="Arial" charset="0"/>
            </a:endParaRPr>
          </a:p>
        </p:txBody>
      </p:sp>
      <p:pic>
        <p:nvPicPr>
          <p:cNvPr id="10244" name="Picture 6" descr="https://www.oasis-open.org/sites/www.oasis-open.org/files/images/people/griffin.jpg?1343829175"/>
          <p:cNvPicPr>
            <a:picLocks noChangeAspect="1" noChangeArrowheads="1"/>
          </p:cNvPicPr>
          <p:nvPr/>
        </p:nvPicPr>
        <p:blipFill>
          <a:blip r:embed="rId3"/>
          <a:srcRect b="8333"/>
          <a:stretch>
            <a:fillRect/>
          </a:stretch>
        </p:blipFill>
        <p:spPr bwMode="auto">
          <a:xfrm>
            <a:off x="152400" y="3048000"/>
            <a:ext cx="914400" cy="1047750"/>
          </a:xfrm>
          <a:prstGeom prst="rect">
            <a:avLst/>
          </a:prstGeom>
          <a:noFill/>
          <a:ln w="9525">
            <a:noFill/>
            <a:miter lim="800000"/>
            <a:headEnd/>
            <a:tailEnd/>
          </a:ln>
        </p:spPr>
      </p:pic>
      <p:sp>
        <p:nvSpPr>
          <p:cNvPr id="10245" name="AutoShape 8" descr="data:image/jpeg;base64,/9j/4AAQSkZJRgABAQAAAQABAAD/2wCEAAkGBhQQEBQUExQVFBUUExIUFxUUFxQeFRUVFhEVFBYUFR0XHiYeGBkjJRYUIC8gIycsLDAtFR4xNTA2NSYrLCkBCQoKDgsOGQ8PFjEfHx8pNTUpLCksMCksLSwpKikpLCopLCw1KSwpKSksLCksLCkpLCksKSksKSkpKSkpKSkpKf/AABEIAEoASgMBIgACEQEDEQH/xAAcAAABBQEBAQAAAAAAAAAAAAAHAQIDBQYEAAj/xAAzEAABAwIEBAMGBgMAAAAAAAABAAIRAwQFEiExBkFRcRMiYQeRobHB8DJSgYLR8RVCcv/EABkBAAMBAQEAAAAAAAAAAAAAAAECBAMABf/EAB4RAAIDAAIDAQAAAAAAAAAAAAABAgMRITESEyIy/9oADAMBAAIRAxEAPwAvr0pJTSVgMOlelMLkPuIfaBUfWfb2QBLJD63+rY0MHZBvApaEQJUBbi9uHOMVatQ8zmdBPpqpcNxG/pPz06ryW6ljnEtcOYg6FDzih/XIOspCVkuFuP6d4fDe00qw0LXbEgbN/hatOZipJXimrjhZTS5ISkKUJScbXzqNhcPaYIpugjcTA095Q24Jc0WwgAlx8x6/f8oge0Glmw64bzLQB6nMICGFKg5lrTyOc0MgPDJBLiJOo5LG5eSxG9Py9ZvaQysgMYP0EqoxVxbyjssxgDrh9aA95bDiA4kxAnmuG6va7nnNWeBLgA3YRvOmqnVLcs0r9qS3BvEt6abmVGHK8OBkdW6go8YHemta0ah3fTY49y0SvnvHrJ5pMcfMRBJH5XaAlH/ha3NOyt2O3bSYD7lfFYsPOm9lpa5kkpUiIhEklJKTMlCVPFVn41s9vY67aHmsEzy+QRkMCPUCETLqmHtLTIkRpug/jtd1Cq+mSRlc4fHQqe5PtFVE0uGWBx+nZ1PM1xLmmIHlDSI39foquk5lZpe0aSdHDX+lWXN/VIio4RGnklp7ndMtbpzekHppPcJVHjdKJT56LO/aXhm5Ic1gHXQtaPiEZcGomnb0mO/E2m0HuAhjwvZeNUBJgMLX9zOgKJVG4lVRRDZLeCyzJMygbVlOlMZDZSZlFnUdS6A5pQkzihX7S6MXOb87GkHrBIn5Lf4hiRDdPVZ7jLDRcWLKwGtI5Xf8ujU9ihNfI9f6BrTxB4GUHTomOuJOq86yg9VHXZkEqeMkVOLN9wReA0XwNqkE9fKD8NVsbW4WBw+0dZ21AHR9QOrO/cdB31Whw7FpiQrs4IX2aynVXTnVTQuQdl1eMlw44qt8Xeii8XXquMJzUBie4GYFUl/cnwzTL3NYTJA2dyLSrioYVHiQknv9FxxmsZwKpb5Z/C8BzHdWn5Ec1FgHCVW8qBx0pMILnHnBnKOqIHE7AcJYSASMkE7jzEafJVPEVd1OzotY4sBpahpIB15gLFVJWYUOxuGlQ6t4lWAXFrZa0uMmMxPuVrbMVThw2++auqH0VbJEdtCqR/an/wAi71+/0XAdwpsqQJ//2Q=="/>
          <p:cNvSpPr>
            <a:spLocks noChangeAspect="1" noChangeArrowheads="1"/>
          </p:cNvSpPr>
          <p:nvPr/>
        </p:nvSpPr>
        <p:spPr bwMode="auto">
          <a:xfrm>
            <a:off x="155575" y="-334963"/>
            <a:ext cx="704850" cy="704851"/>
          </a:xfrm>
          <a:prstGeom prst="rect">
            <a:avLst/>
          </a:prstGeom>
          <a:noFill/>
          <a:ln w="9525">
            <a:noFill/>
            <a:miter lim="800000"/>
            <a:headEnd/>
            <a:tailEnd/>
          </a:ln>
        </p:spPr>
        <p:txBody>
          <a:bodyPr/>
          <a:lstStyle/>
          <a:p>
            <a:endParaRPr lang="en-US"/>
          </a:p>
        </p:txBody>
      </p:sp>
      <p:sp>
        <p:nvSpPr>
          <p:cNvPr id="10246" name="AutoShape 10" descr="data:image/jpeg;base64,/9j/4AAQSkZJRgABAQAAAQABAAD/2wCEAAkGBhQQEBQUExQVFBUUExIUFxUUFxQeFRUVFhEVFBYUFR0XHiYeGBkjJRYUIC8gIycsLDAtFR4xNTA2NSYrLCkBCQoKDgsOGQ8PFjEfHx8pNTUpLCksMCksLSwpKikpLCopLCw1KSwpKSksLCksLCkpLCksKSksKSkpKSkpKSkpKf/AABEIAEoASgMBIgACEQEDEQH/xAAcAAABBQEBAQAAAAAAAAAAAAAHAQIDBQYEAAj/xAAzEAABAwIEBAMGBgMAAAAAAAABAAIRAwQFEiExBkFRcRMiYQeRobHB8DJSgYLR8RVCcv/EABkBAAMBAQEAAAAAAAAAAAAAAAECBAMABf/EAB4RAAIDAAIDAQAAAAAAAAAAAAABAgMRITESEyIy/9oADAMBAAIRAxEAPwAvr0pJTSVgMOlelMLkPuIfaBUfWfb2QBLJD63+rY0MHZBvApaEQJUBbi9uHOMVatQ8zmdBPpqpcNxG/pPz06ryW6ljnEtcOYg6FDzih/XIOspCVkuFuP6d4fDe00qw0LXbEgbN/hatOZipJXimrjhZTS5ISkKUJScbXzqNhcPaYIpugjcTA095Q24Jc0WwgAlx8x6/f8oge0Glmw64bzLQB6nMICGFKg5lrTyOc0MgPDJBLiJOo5LG5eSxG9Py9ZvaQysgMYP0EqoxVxbyjssxgDrh9aA95bDiA4kxAnmuG6va7nnNWeBLgA3YRvOmqnVLcs0r9qS3BvEt6abmVGHK8OBkdW6go8YHemta0ah3fTY49y0SvnvHrJ5pMcfMRBJH5XaAlH/ha3NOyt2O3bSYD7lfFYsPOm9lpa5kkpUiIhEklJKTMlCVPFVn41s9vY67aHmsEzy+QRkMCPUCETLqmHtLTIkRpug/jtd1Cq+mSRlc4fHQqe5PtFVE0uGWBx+nZ1PM1xLmmIHlDSI39foquk5lZpe0aSdHDX+lWXN/VIio4RGnklp7ndMtbpzekHppPcJVHjdKJT56LO/aXhm5Ic1gHXQtaPiEZcGomnb0mO/E2m0HuAhjwvZeNUBJgMLX9zOgKJVG4lVRRDZLeCyzJMygbVlOlMZDZSZlFnUdS6A5pQkzihX7S6MXOb87GkHrBIn5Lf4hiRDdPVZ7jLDRcWLKwGtI5Xf8ujU9ihNfI9f6BrTxB4GUHTomOuJOq86yg9VHXZkEqeMkVOLN9wReA0XwNqkE9fKD8NVsbW4WBw+0dZ21AHR9QOrO/cdB31Whw7FpiQrs4IX2aynVXTnVTQuQdl1eMlw44qt8Xeii8XXquMJzUBie4GYFUl/cnwzTL3NYTJA2dyLSrioYVHiQknv9FxxmsZwKpb5Z/C8BzHdWn5Ec1FgHCVW8qBx0pMILnHnBnKOqIHE7AcJYSASMkE7jzEafJVPEVd1OzotY4sBpahpIB15gLFVJWYUOxuGlQ6t4lWAXFrZa0uMmMxPuVrbMVThw2++auqH0VbJEdtCqR/an/wAi71+/0XAdwpsqQJ//2Q=="/>
          <p:cNvSpPr>
            <a:spLocks noChangeAspect="1" noChangeArrowheads="1"/>
          </p:cNvSpPr>
          <p:nvPr/>
        </p:nvSpPr>
        <p:spPr bwMode="auto">
          <a:xfrm>
            <a:off x="307975" y="-182563"/>
            <a:ext cx="704850" cy="704851"/>
          </a:xfrm>
          <a:prstGeom prst="rect">
            <a:avLst/>
          </a:prstGeom>
          <a:noFill/>
          <a:ln w="9525">
            <a:noFill/>
            <a:miter lim="800000"/>
            <a:headEnd/>
            <a:tailEnd/>
          </a:ln>
        </p:spPr>
        <p:txBody>
          <a:bodyPr/>
          <a:lstStyle/>
          <a:p>
            <a:endParaRPr lang="en-US"/>
          </a:p>
        </p:txBody>
      </p:sp>
      <p:sp>
        <p:nvSpPr>
          <p:cNvPr id="10247" name="AutoShape 12" descr="data:image/jpeg;base64,/9j/4AAQSkZJRgABAQAAAQABAAD/2wCEAAkGBhQQEBQUExQVFBUUExIUFxUUFxQeFRUVFhEVFBYUFR0XHiYeGBkjJRYUIC8gIycsLDAtFR4xNTA2NSYrLCkBCQoKDgsOGQ8PFjEfHx8pNTUpLCksMCksLSwpKikpLCopLCw1KSwpKSksLCksLCkpLCksKSksKSkpKSkpKSkpKf/AABEIAEoASgMBIgACEQEDEQH/xAAcAAABBQEBAQAAAAAAAAAAAAAHAQIDBQYEAAj/xAAzEAABAwIEBAMGBgMAAAAAAAABAAIRAwQFEiExBkFRcRMiYQeRobHB8DJSgYLR8RVCcv/EABkBAAMBAQEAAAAAAAAAAAAAAAECBAMABf/EAB4RAAIDAAIDAQAAAAAAAAAAAAABAgMRITESEyIy/9oADAMBAAIRAxEAPwAvr0pJTSVgMOlelMLkPuIfaBUfWfb2QBLJD63+rY0MHZBvApaEQJUBbi9uHOMVatQ8zmdBPpqpcNxG/pPz06ryW6ljnEtcOYg6FDzih/XIOspCVkuFuP6d4fDe00qw0LXbEgbN/hatOZipJXimrjhZTS5ISkKUJScbXzqNhcPaYIpugjcTA095Q24Jc0WwgAlx8x6/f8oge0Glmw64bzLQB6nMICGFKg5lrTyOc0MgPDJBLiJOo5LG5eSxG9Py9ZvaQysgMYP0EqoxVxbyjssxgDrh9aA95bDiA4kxAnmuG6va7nnNWeBLgA3YRvOmqnVLcs0r9qS3BvEt6abmVGHK8OBkdW6go8YHemta0ah3fTY49y0SvnvHrJ5pMcfMRBJH5XaAlH/ha3NOyt2O3bSYD7lfFYsPOm9lpa5kkpUiIhEklJKTMlCVPFVn41s9vY67aHmsEzy+QRkMCPUCETLqmHtLTIkRpug/jtd1Cq+mSRlc4fHQqe5PtFVE0uGWBx+nZ1PM1xLmmIHlDSI39foquk5lZpe0aSdHDX+lWXN/VIio4RGnklp7ndMtbpzekHppPcJVHjdKJT56LO/aXhm5Ic1gHXQtaPiEZcGomnb0mO/E2m0HuAhjwvZeNUBJgMLX9zOgKJVG4lVRRDZLeCyzJMygbVlOlMZDZSZlFnUdS6A5pQkzihX7S6MXOb87GkHrBIn5Lf4hiRDdPVZ7jLDRcWLKwGtI5Xf8ujU9ihNfI9f6BrTxB4GUHTomOuJOq86yg9VHXZkEqeMkVOLN9wReA0XwNqkE9fKD8NVsbW4WBw+0dZ21AHR9QOrO/cdB31Whw7FpiQrs4IX2aynVXTnVTQuQdl1eMlw44qt8Xeii8XXquMJzUBie4GYFUl/cnwzTL3NYTJA2dyLSrioYVHiQknv9FxxmsZwKpb5Z/C8BzHdWn5Ec1FgHCVW8qBx0pMILnHnBnKOqIHE7AcJYSASMkE7jzEafJVPEVd1OzotY4sBpahpIB15gLFVJWYUOxuGlQ6t4lWAXFrZa0uMmMxPuVrbMVThw2++auqH0VbJEdtCqR/an/wAi71+/0XAdwpsqQJ//2Q=="/>
          <p:cNvSpPr>
            <a:spLocks noChangeAspect="1" noChangeArrowheads="1"/>
          </p:cNvSpPr>
          <p:nvPr/>
        </p:nvSpPr>
        <p:spPr bwMode="auto">
          <a:xfrm>
            <a:off x="460375" y="-30163"/>
            <a:ext cx="704850" cy="704851"/>
          </a:xfrm>
          <a:prstGeom prst="rect">
            <a:avLst/>
          </a:prstGeom>
          <a:noFill/>
          <a:ln w="9525">
            <a:noFill/>
            <a:miter lim="800000"/>
            <a:headEnd/>
            <a:tailEnd/>
          </a:ln>
        </p:spPr>
        <p:txBody>
          <a:bodyPr/>
          <a:lstStyle/>
          <a:p>
            <a:endParaRPr lang="en-US"/>
          </a:p>
        </p:txBody>
      </p:sp>
      <p:sp>
        <p:nvSpPr>
          <p:cNvPr id="10248" name="AutoShape 14" descr="data:image/jpeg;base64,/9j/4AAQSkZJRgABAQAAAQABAAD/2wCEAAkGBhQQEBQUExQVFBUUExIUFxUUFxQeFRUVFhEVFBYUFR0XHiYeGBkjJRYUIC8gIycsLDAtFR4xNTA2NSYrLCkBCQoKDgsOGQ8PFjEfHx8pNTUpLCksMCksLSwpKikpLCopLCw1KSwpKSksLCksLCkpLCksKSksKSkpKSkpKSkpKf/AABEIAEoASgMBIgACEQEDEQH/xAAcAAABBQEBAQAAAAAAAAAAAAAHAQIDBQYEAAj/xAAzEAABAwIEBAMGBgMAAAAAAAABAAIRAwQFEiExBkFRcRMiYQeRobHB8DJSgYLR8RVCcv/EABkBAAMBAQEAAAAAAAAAAAAAAAECBAMABf/EAB4RAAIDAAIDAQAAAAAAAAAAAAABAgMRITESEyIy/9oADAMBAAIRAxEAPwAvr0pJTSVgMOlelMLkPuIfaBUfWfb2QBLJD63+rY0MHZBvApaEQJUBbi9uHOMVatQ8zmdBPpqpcNxG/pPz06ryW6ljnEtcOYg6FDzih/XIOspCVkuFuP6d4fDe00qw0LXbEgbN/hatOZipJXimrjhZTS5ISkKUJScbXzqNhcPaYIpugjcTA095Q24Jc0WwgAlx8x6/f8oge0Glmw64bzLQB6nMICGFKg5lrTyOc0MgPDJBLiJOo5LG5eSxG9Py9ZvaQysgMYP0EqoxVxbyjssxgDrh9aA95bDiA4kxAnmuG6va7nnNWeBLgA3YRvOmqnVLcs0r9qS3BvEt6abmVGHK8OBkdW6go8YHemta0ah3fTY49y0SvnvHrJ5pMcfMRBJH5XaAlH/ha3NOyt2O3bSYD7lfFYsPOm9lpa5kkpUiIhEklJKTMlCVPFVn41s9vY67aHmsEzy+QRkMCPUCETLqmHtLTIkRpug/jtd1Cq+mSRlc4fHQqe5PtFVE0uGWBx+nZ1PM1xLmmIHlDSI39foquk5lZpe0aSdHDX+lWXN/VIio4RGnklp7ndMtbpzekHppPcJVHjdKJT56LO/aXhm5Ic1gHXQtaPiEZcGomnb0mO/E2m0HuAhjwvZeNUBJgMLX9zOgKJVG4lVRRDZLeCyzJMygbVlOlMZDZSZlFnUdS6A5pQkzihX7S6MXOb87GkHrBIn5Lf4hiRDdPVZ7jLDRcWLKwGtI5Xf8ujU9ihNfI9f6BrTxB4GUHTomOuJOq86yg9VHXZkEqeMkVOLN9wReA0XwNqkE9fKD8NVsbW4WBw+0dZ21AHR9QOrO/cdB31Whw7FpiQrs4IX2aynVXTnVTQuQdl1eMlw44qt8Xeii8XXquMJzUBie4GYFUl/cnwzTL3NYTJA2dyLSrioYVHiQknv9FxxmsZwKpb5Z/C8BzHdWn5Ec1FgHCVW8qBx0pMILnHnBnKOqIHE7AcJYSASMkE7jzEafJVPEVd1OzotY4sBpahpIB15gLFVJWYUOxuGlQ6t4lWAXFrZa0uMmMxPuVrbMVThw2++auqH0VbJEdtCqR/an/wAi71+/0XAdwpsqQJ//2Q=="/>
          <p:cNvSpPr>
            <a:spLocks noChangeAspect="1" noChangeArrowheads="1"/>
          </p:cNvSpPr>
          <p:nvPr/>
        </p:nvSpPr>
        <p:spPr bwMode="auto">
          <a:xfrm>
            <a:off x="612775" y="122238"/>
            <a:ext cx="704850" cy="704850"/>
          </a:xfrm>
          <a:prstGeom prst="rect">
            <a:avLst/>
          </a:prstGeom>
          <a:noFill/>
          <a:ln w="9525">
            <a:noFill/>
            <a:miter lim="800000"/>
            <a:headEnd/>
            <a:tailEnd/>
          </a:ln>
        </p:spPr>
        <p:txBody>
          <a:bodyPr/>
          <a:lstStyle/>
          <a:p>
            <a:endParaRPr lang="en-US"/>
          </a:p>
        </p:txBody>
      </p:sp>
      <p:pic>
        <p:nvPicPr>
          <p:cNvPr id="10249" name="Picture 11" descr="Tony_Cox_Sep12_small.JPG"/>
          <p:cNvPicPr>
            <a:picLocks noChangeAspect="1"/>
          </p:cNvPicPr>
          <p:nvPr/>
        </p:nvPicPr>
        <p:blipFill>
          <a:blip r:embed="rId4"/>
          <a:srcRect t="7813"/>
          <a:stretch>
            <a:fillRect/>
          </a:stretch>
        </p:blipFill>
        <p:spPr bwMode="auto">
          <a:xfrm>
            <a:off x="152400" y="914400"/>
            <a:ext cx="962025" cy="1066800"/>
          </a:xfrm>
          <a:prstGeom prst="rect">
            <a:avLst/>
          </a:prstGeom>
          <a:noFill/>
          <a:ln w="9525">
            <a:noFill/>
            <a:miter lim="800000"/>
            <a:headEnd/>
            <a:tailEnd/>
          </a:ln>
        </p:spPr>
      </p:pic>
      <p:pic>
        <p:nvPicPr>
          <p:cNvPr id="10250" name="Picture 2" descr="John Leiseboer"/>
          <p:cNvPicPr>
            <a:picLocks noChangeAspect="1" noChangeArrowheads="1"/>
          </p:cNvPicPr>
          <p:nvPr/>
        </p:nvPicPr>
        <p:blipFill>
          <a:blip r:embed="rId5"/>
          <a:srcRect/>
          <a:stretch>
            <a:fillRect/>
          </a:stretch>
        </p:blipFill>
        <p:spPr bwMode="auto">
          <a:xfrm>
            <a:off x="152400" y="2057400"/>
            <a:ext cx="914400" cy="914400"/>
          </a:xfrm>
          <a:prstGeom prst="rect">
            <a:avLst/>
          </a:prstGeom>
          <a:noFill/>
          <a:ln w="9525">
            <a:noFill/>
            <a:miter lim="800000"/>
            <a:headEnd/>
            <a:tailEnd/>
          </a:ln>
        </p:spPr>
      </p:pic>
      <p:pic>
        <p:nvPicPr>
          <p:cNvPr id="10251" name="Picture 4" descr="Nathan Turajski"/>
          <p:cNvPicPr>
            <a:picLocks noChangeAspect="1" noChangeArrowheads="1"/>
          </p:cNvPicPr>
          <p:nvPr/>
        </p:nvPicPr>
        <p:blipFill>
          <a:blip r:embed="rId6"/>
          <a:srcRect/>
          <a:stretch>
            <a:fillRect/>
          </a:stretch>
        </p:blipFill>
        <p:spPr bwMode="auto">
          <a:xfrm>
            <a:off x="152400" y="4267200"/>
            <a:ext cx="952500" cy="952500"/>
          </a:xfrm>
          <a:prstGeom prst="rect">
            <a:avLst/>
          </a:prstGeom>
          <a:noFill/>
          <a:ln w="9525">
            <a:noFill/>
            <a:miter lim="800000"/>
            <a:headEnd/>
            <a:tailEnd/>
          </a:ln>
        </p:spPr>
      </p:pic>
      <p:pic>
        <p:nvPicPr>
          <p:cNvPr id="10252" name="Picture 14" descr="Saikat%20Saha.jpg"/>
          <p:cNvPicPr>
            <a:picLocks noChangeAspect="1"/>
          </p:cNvPicPr>
          <p:nvPr/>
        </p:nvPicPr>
        <p:blipFill>
          <a:blip r:embed="rId7"/>
          <a:srcRect/>
          <a:stretch>
            <a:fillRect/>
          </a:stretch>
        </p:blipFill>
        <p:spPr bwMode="auto">
          <a:xfrm>
            <a:off x="228600" y="5410200"/>
            <a:ext cx="873125" cy="1147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9800" y="6248400"/>
            <a:ext cx="2355850" cy="369888"/>
          </a:xfrm>
          <a:prstGeom prst="rect">
            <a:avLst/>
          </a:prstGeom>
          <a:noFill/>
        </p:spPr>
        <p:txBody>
          <a:bodyPr wrap="none">
            <a:spAutoFit/>
          </a:bodyPr>
          <a:lstStyle/>
          <a:p>
            <a:pPr algn="ctr">
              <a:defRPr/>
            </a:pPr>
            <a:r>
              <a:rPr lang="en-US" dirty="0">
                <a:solidFill>
                  <a:schemeClr val="bg2">
                    <a:lumMod val="75000"/>
                  </a:schemeClr>
                </a:solidFill>
              </a:rPr>
              <a:t>Cloud Service Provider</a:t>
            </a:r>
          </a:p>
        </p:txBody>
      </p:sp>
      <p:sp>
        <p:nvSpPr>
          <p:cNvPr id="3" name="Rectangle 2"/>
          <p:cNvSpPr/>
          <p:nvPr/>
        </p:nvSpPr>
        <p:spPr>
          <a:xfrm>
            <a:off x="984250" y="4100513"/>
            <a:ext cx="2819400" cy="785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4" name="Rectangle 3"/>
          <p:cNvSpPr/>
          <p:nvPr/>
        </p:nvSpPr>
        <p:spPr>
          <a:xfrm>
            <a:off x="679450" y="4297363"/>
            <a:ext cx="3505200" cy="785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5" name="Rectangle 4"/>
          <p:cNvSpPr/>
          <p:nvPr/>
        </p:nvSpPr>
        <p:spPr>
          <a:xfrm>
            <a:off x="4648200" y="4435475"/>
            <a:ext cx="350520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6" name="Rectangle 5"/>
          <p:cNvSpPr/>
          <p:nvPr/>
        </p:nvSpPr>
        <p:spPr>
          <a:xfrm>
            <a:off x="8305800" y="4875213"/>
            <a:ext cx="22860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7" name="Rectangle 6"/>
          <p:cNvSpPr/>
          <p:nvPr/>
        </p:nvSpPr>
        <p:spPr>
          <a:xfrm>
            <a:off x="8382000" y="4154488"/>
            <a:ext cx="228600" cy="1704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8" name="Rectangle 7"/>
          <p:cNvSpPr/>
          <p:nvPr/>
        </p:nvSpPr>
        <p:spPr>
          <a:xfrm>
            <a:off x="4648200" y="3963988"/>
            <a:ext cx="3505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9" name="Rectangle 8"/>
          <p:cNvSpPr/>
          <p:nvPr/>
        </p:nvSpPr>
        <p:spPr>
          <a:xfrm>
            <a:off x="5780088" y="3311525"/>
            <a:ext cx="12954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10" name="Rectangle 9"/>
          <p:cNvSpPr/>
          <p:nvPr/>
        </p:nvSpPr>
        <p:spPr>
          <a:xfrm>
            <a:off x="5846763" y="4886325"/>
            <a:ext cx="36830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11" name="Rectangle 10"/>
          <p:cNvSpPr/>
          <p:nvPr/>
        </p:nvSpPr>
        <p:spPr>
          <a:xfrm>
            <a:off x="8456613" y="4816475"/>
            <a:ext cx="185737"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grpSp>
        <p:nvGrpSpPr>
          <p:cNvPr id="47115" name="Group 31"/>
          <p:cNvGrpSpPr>
            <a:grpSpLocks/>
          </p:cNvGrpSpPr>
          <p:nvPr/>
        </p:nvGrpSpPr>
        <p:grpSpPr bwMode="auto">
          <a:xfrm>
            <a:off x="7824788" y="4572000"/>
            <a:ext cx="862012" cy="914400"/>
            <a:chOff x="6400800" y="4191000"/>
            <a:chExt cx="862794" cy="914400"/>
          </a:xfrm>
        </p:grpSpPr>
        <p:pic>
          <p:nvPicPr>
            <p:cNvPr id="47163" name="Picture 36" descr="disc lt blue"/>
            <p:cNvPicPr>
              <a:picLocks noChangeAspect="1" noChangeArrowheads="1"/>
            </p:cNvPicPr>
            <p:nvPr/>
          </p:nvPicPr>
          <p:blipFill>
            <a:blip r:embed="rId3"/>
            <a:srcRect/>
            <a:stretch>
              <a:fillRect/>
            </a:stretch>
          </p:blipFill>
          <p:spPr bwMode="gray">
            <a:xfrm>
              <a:off x="6400800" y="4191000"/>
              <a:ext cx="557994" cy="609600"/>
            </a:xfrm>
            <a:prstGeom prst="rect">
              <a:avLst/>
            </a:prstGeom>
            <a:noFill/>
            <a:ln w="9525">
              <a:noFill/>
              <a:miter lim="800000"/>
              <a:headEnd/>
              <a:tailEnd/>
            </a:ln>
          </p:spPr>
        </p:pic>
        <p:pic>
          <p:nvPicPr>
            <p:cNvPr id="47164" name="Picture 36" descr="disc lt blue"/>
            <p:cNvPicPr>
              <a:picLocks noChangeAspect="1" noChangeArrowheads="1"/>
            </p:cNvPicPr>
            <p:nvPr/>
          </p:nvPicPr>
          <p:blipFill>
            <a:blip r:embed="rId3"/>
            <a:srcRect/>
            <a:stretch>
              <a:fillRect/>
            </a:stretch>
          </p:blipFill>
          <p:spPr bwMode="gray">
            <a:xfrm>
              <a:off x="6553200" y="4343400"/>
              <a:ext cx="557994" cy="609600"/>
            </a:xfrm>
            <a:prstGeom prst="rect">
              <a:avLst/>
            </a:prstGeom>
            <a:noFill/>
            <a:ln w="9525">
              <a:noFill/>
              <a:miter lim="800000"/>
              <a:headEnd/>
              <a:tailEnd/>
            </a:ln>
          </p:spPr>
        </p:pic>
        <p:pic>
          <p:nvPicPr>
            <p:cNvPr id="47165" name="Picture 36" descr="disc lt blue"/>
            <p:cNvPicPr>
              <a:picLocks noChangeAspect="1" noChangeArrowheads="1"/>
            </p:cNvPicPr>
            <p:nvPr/>
          </p:nvPicPr>
          <p:blipFill>
            <a:blip r:embed="rId3"/>
            <a:srcRect/>
            <a:stretch>
              <a:fillRect/>
            </a:stretch>
          </p:blipFill>
          <p:spPr bwMode="gray">
            <a:xfrm>
              <a:off x="6705600" y="4495800"/>
              <a:ext cx="557994" cy="609600"/>
            </a:xfrm>
            <a:prstGeom prst="rect">
              <a:avLst/>
            </a:prstGeom>
            <a:noFill/>
            <a:ln w="9525">
              <a:noFill/>
              <a:miter lim="800000"/>
              <a:headEnd/>
              <a:tailEnd/>
            </a:ln>
          </p:spPr>
        </p:pic>
      </p:grpSp>
      <p:sp>
        <p:nvSpPr>
          <p:cNvPr id="47116" name="TextBox 15"/>
          <p:cNvSpPr txBox="1">
            <a:spLocks noChangeArrowheads="1"/>
          </p:cNvSpPr>
          <p:nvPr/>
        </p:nvSpPr>
        <p:spPr bwMode="auto">
          <a:xfrm>
            <a:off x="7788275" y="3962400"/>
            <a:ext cx="728663" cy="261938"/>
          </a:xfrm>
          <a:prstGeom prst="rect">
            <a:avLst/>
          </a:prstGeom>
          <a:noFill/>
          <a:ln w="9525">
            <a:noFill/>
            <a:miter lim="800000"/>
            <a:headEnd/>
            <a:tailEnd/>
          </a:ln>
        </p:spPr>
        <p:txBody>
          <a:bodyPr wrap="none">
            <a:spAutoFit/>
          </a:bodyPr>
          <a:lstStyle/>
          <a:p>
            <a:pPr algn="ctr"/>
            <a:r>
              <a:rPr lang="en-US" sz="1100">
                <a:solidFill>
                  <a:srgbClr val="000000"/>
                </a:solidFill>
              </a:rPr>
              <a:t>App Data</a:t>
            </a:r>
          </a:p>
        </p:txBody>
      </p:sp>
      <p:sp>
        <p:nvSpPr>
          <p:cNvPr id="18" name="Rounded Rectangle 17"/>
          <p:cNvSpPr/>
          <p:nvPr/>
        </p:nvSpPr>
        <p:spPr>
          <a:xfrm>
            <a:off x="457200" y="3733800"/>
            <a:ext cx="2743200" cy="22860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Box 18"/>
          <p:cNvSpPr txBox="1"/>
          <p:nvPr/>
        </p:nvSpPr>
        <p:spPr>
          <a:xfrm>
            <a:off x="914400" y="6172200"/>
            <a:ext cx="1422400" cy="369888"/>
          </a:xfrm>
          <a:prstGeom prst="rect">
            <a:avLst/>
          </a:prstGeom>
          <a:noFill/>
        </p:spPr>
        <p:txBody>
          <a:bodyPr wrap="none">
            <a:spAutoFit/>
          </a:bodyPr>
          <a:lstStyle/>
          <a:p>
            <a:pPr algn="ctr">
              <a:defRPr/>
            </a:pPr>
            <a:r>
              <a:rPr lang="en-US" dirty="0">
                <a:solidFill>
                  <a:schemeClr val="bg2">
                    <a:lumMod val="75000"/>
                  </a:schemeClr>
                </a:solidFill>
              </a:rPr>
              <a:t>Enterprise IT</a:t>
            </a:r>
          </a:p>
        </p:txBody>
      </p:sp>
      <p:pic>
        <p:nvPicPr>
          <p:cNvPr id="47119" name="Picture 36" descr="disc lt blue"/>
          <p:cNvPicPr>
            <a:picLocks noChangeAspect="1" noChangeArrowheads="1"/>
          </p:cNvPicPr>
          <p:nvPr/>
        </p:nvPicPr>
        <p:blipFill>
          <a:blip r:embed="rId3"/>
          <a:srcRect/>
          <a:stretch>
            <a:fillRect/>
          </a:stretch>
        </p:blipFill>
        <p:spPr bwMode="gray">
          <a:xfrm>
            <a:off x="2435225" y="4702175"/>
            <a:ext cx="307975" cy="336550"/>
          </a:xfrm>
          <a:prstGeom prst="rect">
            <a:avLst/>
          </a:prstGeom>
          <a:noFill/>
          <a:ln w="9525">
            <a:noFill/>
            <a:miter lim="800000"/>
            <a:headEnd/>
            <a:tailEnd/>
          </a:ln>
        </p:spPr>
      </p:pic>
      <p:pic>
        <p:nvPicPr>
          <p:cNvPr id="47120" name="Picture 52" descr="server"/>
          <p:cNvPicPr>
            <a:picLocks noChangeAspect="1" noChangeArrowheads="1"/>
          </p:cNvPicPr>
          <p:nvPr/>
        </p:nvPicPr>
        <p:blipFill>
          <a:blip r:embed="rId4"/>
          <a:srcRect/>
          <a:stretch>
            <a:fillRect/>
          </a:stretch>
        </p:blipFill>
        <p:spPr bwMode="auto">
          <a:xfrm>
            <a:off x="2020888" y="4132263"/>
            <a:ext cx="360362" cy="515937"/>
          </a:xfrm>
          <a:prstGeom prst="rect">
            <a:avLst/>
          </a:prstGeom>
          <a:noFill/>
          <a:ln w="9525">
            <a:noFill/>
            <a:miter lim="800000"/>
            <a:headEnd/>
            <a:tailEnd/>
          </a:ln>
        </p:spPr>
      </p:pic>
      <p:sp>
        <p:nvSpPr>
          <p:cNvPr id="47121" name="TextBox 21"/>
          <p:cNvSpPr txBox="1">
            <a:spLocks noChangeArrowheads="1"/>
          </p:cNvSpPr>
          <p:nvPr/>
        </p:nvSpPr>
        <p:spPr bwMode="auto">
          <a:xfrm>
            <a:off x="1524000" y="4141788"/>
            <a:ext cx="609600" cy="430212"/>
          </a:xfrm>
          <a:prstGeom prst="rect">
            <a:avLst/>
          </a:prstGeom>
          <a:noFill/>
          <a:ln w="9525">
            <a:noFill/>
            <a:miter lim="800000"/>
            <a:headEnd/>
            <a:tailEnd/>
          </a:ln>
        </p:spPr>
        <p:txBody>
          <a:bodyPr>
            <a:spAutoFit/>
          </a:bodyPr>
          <a:lstStyle/>
          <a:p>
            <a:r>
              <a:rPr lang="en-US" sz="1100"/>
              <a:t>Key Server   </a:t>
            </a:r>
          </a:p>
        </p:txBody>
      </p:sp>
      <p:grpSp>
        <p:nvGrpSpPr>
          <p:cNvPr id="47122" name="Group 67"/>
          <p:cNvGrpSpPr>
            <a:grpSpLocks/>
          </p:cNvGrpSpPr>
          <p:nvPr/>
        </p:nvGrpSpPr>
        <p:grpSpPr bwMode="auto">
          <a:xfrm>
            <a:off x="5105400" y="1752600"/>
            <a:ext cx="1066800" cy="1066800"/>
            <a:chOff x="2724615" y="1442225"/>
            <a:chExt cx="1067473" cy="1066800"/>
          </a:xfrm>
        </p:grpSpPr>
        <p:pic>
          <p:nvPicPr>
            <p:cNvPr id="47160" name="Picture 23" descr="XP icon my computer"/>
            <p:cNvPicPr>
              <a:picLocks noChangeAspect="1" noChangeArrowheads="1"/>
            </p:cNvPicPr>
            <p:nvPr/>
          </p:nvPicPr>
          <p:blipFill>
            <a:blip r:embed="rId5"/>
            <a:srcRect/>
            <a:stretch>
              <a:fillRect/>
            </a:stretch>
          </p:blipFill>
          <p:spPr bwMode="auto">
            <a:xfrm>
              <a:off x="2724615" y="1442225"/>
              <a:ext cx="762673" cy="762000"/>
            </a:xfrm>
            <a:prstGeom prst="rect">
              <a:avLst/>
            </a:prstGeom>
            <a:noFill/>
            <a:ln w="9525">
              <a:noFill/>
              <a:miter lim="800000"/>
              <a:headEnd/>
              <a:tailEnd/>
            </a:ln>
          </p:spPr>
        </p:pic>
        <p:pic>
          <p:nvPicPr>
            <p:cNvPr id="47161" name="Picture 24" descr="XP icon my computer"/>
            <p:cNvPicPr>
              <a:picLocks noChangeAspect="1" noChangeArrowheads="1"/>
            </p:cNvPicPr>
            <p:nvPr/>
          </p:nvPicPr>
          <p:blipFill>
            <a:blip r:embed="rId5"/>
            <a:srcRect/>
            <a:stretch>
              <a:fillRect/>
            </a:stretch>
          </p:blipFill>
          <p:spPr bwMode="auto">
            <a:xfrm>
              <a:off x="2877015" y="1594625"/>
              <a:ext cx="762673" cy="762000"/>
            </a:xfrm>
            <a:prstGeom prst="rect">
              <a:avLst/>
            </a:prstGeom>
            <a:noFill/>
            <a:ln w="9525">
              <a:noFill/>
              <a:miter lim="800000"/>
              <a:headEnd/>
              <a:tailEnd/>
            </a:ln>
          </p:spPr>
        </p:pic>
        <p:pic>
          <p:nvPicPr>
            <p:cNvPr id="47162" name="Picture 25" descr="XP icon my computer"/>
            <p:cNvPicPr>
              <a:picLocks noChangeAspect="1" noChangeArrowheads="1"/>
            </p:cNvPicPr>
            <p:nvPr/>
          </p:nvPicPr>
          <p:blipFill>
            <a:blip r:embed="rId5"/>
            <a:srcRect/>
            <a:stretch>
              <a:fillRect/>
            </a:stretch>
          </p:blipFill>
          <p:spPr bwMode="auto">
            <a:xfrm>
              <a:off x="3029415" y="1747025"/>
              <a:ext cx="762673" cy="762000"/>
            </a:xfrm>
            <a:prstGeom prst="rect">
              <a:avLst/>
            </a:prstGeom>
            <a:noFill/>
            <a:ln w="9525">
              <a:noFill/>
              <a:miter lim="800000"/>
              <a:headEnd/>
              <a:tailEnd/>
            </a:ln>
          </p:spPr>
        </p:pic>
      </p:grpSp>
      <p:grpSp>
        <p:nvGrpSpPr>
          <p:cNvPr id="47123" name="Group 71"/>
          <p:cNvGrpSpPr>
            <a:grpSpLocks/>
          </p:cNvGrpSpPr>
          <p:nvPr/>
        </p:nvGrpSpPr>
        <p:grpSpPr bwMode="auto">
          <a:xfrm>
            <a:off x="3733800" y="1905000"/>
            <a:ext cx="1066800" cy="1066800"/>
            <a:chOff x="2159620" y="2605668"/>
            <a:chExt cx="1067473" cy="1066800"/>
          </a:xfrm>
        </p:grpSpPr>
        <p:pic>
          <p:nvPicPr>
            <p:cNvPr id="47157" name="Picture 27" descr="XP icon my computer"/>
            <p:cNvPicPr>
              <a:picLocks noChangeAspect="1" noChangeArrowheads="1"/>
            </p:cNvPicPr>
            <p:nvPr/>
          </p:nvPicPr>
          <p:blipFill>
            <a:blip r:embed="rId5"/>
            <a:srcRect/>
            <a:stretch>
              <a:fillRect/>
            </a:stretch>
          </p:blipFill>
          <p:spPr bwMode="auto">
            <a:xfrm>
              <a:off x="2159620" y="2605668"/>
              <a:ext cx="762673" cy="762000"/>
            </a:xfrm>
            <a:prstGeom prst="rect">
              <a:avLst/>
            </a:prstGeom>
            <a:noFill/>
            <a:ln w="9525">
              <a:noFill/>
              <a:miter lim="800000"/>
              <a:headEnd/>
              <a:tailEnd/>
            </a:ln>
          </p:spPr>
        </p:pic>
        <p:pic>
          <p:nvPicPr>
            <p:cNvPr id="47158" name="Picture 28" descr="XP icon my computer"/>
            <p:cNvPicPr>
              <a:picLocks noChangeAspect="1" noChangeArrowheads="1"/>
            </p:cNvPicPr>
            <p:nvPr/>
          </p:nvPicPr>
          <p:blipFill>
            <a:blip r:embed="rId5"/>
            <a:srcRect/>
            <a:stretch>
              <a:fillRect/>
            </a:stretch>
          </p:blipFill>
          <p:spPr bwMode="auto">
            <a:xfrm>
              <a:off x="2312020" y="2758068"/>
              <a:ext cx="762673" cy="762000"/>
            </a:xfrm>
            <a:prstGeom prst="rect">
              <a:avLst/>
            </a:prstGeom>
            <a:noFill/>
            <a:ln w="9525">
              <a:noFill/>
              <a:miter lim="800000"/>
              <a:headEnd/>
              <a:tailEnd/>
            </a:ln>
          </p:spPr>
        </p:pic>
        <p:pic>
          <p:nvPicPr>
            <p:cNvPr id="47159" name="Picture 29" descr="XP icon my computer"/>
            <p:cNvPicPr>
              <a:picLocks noChangeAspect="1" noChangeArrowheads="1"/>
            </p:cNvPicPr>
            <p:nvPr/>
          </p:nvPicPr>
          <p:blipFill>
            <a:blip r:embed="rId5"/>
            <a:srcRect/>
            <a:stretch>
              <a:fillRect/>
            </a:stretch>
          </p:blipFill>
          <p:spPr bwMode="auto">
            <a:xfrm>
              <a:off x="2464420" y="2910468"/>
              <a:ext cx="762673" cy="762000"/>
            </a:xfrm>
            <a:prstGeom prst="rect">
              <a:avLst/>
            </a:prstGeom>
            <a:noFill/>
            <a:ln w="9525">
              <a:noFill/>
              <a:miter lim="800000"/>
              <a:headEnd/>
              <a:tailEnd/>
            </a:ln>
          </p:spPr>
        </p:pic>
      </p:grpSp>
      <p:cxnSp>
        <p:nvCxnSpPr>
          <p:cNvPr id="31" name="Straight Connector 30"/>
          <p:cNvCxnSpPr/>
          <p:nvPr/>
        </p:nvCxnSpPr>
        <p:spPr>
          <a:xfrm flipH="1">
            <a:off x="2667000" y="2819400"/>
            <a:ext cx="1143000" cy="914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48000" y="4419600"/>
            <a:ext cx="2667000" cy="762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0"/>
          </p:cNvCxnSpPr>
          <p:nvPr/>
        </p:nvCxnSpPr>
        <p:spPr>
          <a:xfrm flipH="1" flipV="1">
            <a:off x="2286000" y="4572000"/>
            <a:ext cx="303213" cy="1301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127" name="TextBox 33"/>
          <p:cNvSpPr txBox="1">
            <a:spLocks noChangeArrowheads="1"/>
          </p:cNvSpPr>
          <p:nvPr/>
        </p:nvSpPr>
        <p:spPr bwMode="auto">
          <a:xfrm>
            <a:off x="1735138" y="4876800"/>
            <a:ext cx="474662" cy="430213"/>
          </a:xfrm>
          <a:prstGeom prst="rect">
            <a:avLst/>
          </a:prstGeom>
          <a:noFill/>
          <a:ln w="9525">
            <a:noFill/>
            <a:miter lim="800000"/>
            <a:headEnd/>
            <a:tailEnd/>
          </a:ln>
        </p:spPr>
        <p:txBody>
          <a:bodyPr wrap="none">
            <a:spAutoFit/>
          </a:bodyPr>
          <a:lstStyle/>
          <a:p>
            <a:pPr algn="ctr"/>
            <a:endParaRPr lang="en-US" sz="1100">
              <a:solidFill>
                <a:srgbClr val="000000"/>
              </a:solidFill>
            </a:endParaRPr>
          </a:p>
          <a:p>
            <a:pPr algn="ctr"/>
            <a:r>
              <a:rPr lang="en-US" sz="1100">
                <a:solidFill>
                  <a:srgbClr val="000000"/>
                </a:solidFill>
              </a:rPr>
              <a:t>HSM</a:t>
            </a:r>
          </a:p>
        </p:txBody>
      </p:sp>
      <p:sp>
        <p:nvSpPr>
          <p:cNvPr id="47128" name="Title 52"/>
          <p:cNvSpPr>
            <a:spLocks noGrp="1"/>
          </p:cNvSpPr>
          <p:nvPr>
            <p:ph type="title"/>
          </p:nvPr>
        </p:nvSpPr>
        <p:spPr>
          <a:xfrm>
            <a:off x="2071688" y="628650"/>
            <a:ext cx="5929312" cy="514350"/>
          </a:xfrm>
        </p:spPr>
        <p:txBody>
          <a:bodyPr/>
          <a:lstStyle/>
          <a:p>
            <a:r>
              <a:rPr lang="en-US" sz="2800" smtClean="0"/>
              <a:t>Cloud Key Management</a:t>
            </a:r>
          </a:p>
        </p:txBody>
      </p:sp>
      <p:sp>
        <p:nvSpPr>
          <p:cNvPr id="36" name="TextBox 35"/>
          <p:cNvSpPr txBox="1"/>
          <p:nvPr/>
        </p:nvSpPr>
        <p:spPr>
          <a:xfrm>
            <a:off x="4876800" y="1143000"/>
            <a:ext cx="1319213" cy="646113"/>
          </a:xfrm>
          <a:prstGeom prst="rect">
            <a:avLst/>
          </a:prstGeom>
          <a:noFill/>
        </p:spPr>
        <p:txBody>
          <a:bodyPr wrap="none">
            <a:spAutoFit/>
          </a:bodyPr>
          <a:lstStyle/>
          <a:p>
            <a:pPr algn="ctr">
              <a:defRPr/>
            </a:pPr>
            <a:r>
              <a:rPr lang="en-US" dirty="0">
                <a:solidFill>
                  <a:schemeClr val="bg2">
                    <a:lumMod val="75000"/>
                  </a:schemeClr>
                </a:solidFill>
              </a:rPr>
              <a:t>Application </a:t>
            </a:r>
          </a:p>
          <a:p>
            <a:pPr algn="ctr">
              <a:defRPr/>
            </a:pPr>
            <a:r>
              <a:rPr lang="en-US" dirty="0">
                <a:solidFill>
                  <a:schemeClr val="bg2">
                    <a:lumMod val="75000"/>
                  </a:schemeClr>
                </a:solidFill>
              </a:rPr>
              <a:t>Users</a:t>
            </a:r>
          </a:p>
        </p:txBody>
      </p:sp>
      <p:sp>
        <p:nvSpPr>
          <p:cNvPr id="37" name="TextBox 36"/>
          <p:cNvSpPr txBox="1"/>
          <p:nvPr/>
        </p:nvSpPr>
        <p:spPr>
          <a:xfrm>
            <a:off x="6629400" y="1524000"/>
            <a:ext cx="1627188" cy="646113"/>
          </a:xfrm>
          <a:prstGeom prst="rect">
            <a:avLst/>
          </a:prstGeom>
          <a:noFill/>
        </p:spPr>
        <p:txBody>
          <a:bodyPr wrap="none">
            <a:spAutoFit/>
          </a:bodyPr>
          <a:lstStyle/>
          <a:p>
            <a:pPr algn="ctr">
              <a:defRPr/>
            </a:pPr>
            <a:r>
              <a:rPr lang="en-US" dirty="0">
                <a:solidFill>
                  <a:schemeClr val="bg2">
                    <a:lumMod val="75000"/>
                  </a:schemeClr>
                </a:solidFill>
              </a:rPr>
              <a:t>CSP</a:t>
            </a:r>
          </a:p>
          <a:p>
            <a:pPr algn="ctr">
              <a:defRPr/>
            </a:pPr>
            <a:r>
              <a:rPr lang="en-US" dirty="0">
                <a:solidFill>
                  <a:schemeClr val="bg2">
                    <a:lumMod val="75000"/>
                  </a:schemeClr>
                </a:solidFill>
              </a:rPr>
              <a:t>Administrators </a:t>
            </a:r>
          </a:p>
        </p:txBody>
      </p:sp>
      <p:sp>
        <p:nvSpPr>
          <p:cNvPr id="38" name="TextBox 37"/>
          <p:cNvSpPr txBox="1"/>
          <p:nvPr/>
        </p:nvSpPr>
        <p:spPr>
          <a:xfrm>
            <a:off x="3124200" y="1219200"/>
            <a:ext cx="1627188" cy="646113"/>
          </a:xfrm>
          <a:prstGeom prst="rect">
            <a:avLst/>
          </a:prstGeom>
          <a:noFill/>
        </p:spPr>
        <p:txBody>
          <a:bodyPr wrap="none">
            <a:spAutoFit/>
          </a:bodyPr>
          <a:lstStyle/>
          <a:p>
            <a:pPr algn="ctr">
              <a:defRPr/>
            </a:pPr>
            <a:r>
              <a:rPr lang="en-US" dirty="0">
                <a:solidFill>
                  <a:schemeClr val="bg2">
                    <a:lumMod val="75000"/>
                  </a:schemeClr>
                </a:solidFill>
              </a:rPr>
              <a:t>Enterprise</a:t>
            </a:r>
          </a:p>
          <a:p>
            <a:pPr algn="ctr">
              <a:defRPr/>
            </a:pPr>
            <a:r>
              <a:rPr lang="en-US" dirty="0">
                <a:solidFill>
                  <a:schemeClr val="bg2">
                    <a:lumMod val="75000"/>
                  </a:schemeClr>
                </a:solidFill>
              </a:rPr>
              <a:t>Administrators </a:t>
            </a:r>
          </a:p>
        </p:txBody>
      </p:sp>
      <p:sp>
        <p:nvSpPr>
          <p:cNvPr id="47132" name="TextBox 38"/>
          <p:cNvSpPr txBox="1">
            <a:spLocks noChangeArrowheads="1"/>
          </p:cNvSpPr>
          <p:nvPr/>
        </p:nvSpPr>
        <p:spPr bwMode="auto">
          <a:xfrm>
            <a:off x="6032500" y="3733800"/>
            <a:ext cx="1039813" cy="261938"/>
          </a:xfrm>
          <a:prstGeom prst="rect">
            <a:avLst/>
          </a:prstGeom>
          <a:noFill/>
          <a:ln w="9525">
            <a:noFill/>
            <a:miter lim="800000"/>
            <a:headEnd/>
            <a:tailEnd/>
          </a:ln>
        </p:spPr>
        <p:txBody>
          <a:bodyPr wrap="none">
            <a:spAutoFit/>
          </a:bodyPr>
          <a:lstStyle/>
          <a:p>
            <a:pPr algn="ctr"/>
            <a:r>
              <a:rPr lang="en-US" sz="1100">
                <a:solidFill>
                  <a:srgbClr val="000000"/>
                </a:solidFill>
              </a:rPr>
              <a:t>Enterprise App</a:t>
            </a:r>
          </a:p>
        </p:txBody>
      </p:sp>
      <p:cxnSp>
        <p:nvCxnSpPr>
          <p:cNvPr id="40" name="Straight Connector 39"/>
          <p:cNvCxnSpPr/>
          <p:nvPr/>
        </p:nvCxnSpPr>
        <p:spPr>
          <a:xfrm>
            <a:off x="7086600" y="4419600"/>
            <a:ext cx="762000" cy="3048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134" name="TextBox 40"/>
          <p:cNvSpPr txBox="1">
            <a:spLocks noChangeArrowheads="1"/>
          </p:cNvSpPr>
          <p:nvPr/>
        </p:nvSpPr>
        <p:spPr bwMode="auto">
          <a:xfrm>
            <a:off x="2343150" y="5056188"/>
            <a:ext cx="628650" cy="260350"/>
          </a:xfrm>
          <a:prstGeom prst="rect">
            <a:avLst/>
          </a:prstGeom>
          <a:noFill/>
          <a:ln w="9525">
            <a:noFill/>
            <a:miter lim="800000"/>
            <a:headEnd/>
            <a:tailEnd/>
          </a:ln>
        </p:spPr>
        <p:txBody>
          <a:bodyPr wrap="none">
            <a:spAutoFit/>
          </a:bodyPr>
          <a:lstStyle/>
          <a:p>
            <a:r>
              <a:rPr lang="en-US" sz="1100"/>
              <a:t>Key DB</a:t>
            </a:r>
          </a:p>
        </p:txBody>
      </p:sp>
      <p:cxnSp>
        <p:nvCxnSpPr>
          <p:cNvPr id="42" name="Straight Connector 41"/>
          <p:cNvCxnSpPr/>
          <p:nvPr/>
        </p:nvCxnSpPr>
        <p:spPr>
          <a:xfrm flipV="1">
            <a:off x="2016125" y="4648200"/>
            <a:ext cx="41275" cy="8572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7136" name="Group 16"/>
          <p:cNvGrpSpPr>
            <a:grpSpLocks/>
          </p:cNvGrpSpPr>
          <p:nvPr/>
        </p:nvGrpSpPr>
        <p:grpSpPr bwMode="auto">
          <a:xfrm>
            <a:off x="5943600" y="4267200"/>
            <a:ext cx="1143000" cy="1676400"/>
            <a:chOff x="1097280" y="4373880"/>
            <a:chExt cx="914400" cy="1021080"/>
          </a:xfrm>
        </p:grpSpPr>
        <p:pic>
          <p:nvPicPr>
            <p:cNvPr id="47149" name="Picture 8" descr="ICON_Server_flat_Q408.png"/>
            <p:cNvPicPr>
              <a:picLocks/>
            </p:cNvPicPr>
            <p:nvPr/>
          </p:nvPicPr>
          <p:blipFill>
            <a:blip r:embed="rId6"/>
            <a:srcRect/>
            <a:stretch>
              <a:fillRect/>
            </a:stretch>
          </p:blipFill>
          <p:spPr bwMode="auto">
            <a:xfrm>
              <a:off x="1097280" y="5120640"/>
              <a:ext cx="914400" cy="274320"/>
            </a:xfrm>
            <a:prstGeom prst="rect">
              <a:avLst/>
            </a:prstGeom>
            <a:noFill/>
            <a:ln w="9525">
              <a:noFill/>
              <a:miter lim="800000"/>
              <a:headEnd/>
              <a:tailEnd/>
            </a:ln>
          </p:spPr>
        </p:pic>
        <p:pic>
          <p:nvPicPr>
            <p:cNvPr id="47150" name="Picture 9" descr="ICON_VM_detail_flat_R2_Q408.png"/>
            <p:cNvPicPr>
              <a:picLocks noChangeAspect="1"/>
            </p:cNvPicPr>
            <p:nvPr/>
          </p:nvPicPr>
          <p:blipFill>
            <a:blip r:embed="rId7"/>
            <a:srcRect/>
            <a:stretch>
              <a:fillRect/>
            </a:stretch>
          </p:blipFill>
          <p:spPr bwMode="auto">
            <a:xfrm>
              <a:off x="1097280" y="4373880"/>
              <a:ext cx="274320" cy="274320"/>
            </a:xfrm>
            <a:prstGeom prst="rect">
              <a:avLst/>
            </a:prstGeom>
            <a:noFill/>
            <a:ln w="9525">
              <a:noFill/>
              <a:miter lim="800000"/>
              <a:headEnd/>
              <a:tailEnd/>
            </a:ln>
          </p:spPr>
        </p:pic>
        <p:pic>
          <p:nvPicPr>
            <p:cNvPr id="47151" name="Picture 4" descr="ICON_VirtTriangle_flat_Q408.png"/>
            <p:cNvPicPr>
              <a:picLocks noChangeAspect="1"/>
            </p:cNvPicPr>
            <p:nvPr/>
          </p:nvPicPr>
          <p:blipFill>
            <a:blip r:embed="rId8">
              <a:lum bright="-30000" contrast="52000"/>
            </a:blip>
            <a:srcRect/>
            <a:stretch>
              <a:fillRect/>
            </a:stretch>
          </p:blipFill>
          <p:spPr bwMode="auto">
            <a:xfrm>
              <a:off x="1097280" y="4846320"/>
              <a:ext cx="914400" cy="274320"/>
            </a:xfrm>
            <a:prstGeom prst="rect">
              <a:avLst/>
            </a:prstGeom>
            <a:noFill/>
            <a:ln w="9525">
              <a:noFill/>
              <a:miter lim="800000"/>
              <a:headEnd/>
              <a:tailEnd/>
            </a:ln>
          </p:spPr>
        </p:pic>
        <p:sp>
          <p:nvSpPr>
            <p:cNvPr id="47" name="Rounded Rectangle 46"/>
            <p:cNvSpPr/>
            <p:nvPr/>
          </p:nvSpPr>
          <p:spPr bwMode="auto">
            <a:xfrm>
              <a:off x="1097280" y="4663440"/>
              <a:ext cx="914400" cy="18288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900" dirty="0">
                  <a:solidFill>
                    <a:schemeClr val="bg1"/>
                  </a:solidFill>
                </a:rPr>
                <a:t>vSphere</a:t>
              </a:r>
            </a:p>
          </p:txBody>
        </p:sp>
        <p:pic>
          <p:nvPicPr>
            <p:cNvPr id="47155" name="Picture 9" descr="ICON_VM_detail_flat_R2_Q408.png"/>
            <p:cNvPicPr>
              <a:picLocks noChangeAspect="1"/>
            </p:cNvPicPr>
            <p:nvPr/>
          </p:nvPicPr>
          <p:blipFill>
            <a:blip r:embed="rId7"/>
            <a:srcRect/>
            <a:stretch>
              <a:fillRect/>
            </a:stretch>
          </p:blipFill>
          <p:spPr bwMode="auto">
            <a:xfrm>
              <a:off x="1402080" y="4373880"/>
              <a:ext cx="274320" cy="274320"/>
            </a:xfrm>
            <a:prstGeom prst="rect">
              <a:avLst/>
            </a:prstGeom>
            <a:noFill/>
            <a:ln w="9525">
              <a:noFill/>
              <a:miter lim="800000"/>
              <a:headEnd/>
              <a:tailEnd/>
            </a:ln>
          </p:spPr>
        </p:pic>
        <p:pic>
          <p:nvPicPr>
            <p:cNvPr id="47156" name="Picture 9" descr="ICON_VM_detail_flat_R2_Q408.png"/>
            <p:cNvPicPr>
              <a:picLocks noChangeAspect="1"/>
            </p:cNvPicPr>
            <p:nvPr/>
          </p:nvPicPr>
          <p:blipFill>
            <a:blip r:embed="rId7"/>
            <a:srcRect/>
            <a:stretch>
              <a:fillRect/>
            </a:stretch>
          </p:blipFill>
          <p:spPr bwMode="auto">
            <a:xfrm>
              <a:off x="1706880" y="4373880"/>
              <a:ext cx="274320" cy="274320"/>
            </a:xfrm>
            <a:prstGeom prst="rect">
              <a:avLst/>
            </a:prstGeom>
            <a:noFill/>
            <a:ln w="9525">
              <a:noFill/>
              <a:miter lim="800000"/>
              <a:headEnd/>
              <a:tailEnd/>
            </a:ln>
          </p:spPr>
        </p:pic>
      </p:grpSp>
      <p:pic>
        <p:nvPicPr>
          <p:cNvPr id="50" name="Picture 48" descr="ICON_Cloud_Q308"/>
          <p:cNvPicPr>
            <a:picLocks noChangeAspect="1" noChangeArrowheads="1"/>
          </p:cNvPicPr>
          <p:nvPr/>
        </p:nvPicPr>
        <p:blipFill>
          <a:blip r:embed="rId9"/>
          <a:stretch>
            <a:fillRect/>
          </a:stretch>
        </p:blipFill>
        <p:spPr bwMode="auto">
          <a:xfrm>
            <a:off x="3657600" y="3810000"/>
            <a:ext cx="1858963" cy="1360488"/>
          </a:xfrm>
          <a:prstGeom prst="rect">
            <a:avLst/>
          </a:prstGeom>
          <a:noFill/>
          <a:ln>
            <a:noFill/>
          </a:ln>
          <a:effectLst>
            <a:outerShdw blurRad="50800" dist="38100" dir="5400000" algn="t" rotWithShape="0">
              <a:prstClr val="black">
                <a:alpha val="40000"/>
              </a:prstClr>
            </a:outerShdw>
          </a:effectLst>
        </p:spPr>
      </p:pic>
      <p:sp>
        <p:nvSpPr>
          <p:cNvPr id="51" name="Rounded Rectangle 50"/>
          <p:cNvSpPr/>
          <p:nvPr/>
        </p:nvSpPr>
        <p:spPr>
          <a:xfrm>
            <a:off x="5791200" y="3657600"/>
            <a:ext cx="3048000" cy="2589213"/>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7139" name="Group 67"/>
          <p:cNvGrpSpPr>
            <a:grpSpLocks/>
          </p:cNvGrpSpPr>
          <p:nvPr/>
        </p:nvGrpSpPr>
        <p:grpSpPr bwMode="auto">
          <a:xfrm>
            <a:off x="7010400" y="2286000"/>
            <a:ext cx="1066800" cy="1066800"/>
            <a:chOff x="2724615" y="1442225"/>
            <a:chExt cx="1067473" cy="1066800"/>
          </a:xfrm>
        </p:grpSpPr>
        <p:pic>
          <p:nvPicPr>
            <p:cNvPr id="47146" name="Picture 52" descr="XP icon my computer"/>
            <p:cNvPicPr>
              <a:picLocks noChangeAspect="1" noChangeArrowheads="1"/>
            </p:cNvPicPr>
            <p:nvPr/>
          </p:nvPicPr>
          <p:blipFill>
            <a:blip r:embed="rId5"/>
            <a:srcRect/>
            <a:stretch>
              <a:fillRect/>
            </a:stretch>
          </p:blipFill>
          <p:spPr bwMode="auto">
            <a:xfrm>
              <a:off x="2724615" y="1442225"/>
              <a:ext cx="762673" cy="762000"/>
            </a:xfrm>
            <a:prstGeom prst="rect">
              <a:avLst/>
            </a:prstGeom>
            <a:noFill/>
            <a:ln w="9525">
              <a:noFill/>
              <a:miter lim="800000"/>
              <a:headEnd/>
              <a:tailEnd/>
            </a:ln>
          </p:spPr>
        </p:pic>
        <p:pic>
          <p:nvPicPr>
            <p:cNvPr id="47147" name="Picture 53" descr="XP icon my computer"/>
            <p:cNvPicPr>
              <a:picLocks noChangeAspect="1" noChangeArrowheads="1"/>
            </p:cNvPicPr>
            <p:nvPr/>
          </p:nvPicPr>
          <p:blipFill>
            <a:blip r:embed="rId5"/>
            <a:srcRect/>
            <a:stretch>
              <a:fillRect/>
            </a:stretch>
          </p:blipFill>
          <p:spPr bwMode="auto">
            <a:xfrm>
              <a:off x="2877015" y="1594625"/>
              <a:ext cx="762673" cy="762000"/>
            </a:xfrm>
            <a:prstGeom prst="rect">
              <a:avLst/>
            </a:prstGeom>
            <a:noFill/>
            <a:ln w="9525">
              <a:noFill/>
              <a:miter lim="800000"/>
              <a:headEnd/>
              <a:tailEnd/>
            </a:ln>
          </p:spPr>
        </p:pic>
        <p:pic>
          <p:nvPicPr>
            <p:cNvPr id="47148" name="Picture 54" descr="XP icon my computer"/>
            <p:cNvPicPr>
              <a:picLocks noChangeAspect="1" noChangeArrowheads="1"/>
            </p:cNvPicPr>
            <p:nvPr/>
          </p:nvPicPr>
          <p:blipFill>
            <a:blip r:embed="rId5"/>
            <a:srcRect/>
            <a:stretch>
              <a:fillRect/>
            </a:stretch>
          </p:blipFill>
          <p:spPr bwMode="auto">
            <a:xfrm>
              <a:off x="3029415" y="1747025"/>
              <a:ext cx="762673" cy="762000"/>
            </a:xfrm>
            <a:prstGeom prst="rect">
              <a:avLst/>
            </a:prstGeom>
            <a:noFill/>
            <a:ln w="9525">
              <a:noFill/>
              <a:miter lim="800000"/>
              <a:headEnd/>
              <a:tailEnd/>
            </a:ln>
          </p:spPr>
        </p:pic>
      </p:grpSp>
      <p:cxnSp>
        <p:nvCxnSpPr>
          <p:cNvPr id="56" name="Straight Connector 55"/>
          <p:cNvCxnSpPr/>
          <p:nvPr/>
        </p:nvCxnSpPr>
        <p:spPr>
          <a:xfrm>
            <a:off x="4724400" y="2895600"/>
            <a:ext cx="1295400" cy="914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43800" y="3352800"/>
            <a:ext cx="152400" cy="533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867400" y="2819400"/>
            <a:ext cx="1295400" cy="914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940425" y="4732338"/>
            <a:ext cx="115252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144" name="Slide Number Placeholder 1"/>
          <p:cNvSpPr>
            <a:spLocks noGrp="1"/>
          </p:cNvSpPr>
          <p:nvPr>
            <p:ph type="sldNum" sz="quarter" idx="10"/>
          </p:nvPr>
        </p:nvSpPr>
        <p:spPr>
          <a:noFill/>
        </p:spPr>
        <p:txBody>
          <a:bodyPr/>
          <a:lstStyle/>
          <a:p>
            <a:fld id="{851644DC-E23F-4105-A705-F234FECA5B41}" type="slidenum">
              <a:rPr lang="en-US" smtClean="0">
                <a:latin typeface="Arial" charset="0"/>
              </a:rPr>
              <a:pPr/>
              <a:t>20</a:t>
            </a:fld>
            <a:endParaRPr lang="en-US" smtClean="0">
              <a:latin typeface="Arial" charset="0"/>
            </a:endParaRPr>
          </a:p>
        </p:txBody>
      </p:sp>
      <p:pic>
        <p:nvPicPr>
          <p:cNvPr id="47145" name="Picture 6" descr="Z:\Axis41 Brand\~ICONS\PNGs\appliance_box_3.png"/>
          <p:cNvPicPr>
            <a:picLocks noChangeAspect="1" noChangeArrowheads="1"/>
          </p:cNvPicPr>
          <p:nvPr/>
        </p:nvPicPr>
        <p:blipFill>
          <a:blip r:embed="rId10"/>
          <a:srcRect/>
          <a:stretch>
            <a:fillRect/>
          </a:stretch>
        </p:blipFill>
        <p:spPr bwMode="auto">
          <a:xfrm>
            <a:off x="1600200" y="4648200"/>
            <a:ext cx="574675" cy="385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Down Arrow 262"/>
          <p:cNvSpPr/>
          <p:nvPr/>
        </p:nvSpPr>
        <p:spPr>
          <a:xfrm rot="5400000">
            <a:off x="3097213" y="3889375"/>
            <a:ext cx="3810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4" name="Rectangle 253"/>
          <p:cNvSpPr/>
          <p:nvPr/>
        </p:nvSpPr>
        <p:spPr>
          <a:xfrm>
            <a:off x="228600" y="3762375"/>
            <a:ext cx="2286000" cy="1571625"/>
          </a:xfrm>
          <a:prstGeom prst="rect">
            <a:avLst/>
          </a:prstGeom>
          <a:solidFill>
            <a:schemeClr val="bg1"/>
          </a:solidFill>
          <a:ln>
            <a:solidFill>
              <a:schemeClr val="tx1">
                <a:lumMod val="65000"/>
                <a:lumOff val="35000"/>
                <a:alpha val="77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5" name="Rectangle 254"/>
          <p:cNvSpPr/>
          <p:nvPr/>
        </p:nvSpPr>
        <p:spPr>
          <a:xfrm>
            <a:off x="228600" y="3505200"/>
            <a:ext cx="2292350" cy="258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t>Backup HSM and Key Archive</a:t>
            </a:r>
          </a:p>
        </p:txBody>
      </p:sp>
      <p:sp>
        <p:nvSpPr>
          <p:cNvPr id="231" name="Freeform 230"/>
          <p:cNvSpPr/>
          <p:nvPr/>
        </p:nvSpPr>
        <p:spPr>
          <a:xfrm rot="346634" flipH="1">
            <a:off x="7485063" y="4506913"/>
            <a:ext cx="180975" cy="292100"/>
          </a:xfrm>
          <a:custGeom>
            <a:avLst/>
            <a:gdLst>
              <a:gd name="connsiteX0" fmla="*/ 0 w 176319"/>
              <a:gd name="connsiteY0" fmla="*/ 155817 h 155817"/>
              <a:gd name="connsiteX1" fmla="*/ 24603 w 176319"/>
              <a:gd name="connsiteY1" fmla="*/ 82009 h 155817"/>
              <a:gd name="connsiteX2" fmla="*/ 147616 w 176319"/>
              <a:gd name="connsiteY2" fmla="*/ 61507 h 155817"/>
              <a:gd name="connsiteX3" fmla="*/ 176319 w 176319"/>
              <a:gd name="connsiteY3" fmla="*/ 0 h 155817"/>
            </a:gdLst>
            <a:ahLst/>
            <a:cxnLst>
              <a:cxn ang="0">
                <a:pos x="connsiteX0" y="connsiteY0"/>
              </a:cxn>
              <a:cxn ang="0">
                <a:pos x="connsiteX1" y="connsiteY1"/>
              </a:cxn>
              <a:cxn ang="0">
                <a:pos x="connsiteX2" y="connsiteY2"/>
              </a:cxn>
              <a:cxn ang="0">
                <a:pos x="connsiteX3" y="connsiteY3"/>
              </a:cxn>
            </a:cxnLst>
            <a:rect l="l" t="t" r="r" b="b"/>
            <a:pathLst>
              <a:path w="176319" h="155817">
                <a:moveTo>
                  <a:pt x="0" y="155817"/>
                </a:moveTo>
                <a:cubicBezTo>
                  <a:pt x="0" y="126772"/>
                  <a:pt x="0" y="97727"/>
                  <a:pt x="24603" y="82009"/>
                </a:cubicBezTo>
                <a:cubicBezTo>
                  <a:pt x="49206" y="66291"/>
                  <a:pt x="122330" y="75175"/>
                  <a:pt x="147616" y="61507"/>
                </a:cubicBezTo>
                <a:cubicBezTo>
                  <a:pt x="172902" y="47839"/>
                  <a:pt x="174610" y="23919"/>
                  <a:pt x="176319" y="0"/>
                </a:cubicBezTo>
              </a:path>
            </a:pathLst>
          </a:custGeom>
        </p:spPr>
        <p:style>
          <a:lnRef idx="2">
            <a:schemeClr val="dk1"/>
          </a:lnRef>
          <a:fillRef idx="0">
            <a:schemeClr val="dk1"/>
          </a:fillRef>
          <a:effectRef idx="1">
            <a:schemeClr val="dk1"/>
          </a:effectRef>
          <a:fontRef idx="minor">
            <a:schemeClr val="tx1"/>
          </a:fontRef>
        </p:style>
        <p:txBody>
          <a:bodyPr anchor="ctr"/>
          <a:lstStyle/>
          <a:p>
            <a:pPr algn="ctr">
              <a:defRPr/>
            </a:pPr>
            <a:endParaRPr lang="en-CA" dirty="0"/>
          </a:p>
        </p:txBody>
      </p:sp>
      <p:cxnSp>
        <p:nvCxnSpPr>
          <p:cNvPr id="233" name="Straight Connector 232"/>
          <p:cNvCxnSpPr/>
          <p:nvPr/>
        </p:nvCxnSpPr>
        <p:spPr>
          <a:xfrm flipV="1">
            <a:off x="4724400" y="4267200"/>
            <a:ext cx="2590800" cy="38100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7696200" y="5562600"/>
            <a:ext cx="1447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18" name="Straight Connector 217"/>
          <p:cNvCxnSpPr>
            <a:endCxn id="212" idx="1"/>
          </p:cNvCxnSpPr>
          <p:nvPr/>
        </p:nvCxnSpPr>
        <p:spPr>
          <a:xfrm>
            <a:off x="5029200" y="4267200"/>
            <a:ext cx="2362200" cy="12588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59" idx="0"/>
          </p:cNvCxnSpPr>
          <p:nvPr/>
        </p:nvCxnSpPr>
        <p:spPr>
          <a:xfrm flipH="1" flipV="1">
            <a:off x="4953000" y="5029200"/>
            <a:ext cx="560388" cy="106680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4876800" y="3200400"/>
            <a:ext cx="1447800" cy="1219200"/>
          </a:xfrm>
          <a:prstGeom prst="line">
            <a:avLst/>
          </a:prstGeom>
          <a:ln w="63500">
            <a:solidFill>
              <a:srgbClr val="92D05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4498975" y="2971800"/>
            <a:ext cx="14288" cy="1295400"/>
          </a:xfrm>
          <a:prstGeom prst="line">
            <a:avLst/>
          </a:prstGeom>
          <a:ln w="63500">
            <a:solidFill>
              <a:srgbClr val="0070C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3" name="Line 62"/>
          <p:cNvSpPr>
            <a:spLocks noChangeShapeType="1"/>
          </p:cNvSpPr>
          <p:nvPr/>
        </p:nvSpPr>
        <p:spPr bwMode="auto">
          <a:xfrm rot="1055957" flipH="1">
            <a:off x="4037013" y="4068763"/>
            <a:ext cx="14287" cy="409575"/>
          </a:xfrm>
          <a:prstGeom prst="line">
            <a:avLst/>
          </a:prstGeom>
          <a:noFill/>
          <a:ln w="28575">
            <a:solidFill>
              <a:schemeClr val="bg2"/>
            </a:solidFill>
            <a:round/>
            <a:headEnd type="triangle" w="med" len="med"/>
            <a:tailEnd type="triangle" w="med" len="med"/>
          </a:ln>
        </p:spPr>
        <p:txBody>
          <a:bodyPr/>
          <a:lstStyle/>
          <a:p>
            <a:pPr>
              <a:defRPr/>
            </a:pPr>
            <a:endParaRPr lang="en-US" dirty="0">
              <a:solidFill>
                <a:schemeClr val="bg2">
                  <a:lumMod val="10000"/>
                </a:schemeClr>
              </a:solidFill>
            </a:endParaRPr>
          </a:p>
        </p:txBody>
      </p:sp>
      <p:cxnSp>
        <p:nvCxnSpPr>
          <p:cNvPr id="194" name="Straight Connector 193"/>
          <p:cNvCxnSpPr>
            <a:stCxn id="100" idx="2"/>
            <a:endCxn id="49226" idx="1"/>
          </p:cNvCxnSpPr>
          <p:nvPr/>
        </p:nvCxnSpPr>
        <p:spPr>
          <a:xfrm>
            <a:off x="1492250" y="3276600"/>
            <a:ext cx="2684463" cy="1054100"/>
          </a:xfrm>
          <a:prstGeom prst="line">
            <a:avLst/>
          </a:prstGeom>
          <a:ln w="63500">
            <a:solidFill>
              <a:srgbClr val="6C286B"/>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055957">
            <a:off x="1801813" y="3086100"/>
            <a:ext cx="2684462" cy="1054100"/>
          </a:xfrm>
          <a:prstGeom prst="line">
            <a:avLst/>
          </a:prstGeom>
          <a:ln w="63500">
            <a:solidFill>
              <a:schemeClr val="tx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1055957">
            <a:off x="1885950" y="3028950"/>
            <a:ext cx="2682875" cy="1054100"/>
          </a:xfrm>
          <a:prstGeom prst="line">
            <a:avLst/>
          </a:prstGeom>
          <a:ln w="635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055957">
            <a:off x="1706563" y="3143250"/>
            <a:ext cx="2682875" cy="1055688"/>
          </a:xfrm>
          <a:prstGeom prst="line">
            <a:avLst/>
          </a:prstGeom>
          <a:ln w="63500">
            <a:solidFill>
              <a:srgbClr val="F391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6275388" y="1514475"/>
            <a:ext cx="2667000" cy="1722438"/>
          </a:xfrm>
          <a:prstGeom prst="rect">
            <a:avLst/>
          </a:prstGeom>
          <a:solidFill>
            <a:schemeClr val="bg1"/>
          </a:solidFill>
          <a:ln>
            <a:solidFill>
              <a:schemeClr val="tx1">
                <a:lumMod val="65000"/>
                <a:lumOff val="35000"/>
                <a:alpha val="77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0" name="Rectangle 169"/>
          <p:cNvSpPr/>
          <p:nvPr/>
        </p:nvSpPr>
        <p:spPr>
          <a:xfrm>
            <a:off x="3276600" y="1524000"/>
            <a:ext cx="2667000" cy="1724025"/>
          </a:xfrm>
          <a:prstGeom prst="rect">
            <a:avLst/>
          </a:prstGeom>
          <a:solidFill>
            <a:schemeClr val="bg1"/>
          </a:solidFill>
          <a:ln>
            <a:solidFill>
              <a:schemeClr val="tx1">
                <a:lumMod val="65000"/>
                <a:lumOff val="35000"/>
                <a:alpha val="77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Rectangle 99"/>
          <p:cNvSpPr/>
          <p:nvPr/>
        </p:nvSpPr>
        <p:spPr>
          <a:xfrm>
            <a:off x="158750" y="1552575"/>
            <a:ext cx="2667000" cy="1724025"/>
          </a:xfrm>
          <a:prstGeom prst="rect">
            <a:avLst/>
          </a:prstGeom>
          <a:solidFill>
            <a:schemeClr val="bg1"/>
          </a:solidFill>
          <a:ln>
            <a:solidFill>
              <a:schemeClr val="tx1">
                <a:lumMod val="65000"/>
                <a:lumOff val="35000"/>
                <a:alpha val="77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 name="Rectangle 101"/>
          <p:cNvSpPr/>
          <p:nvPr/>
        </p:nvSpPr>
        <p:spPr>
          <a:xfrm>
            <a:off x="152400" y="1295400"/>
            <a:ext cx="2673350" cy="258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t>HSM With Multiple Partitions</a:t>
            </a:r>
          </a:p>
        </p:txBody>
      </p:sp>
      <p:sp>
        <p:nvSpPr>
          <p:cNvPr id="58" name="Line 62"/>
          <p:cNvSpPr>
            <a:spLocks noChangeShapeType="1"/>
          </p:cNvSpPr>
          <p:nvPr/>
        </p:nvSpPr>
        <p:spPr bwMode="auto">
          <a:xfrm flipH="1">
            <a:off x="1866900" y="2833688"/>
            <a:ext cx="14288" cy="409575"/>
          </a:xfrm>
          <a:prstGeom prst="line">
            <a:avLst/>
          </a:prstGeom>
          <a:noFill/>
          <a:ln w="28575">
            <a:solidFill>
              <a:schemeClr val="bg2"/>
            </a:solidFill>
            <a:round/>
            <a:headEnd type="triangle" w="med" len="med"/>
            <a:tailEnd type="triangle" w="med" len="med"/>
          </a:ln>
        </p:spPr>
        <p:txBody>
          <a:bodyPr/>
          <a:lstStyle/>
          <a:p>
            <a:pPr>
              <a:defRPr/>
            </a:pPr>
            <a:endParaRPr lang="en-US" dirty="0">
              <a:solidFill>
                <a:schemeClr val="bg2">
                  <a:lumMod val="10000"/>
                </a:schemeClr>
              </a:solidFill>
            </a:endParaRPr>
          </a:p>
        </p:txBody>
      </p:sp>
      <p:pic>
        <p:nvPicPr>
          <p:cNvPr id="59" name="Picture 63" descr="Audit Reporting"/>
          <p:cNvPicPr>
            <a:picLocks noChangeAspect="1" noChangeArrowheads="1"/>
          </p:cNvPicPr>
          <p:nvPr/>
        </p:nvPicPr>
        <p:blipFill>
          <a:blip r:embed="rId3" cstate="email">
            <a:duotone>
              <a:schemeClr val="accent1">
                <a:shade val="45000"/>
                <a:satMod val="135000"/>
              </a:schemeClr>
              <a:prstClr val="white"/>
            </a:duotone>
          </a:blip>
          <a:srcRect/>
          <a:stretch>
            <a:fillRect/>
          </a:stretch>
        </p:blipFill>
        <p:spPr bwMode="auto">
          <a:xfrm>
            <a:off x="5257800" y="6096000"/>
            <a:ext cx="512762" cy="523875"/>
          </a:xfrm>
          <a:prstGeom prst="rect">
            <a:avLst/>
          </a:prstGeom>
          <a:noFill/>
          <a:ln w="9525">
            <a:noFill/>
            <a:miter lim="800000"/>
            <a:headEnd/>
            <a:tailEnd/>
          </a:ln>
        </p:spPr>
      </p:pic>
      <p:sp>
        <p:nvSpPr>
          <p:cNvPr id="60" name="Text Box 64"/>
          <p:cNvSpPr txBox="1">
            <a:spLocks noChangeArrowheads="1"/>
          </p:cNvSpPr>
          <p:nvPr/>
        </p:nvSpPr>
        <p:spPr bwMode="auto">
          <a:xfrm>
            <a:off x="5029200" y="6553200"/>
            <a:ext cx="1016000" cy="261938"/>
          </a:xfrm>
          <a:prstGeom prst="rect">
            <a:avLst/>
          </a:prstGeom>
          <a:noFill/>
          <a:ln w="9525" algn="ctr">
            <a:noFill/>
            <a:miter lim="800000"/>
            <a:headEnd/>
            <a:tailEnd/>
          </a:ln>
        </p:spPr>
        <p:txBody>
          <a:bodyPr>
            <a:spAutoFit/>
          </a:bodyPr>
          <a:lstStyle/>
          <a:p>
            <a:pPr algn="ctr">
              <a:defRPr/>
            </a:pPr>
            <a:r>
              <a:rPr lang="en-US" sz="1050" b="1" dirty="0">
                <a:solidFill>
                  <a:schemeClr val="tx1">
                    <a:lumMod val="65000"/>
                    <a:lumOff val="35000"/>
                  </a:schemeClr>
                </a:solidFill>
              </a:rPr>
              <a:t>Audit Log</a:t>
            </a:r>
          </a:p>
        </p:txBody>
      </p:sp>
      <p:grpSp>
        <p:nvGrpSpPr>
          <p:cNvPr id="49175" name="Group 64"/>
          <p:cNvGrpSpPr>
            <a:grpSpLocks/>
          </p:cNvGrpSpPr>
          <p:nvPr/>
        </p:nvGrpSpPr>
        <p:grpSpPr bwMode="auto">
          <a:xfrm>
            <a:off x="3733800" y="4191000"/>
            <a:ext cx="1643063" cy="1060450"/>
            <a:chOff x="3505200" y="2426525"/>
            <a:chExt cx="2028825" cy="1309902"/>
          </a:xfrm>
        </p:grpSpPr>
        <p:pic>
          <p:nvPicPr>
            <p:cNvPr id="49225" name="Picture 5" descr="Z:\Axis41 Brand\~ICONS\PNGs\appliance_box_2.png"/>
            <p:cNvPicPr>
              <a:picLocks noChangeAspect="1" noChangeArrowheads="1"/>
            </p:cNvPicPr>
            <p:nvPr/>
          </p:nvPicPr>
          <p:blipFill>
            <a:blip r:embed="rId4"/>
            <a:srcRect/>
            <a:stretch>
              <a:fillRect/>
            </a:stretch>
          </p:blipFill>
          <p:spPr bwMode="auto">
            <a:xfrm>
              <a:off x="3505200" y="2426525"/>
              <a:ext cx="2028825" cy="1309902"/>
            </a:xfrm>
            <a:prstGeom prst="rect">
              <a:avLst/>
            </a:prstGeom>
            <a:noFill/>
            <a:ln w="9525">
              <a:noFill/>
              <a:miter lim="800000"/>
              <a:headEnd/>
              <a:tailEnd/>
            </a:ln>
          </p:spPr>
        </p:pic>
        <p:sp>
          <p:nvSpPr>
            <p:cNvPr id="49226" name="TextBox 116"/>
            <p:cNvSpPr txBox="1">
              <a:spLocks noChangeArrowheads="1"/>
            </p:cNvSpPr>
            <p:nvPr/>
          </p:nvSpPr>
          <p:spPr bwMode="auto">
            <a:xfrm rot="2027296">
              <a:off x="3955405" y="2689014"/>
              <a:ext cx="1143000" cy="456170"/>
            </a:xfrm>
            <a:prstGeom prst="rect">
              <a:avLst/>
            </a:prstGeom>
            <a:noFill/>
            <a:ln w="9525">
              <a:noFill/>
              <a:miter lim="800000"/>
              <a:headEnd/>
              <a:tailEnd/>
            </a:ln>
          </p:spPr>
          <p:txBody>
            <a:bodyPr>
              <a:spAutoFit/>
            </a:bodyPr>
            <a:lstStyle/>
            <a:p>
              <a:pPr algn="ctr"/>
              <a:r>
                <a:rPr lang="en-US">
                  <a:solidFill>
                    <a:schemeClr val="bg1"/>
                  </a:solidFill>
                </a:rPr>
                <a:t>EKM</a:t>
              </a:r>
            </a:p>
          </p:txBody>
        </p:sp>
      </p:grpSp>
      <p:pic>
        <p:nvPicPr>
          <p:cNvPr id="49176" name="Picture 6" descr="Z:\Axis41 Brand\~ICONS\PNGs\appliance_box_3.png"/>
          <p:cNvPicPr>
            <a:picLocks noChangeAspect="1" noChangeArrowheads="1"/>
          </p:cNvPicPr>
          <p:nvPr/>
        </p:nvPicPr>
        <p:blipFill>
          <a:blip r:embed="rId5"/>
          <a:srcRect/>
          <a:stretch>
            <a:fillRect/>
          </a:stretch>
        </p:blipFill>
        <p:spPr bwMode="auto">
          <a:xfrm>
            <a:off x="3657600" y="2362200"/>
            <a:ext cx="1141413" cy="766763"/>
          </a:xfrm>
          <a:prstGeom prst="rect">
            <a:avLst/>
          </a:prstGeom>
          <a:noFill/>
          <a:ln w="9525">
            <a:noFill/>
            <a:miter lim="800000"/>
            <a:headEnd/>
            <a:tailEnd/>
          </a:ln>
        </p:spPr>
      </p:pic>
      <p:sp>
        <p:nvSpPr>
          <p:cNvPr id="132" name="Line 62"/>
          <p:cNvSpPr>
            <a:spLocks noChangeShapeType="1"/>
          </p:cNvSpPr>
          <p:nvPr/>
        </p:nvSpPr>
        <p:spPr bwMode="auto">
          <a:xfrm flipH="1">
            <a:off x="7307263" y="2652713"/>
            <a:ext cx="14287" cy="409575"/>
          </a:xfrm>
          <a:prstGeom prst="line">
            <a:avLst/>
          </a:prstGeom>
          <a:noFill/>
          <a:ln w="28575">
            <a:solidFill>
              <a:schemeClr val="bg2"/>
            </a:solidFill>
            <a:round/>
            <a:headEnd type="triangle" w="med" len="med"/>
            <a:tailEnd type="triangle" w="med" len="med"/>
          </a:ln>
        </p:spPr>
        <p:txBody>
          <a:bodyPr/>
          <a:lstStyle/>
          <a:p>
            <a:pPr>
              <a:defRPr/>
            </a:pPr>
            <a:endParaRPr lang="en-US" dirty="0">
              <a:solidFill>
                <a:schemeClr val="bg2">
                  <a:lumMod val="10000"/>
                </a:schemeClr>
              </a:solidFill>
            </a:endParaRPr>
          </a:p>
        </p:txBody>
      </p:sp>
      <p:pic>
        <p:nvPicPr>
          <p:cNvPr id="49178" name="Picture 4" descr="Z:\Axis41 Brand\~ICONS\PNGs\server.png"/>
          <p:cNvPicPr>
            <a:picLocks noChangeAspect="1" noChangeArrowheads="1"/>
          </p:cNvPicPr>
          <p:nvPr/>
        </p:nvPicPr>
        <p:blipFill>
          <a:blip r:embed="rId6"/>
          <a:srcRect/>
          <a:stretch>
            <a:fillRect/>
          </a:stretch>
        </p:blipFill>
        <p:spPr bwMode="auto">
          <a:xfrm>
            <a:off x="4419600" y="1600200"/>
            <a:ext cx="541338" cy="831850"/>
          </a:xfrm>
          <a:prstGeom prst="rect">
            <a:avLst/>
          </a:prstGeom>
          <a:noFill/>
          <a:ln w="9525">
            <a:noFill/>
            <a:miter lim="800000"/>
            <a:headEnd/>
            <a:tailEnd/>
          </a:ln>
        </p:spPr>
      </p:pic>
      <p:pic>
        <p:nvPicPr>
          <p:cNvPr id="49179" name="Picture 3" descr="Z:\Axis41 Brand\~ICONS\PNGs\computer_board.png"/>
          <p:cNvPicPr>
            <a:picLocks noChangeAspect="1" noChangeArrowheads="1"/>
          </p:cNvPicPr>
          <p:nvPr/>
        </p:nvPicPr>
        <p:blipFill>
          <a:blip r:embed="rId7"/>
          <a:srcRect/>
          <a:stretch>
            <a:fillRect/>
          </a:stretch>
        </p:blipFill>
        <p:spPr bwMode="auto">
          <a:xfrm>
            <a:off x="6656388" y="2516188"/>
            <a:ext cx="1111250" cy="685800"/>
          </a:xfrm>
          <a:prstGeom prst="rect">
            <a:avLst/>
          </a:prstGeom>
          <a:noFill/>
          <a:ln w="9525">
            <a:noFill/>
            <a:miter lim="800000"/>
            <a:headEnd/>
            <a:tailEnd/>
          </a:ln>
        </p:spPr>
      </p:pic>
      <p:grpSp>
        <p:nvGrpSpPr>
          <p:cNvPr id="49180" name="Group 28"/>
          <p:cNvGrpSpPr>
            <a:grpSpLocks/>
          </p:cNvGrpSpPr>
          <p:nvPr/>
        </p:nvGrpSpPr>
        <p:grpSpPr bwMode="auto">
          <a:xfrm>
            <a:off x="381000" y="1676400"/>
            <a:ext cx="2362200" cy="1587500"/>
            <a:chOff x="2133600" y="1619250"/>
            <a:chExt cx="3714640" cy="2495550"/>
          </a:xfrm>
        </p:grpSpPr>
        <p:pic>
          <p:nvPicPr>
            <p:cNvPr id="49216" name="Picture 6" descr="Z:\Axis41 Brand\~ICONS\PNGs\appliance_box_3.png"/>
            <p:cNvPicPr>
              <a:picLocks noChangeAspect="1" noChangeArrowheads="1"/>
            </p:cNvPicPr>
            <p:nvPr/>
          </p:nvPicPr>
          <p:blipFill>
            <a:blip r:embed="rId8"/>
            <a:srcRect/>
            <a:stretch>
              <a:fillRect/>
            </a:stretch>
          </p:blipFill>
          <p:spPr bwMode="auto">
            <a:xfrm>
              <a:off x="2133600" y="1619250"/>
              <a:ext cx="3714640" cy="2495550"/>
            </a:xfrm>
            <a:prstGeom prst="rect">
              <a:avLst/>
            </a:prstGeom>
            <a:noFill/>
            <a:ln w="9525">
              <a:noFill/>
              <a:miter lim="800000"/>
              <a:headEnd/>
              <a:tailEnd/>
            </a:ln>
          </p:spPr>
        </p:pic>
        <p:sp>
          <p:nvSpPr>
            <p:cNvPr id="106" name="Cube 105"/>
            <p:cNvSpPr/>
            <p:nvPr/>
          </p:nvSpPr>
          <p:spPr>
            <a:xfrm rot="52870">
              <a:off x="3406763" y="2083422"/>
              <a:ext cx="756409" cy="648843"/>
            </a:xfrm>
            <a:prstGeom prst="cube">
              <a:avLst/>
            </a:prstGeom>
            <a:solidFill>
              <a:schemeClr val="accent1">
                <a:alpha val="77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0" name="Cube 119"/>
            <p:cNvSpPr/>
            <p:nvPr/>
          </p:nvSpPr>
          <p:spPr>
            <a:xfrm rot="52870">
              <a:off x="4163172" y="2095901"/>
              <a:ext cx="756408" cy="648843"/>
            </a:xfrm>
            <a:prstGeom prst="cube">
              <a:avLst/>
            </a:prstGeom>
            <a:solidFill>
              <a:schemeClr val="bg1">
                <a:alpha val="72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6" name="Picture 6" descr="Z:\Axis41 Brand\~ICONS\PNGs\key.png"/>
            <p:cNvPicPr>
              <a:picLocks noChangeAspect="1" noChangeArrowheads="1"/>
            </p:cNvPicPr>
            <p:nvPr/>
          </p:nvPicPr>
          <p:blipFill>
            <a:blip r:embed="rId9">
              <a:lum bright="70000" contrast="-70000"/>
            </a:blip>
            <a:srcRect/>
            <a:stretch>
              <a:fillRect/>
            </a:stretch>
          </p:blipFill>
          <p:spPr bwMode="auto">
            <a:xfrm>
              <a:off x="4190632" y="2285563"/>
              <a:ext cx="559193" cy="381818"/>
            </a:xfrm>
            <a:prstGeom prst="rect">
              <a:avLst/>
            </a:prstGeom>
            <a:noFill/>
            <a:effectLst>
              <a:outerShdw blurRad="50800" dist="38100" dir="2700000" algn="tl" rotWithShape="0">
                <a:prstClr val="black">
                  <a:alpha val="40000"/>
                </a:prstClr>
              </a:outerShdw>
            </a:effectLst>
          </p:spPr>
        </p:pic>
        <p:sp>
          <p:nvSpPr>
            <p:cNvPr id="128" name="Cube 127"/>
            <p:cNvSpPr/>
            <p:nvPr/>
          </p:nvSpPr>
          <p:spPr>
            <a:xfrm rot="52870">
              <a:off x="3856115" y="2392870"/>
              <a:ext cx="756409" cy="648843"/>
            </a:xfrm>
            <a:prstGeom prst="cube">
              <a:avLst/>
            </a:prstGeom>
            <a:solidFill>
              <a:schemeClr val="accent2">
                <a:alpha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3" name="Picture 6" descr="Z:\Axis41 Brand\~ICONS\PNGs\key.png"/>
            <p:cNvPicPr>
              <a:picLocks noChangeAspect="1" noChangeArrowheads="1"/>
            </p:cNvPicPr>
            <p:nvPr/>
          </p:nvPicPr>
          <p:blipFill>
            <a:blip r:embed="rId9" cstate="email">
              <a:duotone>
                <a:prstClr val="black"/>
                <a:schemeClr val="accent2">
                  <a:tint val="45000"/>
                  <a:satMod val="400000"/>
                </a:schemeClr>
              </a:duotone>
            </a:blip>
            <a:srcRect/>
            <a:stretch>
              <a:fillRect/>
            </a:stretch>
          </p:blipFill>
          <p:spPr bwMode="auto">
            <a:xfrm>
              <a:off x="3886200" y="2590800"/>
              <a:ext cx="559884" cy="381000"/>
            </a:xfrm>
            <a:prstGeom prst="rect">
              <a:avLst/>
            </a:prstGeom>
            <a:noFill/>
            <a:effectLst>
              <a:outerShdw blurRad="50800" dist="38100" dir="2700000" algn="tl" rotWithShape="0">
                <a:prstClr val="black">
                  <a:alpha val="40000"/>
                </a:prstClr>
              </a:outerShdw>
            </a:effectLst>
          </p:spPr>
        </p:pic>
        <p:pic>
          <p:nvPicPr>
            <p:cNvPr id="134" name="Picture 6" descr="Z:\Axis41 Brand\~ICONS\PNGs\key.png"/>
            <p:cNvPicPr>
              <a:picLocks noChangeAspect="1" noChangeArrowheads="1"/>
            </p:cNvPicPr>
            <p:nvPr/>
          </p:nvPicPr>
          <p:blipFill>
            <a:blip r:embed="rId9" cstate="email">
              <a:duotone>
                <a:prstClr val="black"/>
                <a:schemeClr val="accent1">
                  <a:tint val="45000"/>
                  <a:satMod val="400000"/>
                </a:schemeClr>
              </a:duotone>
            </a:blip>
            <a:srcRect/>
            <a:stretch>
              <a:fillRect/>
            </a:stretch>
          </p:blipFill>
          <p:spPr bwMode="auto">
            <a:xfrm>
              <a:off x="3429000" y="2286000"/>
              <a:ext cx="559884" cy="381000"/>
            </a:xfrm>
            <a:prstGeom prst="rect">
              <a:avLst/>
            </a:prstGeom>
            <a:noFill/>
            <a:effectLst>
              <a:outerShdw blurRad="50800" dist="38100" dir="2700000" algn="tl" rotWithShape="0">
                <a:prstClr val="black">
                  <a:alpha val="40000"/>
                </a:prstClr>
              </a:outerShdw>
            </a:effectLst>
          </p:spPr>
        </p:pic>
        <p:sp>
          <p:nvSpPr>
            <p:cNvPr id="135" name="Cube 134"/>
            <p:cNvSpPr/>
            <p:nvPr/>
          </p:nvSpPr>
          <p:spPr>
            <a:xfrm rot="52870">
              <a:off x="3099707" y="2382888"/>
              <a:ext cx="756408" cy="646348"/>
            </a:xfrm>
            <a:prstGeom prst="cube">
              <a:avLst/>
            </a:prstGeom>
            <a:solidFill>
              <a:srgbClr val="5E5E5C">
                <a:alpha val="70000"/>
              </a:srgbClr>
            </a:solidFill>
            <a:ln>
              <a:solidFill>
                <a:srgbClr val="5E5E5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6" name="Picture 6" descr="Z:\Axis41 Brand\~ICONS\PNGs\key.png"/>
            <p:cNvPicPr>
              <a:picLocks noChangeAspect="1" noChangeArrowheads="1"/>
            </p:cNvPicPr>
            <p:nvPr/>
          </p:nvPicPr>
          <p:blipFill>
            <a:blip r:embed="rId9" cstate="email">
              <a:duotone>
                <a:prstClr val="black"/>
                <a:schemeClr val="accent3">
                  <a:tint val="45000"/>
                  <a:satMod val="400000"/>
                </a:schemeClr>
              </a:duotone>
              <a:lum bright="-30000"/>
            </a:blip>
            <a:srcRect/>
            <a:stretch>
              <a:fillRect/>
            </a:stretch>
          </p:blipFill>
          <p:spPr bwMode="auto">
            <a:xfrm>
              <a:off x="3124200" y="2590800"/>
              <a:ext cx="559884" cy="381000"/>
            </a:xfrm>
            <a:prstGeom prst="rect">
              <a:avLst/>
            </a:prstGeom>
            <a:noFill/>
            <a:effectLst>
              <a:outerShdw blurRad="50800" dist="38100" dir="2700000" algn="tl" rotWithShape="0">
                <a:prstClr val="black">
                  <a:alpha val="40000"/>
                </a:prstClr>
              </a:outerShdw>
            </a:effectLst>
          </p:spPr>
        </p:pic>
      </p:grpSp>
      <p:sp>
        <p:nvSpPr>
          <p:cNvPr id="137" name="Rectangle 136"/>
          <p:cNvSpPr/>
          <p:nvPr/>
        </p:nvSpPr>
        <p:spPr>
          <a:xfrm>
            <a:off x="3276600" y="1295400"/>
            <a:ext cx="2673350" cy="258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t>Application + HSM with EKM Client</a:t>
            </a:r>
          </a:p>
        </p:txBody>
      </p:sp>
      <p:pic>
        <p:nvPicPr>
          <p:cNvPr id="49182" name="Picture 6" descr="Z:\Axis41 Brand\~ICONS\PNGs\appliance_box_3.png"/>
          <p:cNvPicPr>
            <a:picLocks noChangeAspect="1" noChangeArrowheads="1"/>
          </p:cNvPicPr>
          <p:nvPr/>
        </p:nvPicPr>
        <p:blipFill>
          <a:blip r:embed="rId5"/>
          <a:srcRect/>
          <a:stretch>
            <a:fillRect/>
          </a:stretch>
        </p:blipFill>
        <p:spPr bwMode="auto">
          <a:xfrm>
            <a:off x="3657600" y="2209800"/>
            <a:ext cx="1141413" cy="766763"/>
          </a:xfrm>
          <a:prstGeom prst="rect">
            <a:avLst/>
          </a:prstGeom>
          <a:noFill/>
          <a:ln w="9525">
            <a:noFill/>
            <a:miter lim="800000"/>
            <a:headEnd/>
            <a:tailEnd/>
          </a:ln>
        </p:spPr>
      </p:pic>
      <p:pic>
        <p:nvPicPr>
          <p:cNvPr id="49183" name="Picture 4" descr="Z:\Axis41 Brand\~ICONS\PNGs\server.png"/>
          <p:cNvPicPr>
            <a:picLocks noChangeAspect="1" noChangeArrowheads="1"/>
          </p:cNvPicPr>
          <p:nvPr/>
        </p:nvPicPr>
        <p:blipFill>
          <a:blip r:embed="rId6"/>
          <a:srcRect/>
          <a:stretch>
            <a:fillRect/>
          </a:stretch>
        </p:blipFill>
        <p:spPr bwMode="auto">
          <a:xfrm>
            <a:off x="7646988" y="1677988"/>
            <a:ext cx="541337" cy="831850"/>
          </a:xfrm>
          <a:prstGeom prst="rect">
            <a:avLst/>
          </a:prstGeom>
          <a:noFill/>
          <a:ln w="9525">
            <a:noFill/>
            <a:miter lim="800000"/>
            <a:headEnd/>
            <a:tailEnd/>
          </a:ln>
        </p:spPr>
      </p:pic>
      <p:sp>
        <p:nvSpPr>
          <p:cNvPr id="174" name="Rectangle 173"/>
          <p:cNvSpPr/>
          <p:nvPr/>
        </p:nvSpPr>
        <p:spPr>
          <a:xfrm>
            <a:off x="6275388" y="1285875"/>
            <a:ext cx="2674937" cy="258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t>Database + HSM with EKM Client</a:t>
            </a:r>
          </a:p>
        </p:txBody>
      </p:sp>
      <p:pic>
        <p:nvPicPr>
          <p:cNvPr id="206" name="Picture 6" descr="Z:\Axis41 Brand\~ICONS\PNGs\key.png"/>
          <p:cNvPicPr>
            <a:picLocks noChangeAspect="1" noChangeArrowheads="1"/>
          </p:cNvPicPr>
          <p:nvPr/>
        </p:nvPicPr>
        <p:blipFill>
          <a:blip r:embed="rId10" cstate="email">
            <a:duotone>
              <a:prstClr val="black"/>
              <a:schemeClr val="tx2">
                <a:tint val="45000"/>
                <a:satMod val="400000"/>
              </a:schemeClr>
            </a:duotone>
          </a:blip>
          <a:srcRect/>
          <a:stretch>
            <a:fillRect/>
          </a:stretch>
        </p:blipFill>
        <p:spPr bwMode="auto">
          <a:xfrm>
            <a:off x="3886200" y="2362200"/>
            <a:ext cx="335931" cy="228600"/>
          </a:xfrm>
          <a:prstGeom prst="rect">
            <a:avLst/>
          </a:prstGeom>
          <a:noFill/>
          <a:effectLst>
            <a:outerShdw blurRad="50800" dist="38100" dir="2700000" algn="tl" rotWithShape="0">
              <a:prstClr val="black">
                <a:alpha val="40000"/>
              </a:prstClr>
            </a:outerShdw>
          </a:effectLst>
        </p:spPr>
      </p:pic>
      <p:pic>
        <p:nvPicPr>
          <p:cNvPr id="207" name="Picture 6" descr="Z:\Axis41 Brand\~ICONS\PNGs\key.png"/>
          <p:cNvPicPr>
            <a:picLocks noChangeAspect="1" noChangeArrowheads="1"/>
          </p:cNvPicPr>
          <p:nvPr/>
        </p:nvPicPr>
        <p:blipFill>
          <a:blip r:embed="rId10" cstate="email">
            <a:duotone>
              <a:prstClr val="black"/>
              <a:schemeClr val="tx2">
                <a:tint val="45000"/>
                <a:satMod val="400000"/>
              </a:schemeClr>
            </a:duotone>
          </a:blip>
          <a:srcRect/>
          <a:stretch>
            <a:fillRect/>
          </a:stretch>
        </p:blipFill>
        <p:spPr bwMode="auto">
          <a:xfrm>
            <a:off x="4038600" y="2438400"/>
            <a:ext cx="335931" cy="228600"/>
          </a:xfrm>
          <a:prstGeom prst="rect">
            <a:avLst/>
          </a:prstGeom>
          <a:noFill/>
          <a:effectLst>
            <a:outerShdw blurRad="50800" dist="38100" dir="2700000" algn="tl" rotWithShape="0">
              <a:prstClr val="black">
                <a:alpha val="40000"/>
              </a:prstClr>
            </a:outerShdw>
          </a:effectLst>
        </p:spPr>
      </p:pic>
      <p:pic>
        <p:nvPicPr>
          <p:cNvPr id="208" name="Picture 6" descr="Z:\Axis41 Brand\~ICONS\PNGs\key.png"/>
          <p:cNvPicPr>
            <a:picLocks noChangeAspect="1" noChangeArrowheads="1"/>
          </p:cNvPicPr>
          <p:nvPr/>
        </p:nvPicPr>
        <p:blipFill>
          <a:blip r:embed="rId10" cstate="email">
            <a:duotone>
              <a:prstClr val="black"/>
              <a:schemeClr val="tx2">
                <a:tint val="45000"/>
                <a:satMod val="400000"/>
              </a:schemeClr>
            </a:duotone>
          </a:blip>
          <a:srcRect/>
          <a:stretch>
            <a:fillRect/>
          </a:stretch>
        </p:blipFill>
        <p:spPr bwMode="auto">
          <a:xfrm>
            <a:off x="4191000" y="2514600"/>
            <a:ext cx="335931" cy="228600"/>
          </a:xfrm>
          <a:prstGeom prst="rect">
            <a:avLst/>
          </a:prstGeom>
          <a:noFill/>
          <a:effectLst>
            <a:outerShdw blurRad="50800" dist="38100" dir="2700000" algn="tl" rotWithShape="0">
              <a:prstClr val="black">
                <a:alpha val="40000"/>
              </a:prstClr>
            </a:outerShdw>
          </a:effectLst>
        </p:spPr>
      </p:pic>
      <p:pic>
        <p:nvPicPr>
          <p:cNvPr id="209" name="Picture 6" descr="Z:\Axis41 Brand\~ICONS\PNGs\key.png"/>
          <p:cNvPicPr>
            <a:picLocks noChangeAspect="1" noChangeArrowheads="1"/>
          </p:cNvPicPr>
          <p:nvPr/>
        </p:nvPicPr>
        <p:blipFill>
          <a:blip r:embed="rId10" cstate="email">
            <a:duotone>
              <a:prstClr val="black"/>
              <a:schemeClr val="accent5">
                <a:tint val="45000"/>
                <a:satMod val="400000"/>
              </a:schemeClr>
            </a:duotone>
          </a:blip>
          <a:srcRect/>
          <a:stretch>
            <a:fillRect/>
          </a:stretch>
        </p:blipFill>
        <p:spPr bwMode="auto">
          <a:xfrm>
            <a:off x="6934200" y="2667000"/>
            <a:ext cx="335931" cy="228600"/>
          </a:xfrm>
          <a:prstGeom prst="rect">
            <a:avLst/>
          </a:prstGeom>
          <a:noFill/>
          <a:effectLst>
            <a:outerShdw blurRad="50800" dist="38100" dir="2700000" algn="tl" rotWithShape="0">
              <a:prstClr val="black">
                <a:alpha val="40000"/>
              </a:prstClr>
            </a:outerShdw>
          </a:effectLst>
        </p:spPr>
      </p:pic>
      <p:pic>
        <p:nvPicPr>
          <p:cNvPr id="210" name="Picture 6" descr="Z:\Axis41 Brand\~ICONS\PNGs\key.png"/>
          <p:cNvPicPr>
            <a:picLocks noChangeAspect="1" noChangeArrowheads="1"/>
          </p:cNvPicPr>
          <p:nvPr/>
        </p:nvPicPr>
        <p:blipFill>
          <a:blip r:embed="rId10" cstate="email">
            <a:duotone>
              <a:prstClr val="black"/>
              <a:schemeClr val="accent5">
                <a:tint val="45000"/>
                <a:satMod val="400000"/>
              </a:schemeClr>
            </a:duotone>
          </a:blip>
          <a:srcRect/>
          <a:stretch>
            <a:fillRect/>
          </a:stretch>
        </p:blipFill>
        <p:spPr bwMode="auto">
          <a:xfrm>
            <a:off x="7086600" y="2743200"/>
            <a:ext cx="335931" cy="228600"/>
          </a:xfrm>
          <a:prstGeom prst="rect">
            <a:avLst/>
          </a:prstGeom>
          <a:noFill/>
          <a:effectLst>
            <a:outerShdw blurRad="50800" dist="38100" dir="2700000" algn="tl" rotWithShape="0">
              <a:prstClr val="black">
                <a:alpha val="40000"/>
              </a:prstClr>
            </a:outerShdw>
          </a:effectLst>
        </p:spPr>
      </p:pic>
      <p:pic>
        <p:nvPicPr>
          <p:cNvPr id="49190" name="Picture 4" descr="Z:\Axis41 Brand\~ICONS\PNGs\computer1.png"/>
          <p:cNvPicPr>
            <a:picLocks noChangeAspect="1" noChangeArrowheads="1"/>
          </p:cNvPicPr>
          <p:nvPr/>
        </p:nvPicPr>
        <p:blipFill>
          <a:blip r:embed="rId11"/>
          <a:srcRect/>
          <a:stretch>
            <a:fillRect/>
          </a:stretch>
        </p:blipFill>
        <p:spPr bwMode="auto">
          <a:xfrm>
            <a:off x="6629400" y="5257800"/>
            <a:ext cx="1257300" cy="1104900"/>
          </a:xfrm>
          <a:prstGeom prst="rect">
            <a:avLst/>
          </a:prstGeom>
          <a:noFill/>
          <a:ln w="9525">
            <a:noFill/>
            <a:miter lim="800000"/>
            <a:headEnd/>
            <a:tailEnd/>
          </a:ln>
        </p:spPr>
      </p:pic>
      <p:pic>
        <p:nvPicPr>
          <p:cNvPr id="49191" name="Picture 5" descr="Z:\Axis41 Brand\~ICONS\PNGs\browser.png"/>
          <p:cNvPicPr>
            <a:picLocks noChangeAspect="1" noChangeArrowheads="1"/>
          </p:cNvPicPr>
          <p:nvPr/>
        </p:nvPicPr>
        <p:blipFill>
          <a:blip r:embed="rId12"/>
          <a:srcRect/>
          <a:stretch>
            <a:fillRect/>
          </a:stretch>
        </p:blipFill>
        <p:spPr bwMode="auto">
          <a:xfrm>
            <a:off x="7391400" y="5181600"/>
            <a:ext cx="1187450" cy="688975"/>
          </a:xfrm>
          <a:prstGeom prst="rect">
            <a:avLst/>
          </a:prstGeom>
          <a:noFill/>
          <a:ln w="9525">
            <a:noFill/>
            <a:miter lim="800000"/>
            <a:headEnd/>
            <a:tailEnd/>
          </a:ln>
        </p:spPr>
      </p:pic>
      <p:pic>
        <p:nvPicPr>
          <p:cNvPr id="49192" name="Picture 2" descr="C:\Users\Parents\Pictures\ped.png"/>
          <p:cNvPicPr>
            <a:picLocks noChangeAspect="1" noChangeArrowheads="1"/>
          </p:cNvPicPr>
          <p:nvPr/>
        </p:nvPicPr>
        <p:blipFill>
          <a:blip r:embed="rId13"/>
          <a:srcRect/>
          <a:stretch>
            <a:fillRect/>
          </a:stretch>
        </p:blipFill>
        <p:spPr bwMode="auto">
          <a:xfrm rot="810163" flipH="1">
            <a:off x="7524750" y="4572000"/>
            <a:ext cx="212725" cy="438150"/>
          </a:xfrm>
          <a:prstGeom prst="rect">
            <a:avLst/>
          </a:prstGeom>
          <a:noFill/>
          <a:ln w="9525">
            <a:noFill/>
            <a:miter lim="800000"/>
            <a:headEnd/>
            <a:tailEnd/>
          </a:ln>
        </p:spPr>
      </p:pic>
      <p:grpSp>
        <p:nvGrpSpPr>
          <p:cNvPr id="49193" name="Group 59"/>
          <p:cNvGrpSpPr>
            <a:grpSpLocks/>
          </p:cNvGrpSpPr>
          <p:nvPr/>
        </p:nvGrpSpPr>
        <p:grpSpPr bwMode="auto">
          <a:xfrm>
            <a:off x="7292975" y="4552950"/>
            <a:ext cx="261938" cy="282575"/>
            <a:chOff x="6016292" y="4682227"/>
            <a:chExt cx="289794" cy="219632"/>
          </a:xfrm>
        </p:grpSpPr>
        <p:pic>
          <p:nvPicPr>
            <p:cNvPr id="227" name="Picture 2" descr="C:\Users\Parents\Pictures\plain ikey.png"/>
            <p:cNvPicPr>
              <a:picLocks noChangeAspect="1" noChangeArrowheads="1"/>
            </p:cNvPicPr>
            <p:nvPr/>
          </p:nvPicPr>
          <p:blipFill>
            <a:blip r:embed="rId14" cstate="email">
              <a:duotone>
                <a:prstClr val="black"/>
                <a:schemeClr val="accent1">
                  <a:tint val="45000"/>
                  <a:satMod val="400000"/>
                </a:schemeClr>
              </a:duotone>
            </a:blip>
            <a:srcRect/>
            <a:stretch>
              <a:fillRect/>
            </a:stretch>
          </p:blipFill>
          <p:spPr bwMode="auto">
            <a:xfrm rot="20686136">
              <a:off x="6145434" y="4795089"/>
              <a:ext cx="160652" cy="106770"/>
            </a:xfrm>
            <a:prstGeom prst="rect">
              <a:avLst/>
            </a:prstGeom>
            <a:noFill/>
          </p:spPr>
        </p:pic>
        <p:pic>
          <p:nvPicPr>
            <p:cNvPr id="228" name="Picture 2" descr="C:\Users\Parents\Pictures\plain ikey.png"/>
            <p:cNvPicPr>
              <a:picLocks noChangeAspect="1" noChangeArrowheads="1"/>
            </p:cNvPicPr>
            <p:nvPr/>
          </p:nvPicPr>
          <p:blipFill>
            <a:blip r:embed="rId14" cstate="email">
              <a:duotone>
                <a:prstClr val="black"/>
                <a:srgbClr val="FF0000">
                  <a:tint val="45000"/>
                  <a:satMod val="400000"/>
                </a:srgbClr>
              </a:duotone>
            </a:blip>
            <a:srcRect/>
            <a:stretch>
              <a:fillRect/>
            </a:stretch>
          </p:blipFill>
          <p:spPr bwMode="auto">
            <a:xfrm rot="20686136">
              <a:off x="6102386" y="4757469"/>
              <a:ext cx="160652" cy="106770"/>
            </a:xfrm>
            <a:prstGeom prst="rect">
              <a:avLst/>
            </a:prstGeom>
            <a:noFill/>
          </p:spPr>
        </p:pic>
        <p:pic>
          <p:nvPicPr>
            <p:cNvPr id="229" name="Picture 2" descr="C:\Users\Parents\Pictures\plain ikey.png"/>
            <p:cNvPicPr>
              <a:picLocks noChangeAspect="1" noChangeArrowheads="1"/>
            </p:cNvPicPr>
            <p:nvPr/>
          </p:nvPicPr>
          <p:blipFill>
            <a:blip r:embed="rId14" cstate="email">
              <a:duotone>
                <a:prstClr val="black"/>
                <a:schemeClr val="accent4">
                  <a:tint val="45000"/>
                  <a:satMod val="400000"/>
                </a:schemeClr>
              </a:duotone>
            </a:blip>
            <a:srcRect/>
            <a:stretch>
              <a:fillRect/>
            </a:stretch>
          </p:blipFill>
          <p:spPr bwMode="auto">
            <a:xfrm rot="20686136">
              <a:off x="6059339" y="4719848"/>
              <a:ext cx="160652" cy="106770"/>
            </a:xfrm>
            <a:prstGeom prst="rect">
              <a:avLst/>
            </a:prstGeom>
            <a:noFill/>
          </p:spPr>
        </p:pic>
        <p:pic>
          <p:nvPicPr>
            <p:cNvPr id="230" name="Picture 2" descr="C:\Users\Parents\Pictures\plain ikey.png"/>
            <p:cNvPicPr>
              <a:picLocks noChangeAspect="1" noChangeArrowheads="1"/>
            </p:cNvPicPr>
            <p:nvPr/>
          </p:nvPicPr>
          <p:blipFill>
            <a:blip r:embed="rId14" cstate="email">
              <a:duotone>
                <a:prstClr val="black"/>
                <a:srgbClr val="0070C0">
                  <a:tint val="45000"/>
                  <a:satMod val="400000"/>
                </a:srgbClr>
              </a:duotone>
            </a:blip>
            <a:srcRect/>
            <a:stretch>
              <a:fillRect/>
            </a:stretch>
          </p:blipFill>
          <p:spPr bwMode="auto">
            <a:xfrm rot="20686136">
              <a:off x="6016292" y="4682227"/>
              <a:ext cx="160652" cy="106770"/>
            </a:xfrm>
            <a:prstGeom prst="rect">
              <a:avLst/>
            </a:prstGeom>
            <a:noFill/>
          </p:spPr>
        </p:pic>
      </p:grpSp>
      <p:pic>
        <p:nvPicPr>
          <p:cNvPr id="49194" name="Picture 2" descr="C:\Documents and Settings\shelm\Local Settings\Temporary Internet Files\Content.IE5\3V1TT0H5\MC900433941[1].png"/>
          <p:cNvPicPr>
            <a:picLocks noChangeAspect="1" noChangeArrowheads="1"/>
          </p:cNvPicPr>
          <p:nvPr/>
        </p:nvPicPr>
        <p:blipFill>
          <a:blip r:embed="rId15">
            <a:grayscl/>
          </a:blip>
          <a:srcRect/>
          <a:stretch>
            <a:fillRect/>
          </a:stretch>
        </p:blipFill>
        <p:spPr bwMode="auto">
          <a:xfrm>
            <a:off x="6705600" y="3486150"/>
            <a:ext cx="1085850" cy="1085850"/>
          </a:xfrm>
          <a:prstGeom prst="rect">
            <a:avLst/>
          </a:prstGeom>
          <a:noFill/>
          <a:ln w="9525">
            <a:noFill/>
            <a:miter lim="800000"/>
            <a:headEnd/>
            <a:tailEnd/>
          </a:ln>
        </p:spPr>
      </p:pic>
      <p:pic>
        <p:nvPicPr>
          <p:cNvPr id="49195" name="Picture 2" descr="Z:\Axis41 Brand\~ICONS\PNGs\database.png"/>
          <p:cNvPicPr>
            <a:picLocks noChangeAspect="1" noChangeArrowheads="1"/>
          </p:cNvPicPr>
          <p:nvPr/>
        </p:nvPicPr>
        <p:blipFill>
          <a:blip r:embed="rId16"/>
          <a:srcRect/>
          <a:stretch>
            <a:fillRect/>
          </a:stretch>
        </p:blipFill>
        <p:spPr bwMode="auto">
          <a:xfrm>
            <a:off x="1295400" y="3886200"/>
            <a:ext cx="400050" cy="695325"/>
          </a:xfrm>
          <a:prstGeom prst="rect">
            <a:avLst/>
          </a:prstGeom>
          <a:noFill/>
          <a:ln w="9525">
            <a:noFill/>
            <a:miter lim="800000"/>
            <a:headEnd/>
            <a:tailEnd/>
          </a:ln>
        </p:spPr>
      </p:pic>
      <p:grpSp>
        <p:nvGrpSpPr>
          <p:cNvPr id="49196" name="Group 78"/>
          <p:cNvGrpSpPr>
            <a:grpSpLocks/>
          </p:cNvGrpSpPr>
          <p:nvPr/>
        </p:nvGrpSpPr>
        <p:grpSpPr bwMode="auto">
          <a:xfrm>
            <a:off x="304800" y="4419600"/>
            <a:ext cx="1044575" cy="755650"/>
            <a:chOff x="533400" y="3429000"/>
            <a:chExt cx="798453" cy="577151"/>
          </a:xfrm>
        </p:grpSpPr>
        <p:pic>
          <p:nvPicPr>
            <p:cNvPr id="49210" name="Picture 6" descr="C:\Users\Parents\Pictures\a.png"/>
            <p:cNvPicPr>
              <a:picLocks noChangeAspect="1" noChangeArrowheads="1"/>
            </p:cNvPicPr>
            <p:nvPr/>
          </p:nvPicPr>
          <p:blipFill>
            <a:blip r:embed="rId17">
              <a:lum bright="-10000"/>
              <a:grayscl/>
            </a:blip>
            <a:srcRect/>
            <a:stretch>
              <a:fillRect/>
            </a:stretch>
          </p:blipFill>
          <p:spPr bwMode="auto">
            <a:xfrm>
              <a:off x="533400" y="3429000"/>
              <a:ext cx="798453" cy="396213"/>
            </a:xfrm>
            <a:prstGeom prst="rect">
              <a:avLst/>
            </a:prstGeom>
            <a:noFill/>
            <a:ln w="9525">
              <a:noFill/>
              <a:miter lim="800000"/>
              <a:headEnd/>
              <a:tailEnd/>
            </a:ln>
          </p:spPr>
        </p:pic>
        <p:pic>
          <p:nvPicPr>
            <p:cNvPr id="49211" name="Picture 2" descr="C:\Users\Parents\Pictures\ped.png"/>
            <p:cNvPicPr>
              <a:picLocks noChangeAspect="1" noChangeArrowheads="1"/>
            </p:cNvPicPr>
            <p:nvPr/>
          </p:nvPicPr>
          <p:blipFill>
            <a:blip r:embed="rId18">
              <a:lum bright="-10000"/>
              <a:grayscl/>
            </a:blip>
            <a:srcRect/>
            <a:stretch>
              <a:fillRect/>
            </a:stretch>
          </p:blipFill>
          <p:spPr bwMode="auto">
            <a:xfrm rot="-913864">
              <a:off x="572561" y="3665489"/>
              <a:ext cx="235035" cy="340662"/>
            </a:xfrm>
            <a:prstGeom prst="rect">
              <a:avLst/>
            </a:prstGeom>
            <a:noFill/>
            <a:ln w="9525">
              <a:noFill/>
              <a:miter lim="800000"/>
              <a:headEnd/>
              <a:tailEnd/>
            </a:ln>
          </p:spPr>
        </p:pic>
      </p:grpSp>
      <p:sp>
        <p:nvSpPr>
          <p:cNvPr id="252" name="Rectangle 251"/>
          <p:cNvSpPr/>
          <p:nvPr/>
        </p:nvSpPr>
        <p:spPr>
          <a:xfrm rot="282240">
            <a:off x="612775" y="4513263"/>
            <a:ext cx="441325" cy="101600"/>
          </a:xfrm>
          <a:prstGeom prst="rect">
            <a:avLst/>
          </a:prstGeom>
          <a:solidFill>
            <a:schemeClr val="tx1">
              <a:lumMod val="65000"/>
              <a:lumOff val="3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9198" name="Picture 2" descr="Z:\Axis41 Brand\~ICONS\PNGs\database.png"/>
          <p:cNvPicPr>
            <a:picLocks noChangeAspect="1" noChangeArrowheads="1"/>
          </p:cNvPicPr>
          <p:nvPr/>
        </p:nvPicPr>
        <p:blipFill>
          <a:blip r:embed="rId16"/>
          <a:srcRect/>
          <a:stretch>
            <a:fillRect/>
          </a:stretch>
        </p:blipFill>
        <p:spPr bwMode="auto">
          <a:xfrm>
            <a:off x="8077200" y="1981200"/>
            <a:ext cx="400050" cy="695325"/>
          </a:xfrm>
          <a:prstGeom prst="rect">
            <a:avLst/>
          </a:prstGeom>
          <a:noFill/>
          <a:ln w="9525">
            <a:noFill/>
            <a:miter lim="800000"/>
            <a:headEnd/>
            <a:tailEnd/>
          </a:ln>
        </p:spPr>
      </p:pic>
      <p:pic>
        <p:nvPicPr>
          <p:cNvPr id="257" name="Picture 6" descr="Z:\Axis41 Brand\~ICONS\PNGs\key.png"/>
          <p:cNvPicPr>
            <a:picLocks noChangeAspect="1" noChangeArrowheads="1"/>
          </p:cNvPicPr>
          <p:nvPr/>
        </p:nvPicPr>
        <p:blipFill>
          <a:blip r:embed="rId10" cstate="email">
            <a:duotone>
              <a:prstClr val="black"/>
              <a:schemeClr val="tx2">
                <a:tint val="45000"/>
                <a:satMod val="400000"/>
              </a:schemeClr>
            </a:duotone>
          </a:blip>
          <a:srcRect/>
          <a:stretch>
            <a:fillRect/>
          </a:stretch>
        </p:blipFill>
        <p:spPr bwMode="auto">
          <a:xfrm>
            <a:off x="2098716" y="4405916"/>
            <a:ext cx="335931" cy="228600"/>
          </a:xfrm>
          <a:prstGeom prst="rect">
            <a:avLst/>
          </a:prstGeom>
          <a:noFill/>
          <a:effectLst>
            <a:outerShdw blurRad="50800" dist="38100" dir="2700000" algn="tl" rotWithShape="0">
              <a:prstClr val="black">
                <a:alpha val="40000"/>
              </a:prstClr>
            </a:outerShdw>
          </a:effectLst>
        </p:spPr>
      </p:pic>
      <p:pic>
        <p:nvPicPr>
          <p:cNvPr id="258" name="Picture 6" descr="Z:\Axis41 Brand\~ICONS\PNGs\key.png"/>
          <p:cNvPicPr>
            <a:picLocks noChangeAspect="1" noChangeArrowheads="1"/>
          </p:cNvPicPr>
          <p:nvPr/>
        </p:nvPicPr>
        <p:blipFill>
          <a:blip r:embed="rId10" cstate="email">
            <a:duotone>
              <a:prstClr val="black"/>
              <a:schemeClr val="accent5">
                <a:tint val="45000"/>
                <a:satMod val="400000"/>
              </a:schemeClr>
            </a:duotone>
          </a:blip>
          <a:srcRect/>
          <a:stretch>
            <a:fillRect/>
          </a:stretch>
        </p:blipFill>
        <p:spPr bwMode="auto">
          <a:xfrm>
            <a:off x="1752600" y="4405916"/>
            <a:ext cx="335931" cy="228600"/>
          </a:xfrm>
          <a:prstGeom prst="rect">
            <a:avLst/>
          </a:prstGeom>
          <a:noFill/>
          <a:effectLst>
            <a:outerShdw blurRad="50800" dist="38100" dir="2700000" algn="tl" rotWithShape="0">
              <a:prstClr val="black">
                <a:alpha val="40000"/>
              </a:prstClr>
            </a:outerShdw>
          </a:effectLst>
        </p:spPr>
      </p:pic>
      <p:pic>
        <p:nvPicPr>
          <p:cNvPr id="259" name="Picture 6" descr="Z:\Axis41 Brand\~ICONS\PNGs\key.png"/>
          <p:cNvPicPr>
            <a:picLocks noChangeAspect="1" noChangeArrowheads="1"/>
          </p:cNvPicPr>
          <p:nvPr/>
        </p:nvPicPr>
        <p:blipFill>
          <a:blip r:embed="rId9" cstate="email">
            <a:duotone>
              <a:prstClr val="black"/>
              <a:schemeClr val="accent2">
                <a:tint val="45000"/>
                <a:satMod val="400000"/>
              </a:schemeClr>
            </a:duotone>
          </a:blip>
          <a:srcRect/>
          <a:stretch>
            <a:fillRect/>
          </a:stretch>
        </p:blipFill>
        <p:spPr bwMode="auto">
          <a:xfrm>
            <a:off x="1600200" y="5015516"/>
            <a:ext cx="356039" cy="242284"/>
          </a:xfrm>
          <a:prstGeom prst="rect">
            <a:avLst/>
          </a:prstGeom>
          <a:noFill/>
          <a:effectLst>
            <a:outerShdw blurRad="50800" dist="38100" dir="2700000" algn="tl" rotWithShape="0">
              <a:prstClr val="black">
                <a:alpha val="40000"/>
              </a:prstClr>
            </a:outerShdw>
          </a:effectLst>
        </p:spPr>
      </p:pic>
      <p:pic>
        <p:nvPicPr>
          <p:cNvPr id="260" name="Picture 6" descr="Z:\Axis41 Brand\~ICONS\PNGs\key.png"/>
          <p:cNvPicPr>
            <a:picLocks noChangeAspect="1" noChangeArrowheads="1"/>
          </p:cNvPicPr>
          <p:nvPr/>
        </p:nvPicPr>
        <p:blipFill>
          <a:blip r:embed="rId9" cstate="email">
            <a:duotone>
              <a:prstClr val="black"/>
              <a:schemeClr val="accent3">
                <a:tint val="45000"/>
                <a:satMod val="400000"/>
              </a:schemeClr>
            </a:duotone>
            <a:lum bright="-30000"/>
          </a:blip>
          <a:srcRect/>
          <a:stretch>
            <a:fillRect/>
          </a:stretch>
        </p:blipFill>
        <p:spPr bwMode="auto">
          <a:xfrm>
            <a:off x="1966426" y="5015516"/>
            <a:ext cx="356039" cy="242284"/>
          </a:xfrm>
          <a:prstGeom prst="rect">
            <a:avLst/>
          </a:prstGeom>
          <a:noFill/>
          <a:effectLst>
            <a:outerShdw blurRad="50800" dist="38100" dir="2700000" algn="tl" rotWithShape="0">
              <a:prstClr val="black">
                <a:alpha val="40000"/>
              </a:prstClr>
            </a:outerShdw>
          </a:effectLst>
        </p:spPr>
      </p:pic>
      <p:pic>
        <p:nvPicPr>
          <p:cNvPr id="261" name="Picture 6" descr="Z:\Axis41 Brand\~ICONS\PNGs\key.png"/>
          <p:cNvPicPr>
            <a:picLocks noChangeAspect="1" noChangeArrowheads="1"/>
          </p:cNvPicPr>
          <p:nvPr/>
        </p:nvPicPr>
        <p:blipFill>
          <a:blip r:embed="rId9" cstate="email">
            <a:duotone>
              <a:prstClr val="black"/>
              <a:schemeClr val="accent1">
                <a:tint val="45000"/>
                <a:satMod val="400000"/>
              </a:schemeClr>
            </a:duotone>
          </a:blip>
          <a:srcRect/>
          <a:stretch>
            <a:fillRect/>
          </a:stretch>
        </p:blipFill>
        <p:spPr bwMode="auto">
          <a:xfrm>
            <a:off x="1676400" y="4710716"/>
            <a:ext cx="356039" cy="242284"/>
          </a:xfrm>
          <a:prstGeom prst="rect">
            <a:avLst/>
          </a:prstGeom>
          <a:noFill/>
          <a:effectLst>
            <a:outerShdw blurRad="50800" dist="38100" dir="2700000" algn="tl" rotWithShape="0">
              <a:prstClr val="black">
                <a:alpha val="40000"/>
              </a:prstClr>
            </a:outerShdw>
          </a:effectLst>
        </p:spPr>
      </p:pic>
      <p:pic>
        <p:nvPicPr>
          <p:cNvPr id="262" name="Picture 6" descr="Z:\Axis41 Brand\~ICONS\PNGs\key.png"/>
          <p:cNvPicPr>
            <a:picLocks noChangeAspect="1" noChangeArrowheads="1"/>
          </p:cNvPicPr>
          <p:nvPr/>
        </p:nvPicPr>
        <p:blipFill>
          <a:blip r:embed="rId9" cstate="email">
            <a:duotone>
              <a:schemeClr val="bg2">
                <a:shade val="45000"/>
                <a:satMod val="135000"/>
              </a:schemeClr>
              <a:prstClr val="white"/>
            </a:duotone>
          </a:blip>
          <a:srcRect/>
          <a:stretch>
            <a:fillRect/>
          </a:stretch>
        </p:blipFill>
        <p:spPr bwMode="auto">
          <a:xfrm>
            <a:off x="2042626" y="4710716"/>
            <a:ext cx="356039" cy="242284"/>
          </a:xfrm>
          <a:prstGeom prst="rect">
            <a:avLst/>
          </a:prstGeom>
          <a:noFill/>
          <a:effectLst>
            <a:outerShdw blurRad="50800" dist="38100" dir="2700000" algn="tl" rotWithShape="0">
              <a:prstClr val="black">
                <a:alpha val="40000"/>
              </a:prstClr>
            </a:outerShdw>
          </a:effectLst>
        </p:spPr>
      </p:pic>
      <p:sp>
        <p:nvSpPr>
          <p:cNvPr id="264" name="Text Box 64"/>
          <p:cNvSpPr txBox="1">
            <a:spLocks noChangeArrowheads="1"/>
          </p:cNvSpPr>
          <p:nvPr/>
        </p:nvSpPr>
        <p:spPr bwMode="auto">
          <a:xfrm>
            <a:off x="7772400" y="4114800"/>
            <a:ext cx="1016000" cy="415925"/>
          </a:xfrm>
          <a:prstGeom prst="rect">
            <a:avLst/>
          </a:prstGeom>
          <a:noFill/>
          <a:ln w="9525" algn="ctr">
            <a:noFill/>
            <a:miter lim="800000"/>
            <a:headEnd/>
            <a:tailEnd/>
          </a:ln>
        </p:spPr>
        <p:txBody>
          <a:bodyPr>
            <a:spAutoFit/>
          </a:bodyPr>
          <a:lstStyle/>
          <a:p>
            <a:pPr algn="ctr">
              <a:defRPr/>
            </a:pPr>
            <a:r>
              <a:rPr lang="en-US" sz="1050" b="1" dirty="0">
                <a:solidFill>
                  <a:schemeClr val="tx1">
                    <a:lumMod val="65000"/>
                    <a:lumOff val="35000"/>
                  </a:schemeClr>
                </a:solidFill>
              </a:rPr>
              <a:t>Initialization</a:t>
            </a:r>
          </a:p>
          <a:p>
            <a:pPr algn="ctr">
              <a:defRPr/>
            </a:pPr>
            <a:r>
              <a:rPr lang="en-US" sz="1050" b="1" dirty="0">
                <a:solidFill>
                  <a:schemeClr val="tx1">
                    <a:lumMod val="65000"/>
                    <a:lumOff val="35000"/>
                  </a:schemeClr>
                </a:solidFill>
              </a:rPr>
              <a:t>Activation</a:t>
            </a:r>
          </a:p>
        </p:txBody>
      </p:sp>
      <p:sp>
        <p:nvSpPr>
          <p:cNvPr id="265" name="Text Box 64"/>
          <p:cNvSpPr txBox="1">
            <a:spLocks noChangeArrowheads="1"/>
          </p:cNvSpPr>
          <p:nvPr/>
        </p:nvSpPr>
        <p:spPr bwMode="auto">
          <a:xfrm>
            <a:off x="7848600" y="5832475"/>
            <a:ext cx="1244600" cy="415925"/>
          </a:xfrm>
          <a:prstGeom prst="rect">
            <a:avLst/>
          </a:prstGeom>
          <a:noFill/>
          <a:ln w="9525" algn="ctr">
            <a:noFill/>
            <a:miter lim="800000"/>
            <a:headEnd/>
            <a:tailEnd/>
          </a:ln>
        </p:spPr>
        <p:txBody>
          <a:bodyPr>
            <a:spAutoFit/>
          </a:bodyPr>
          <a:lstStyle/>
          <a:p>
            <a:pPr algn="ctr">
              <a:defRPr/>
            </a:pPr>
            <a:r>
              <a:rPr lang="en-US" sz="1050" b="1" dirty="0">
                <a:solidFill>
                  <a:schemeClr val="tx1">
                    <a:lumMod val="65000"/>
                    <a:lumOff val="35000"/>
                  </a:schemeClr>
                </a:solidFill>
              </a:rPr>
              <a:t>EKM Web Browser</a:t>
            </a:r>
          </a:p>
        </p:txBody>
      </p:sp>
      <p:sp>
        <p:nvSpPr>
          <p:cNvPr id="267" name="Rectangle 2"/>
          <p:cNvSpPr txBox="1">
            <a:spLocks noChangeArrowheads="1"/>
          </p:cNvSpPr>
          <p:nvPr/>
        </p:nvSpPr>
        <p:spPr>
          <a:xfrm>
            <a:off x="228600" y="609600"/>
            <a:ext cx="8763000" cy="457200"/>
          </a:xfrm>
          <a:prstGeom prst="rect">
            <a:avLst/>
          </a:prstGeom>
        </p:spPr>
        <p:txBody>
          <a:bodyPr anchor="ctr">
            <a:normAutofit/>
          </a:bodyPr>
          <a:lstStyle/>
          <a:p>
            <a:pPr fontAlgn="auto">
              <a:spcAft>
                <a:spcPts val="0"/>
              </a:spcAft>
              <a:defRPr/>
            </a:pPr>
            <a:r>
              <a:rPr lang="en-US" sz="2400" dirty="0">
                <a:solidFill>
                  <a:srgbClr val="6C286B"/>
                </a:solidFill>
                <a:latin typeface="+mj-lt"/>
                <a:ea typeface="+mj-ea"/>
                <a:cs typeface="+mj-cs"/>
              </a:rPr>
              <a:t>Complex Enterprise Security Requirements</a:t>
            </a:r>
            <a:endParaRPr lang="en-US" sz="2400" i="0" dirty="0">
              <a:solidFill>
                <a:srgbClr val="6C286B"/>
              </a:solidFill>
              <a:latin typeface="+mj-lt"/>
              <a:ea typeface="+mj-ea"/>
              <a:cs typeface="+mj-cs"/>
            </a:endParaRPr>
          </a:p>
        </p:txBody>
      </p:sp>
      <p:sp>
        <p:nvSpPr>
          <p:cNvPr id="287" name="TextBox 286"/>
          <p:cNvSpPr txBox="1"/>
          <p:nvPr/>
        </p:nvSpPr>
        <p:spPr>
          <a:xfrm>
            <a:off x="3168650" y="4038600"/>
            <a:ext cx="2667000" cy="1216025"/>
          </a:xfrm>
          <a:prstGeom prst="rect">
            <a:avLst/>
          </a:prstGeom>
          <a:solidFill>
            <a:schemeClr val="bg1">
              <a:lumMod val="85000"/>
            </a:schemeClr>
          </a:solidFill>
          <a:ln>
            <a:solidFill>
              <a:schemeClr val="accent1">
                <a:shade val="50000"/>
              </a:schemeClr>
            </a:solidFill>
          </a:ln>
        </p:spPr>
        <p:txBody>
          <a:bodyPr>
            <a:spAutoFit/>
          </a:bodyPr>
          <a:lstStyle/>
          <a:p>
            <a:pPr algn="ctr">
              <a:spcAft>
                <a:spcPts val="600"/>
              </a:spcAft>
              <a:defRPr/>
            </a:pPr>
            <a:r>
              <a:rPr lang="en-US" sz="1400" b="1" u="sng" dirty="0"/>
              <a:t>EKM</a:t>
            </a:r>
          </a:p>
          <a:p>
            <a:pPr marL="169863" indent="-169863">
              <a:spcAft>
                <a:spcPts val="600"/>
              </a:spcAft>
              <a:buFont typeface="Arial" pitchFamily="34" charset="0"/>
              <a:buChar char="•"/>
              <a:defRPr/>
            </a:pPr>
            <a:r>
              <a:rPr lang="en-US" sz="1100" dirty="0"/>
              <a:t>Centrally see all keys created and used by HSM</a:t>
            </a:r>
          </a:p>
          <a:p>
            <a:pPr marL="117475" indent="-117475">
              <a:spcAft>
                <a:spcPts val="600"/>
              </a:spcAft>
              <a:buFont typeface="Arial" pitchFamily="34" charset="0"/>
              <a:buChar char="•"/>
              <a:defRPr/>
            </a:pPr>
            <a:r>
              <a:rPr lang="en-US" sz="1100" dirty="0"/>
              <a:t> Stores and manages key attributes</a:t>
            </a:r>
          </a:p>
          <a:p>
            <a:pPr marL="117475" indent="-117475">
              <a:spcAft>
                <a:spcPts val="600"/>
              </a:spcAft>
              <a:buFont typeface="Arial" pitchFamily="34" charset="0"/>
              <a:buChar char="•"/>
              <a:defRPr/>
            </a:pPr>
            <a:r>
              <a:rPr lang="en-US" sz="1100" dirty="0"/>
              <a:t> Centralized audit for compliance</a:t>
            </a:r>
          </a:p>
        </p:txBody>
      </p:sp>
      <p:sp>
        <p:nvSpPr>
          <p:cNvPr id="49209" name="Slide Number Placeholder 1"/>
          <p:cNvSpPr>
            <a:spLocks noGrp="1"/>
          </p:cNvSpPr>
          <p:nvPr>
            <p:ph type="sldNum" sz="quarter" idx="10"/>
          </p:nvPr>
        </p:nvSpPr>
        <p:spPr>
          <a:xfrm>
            <a:off x="6553200" y="6305550"/>
            <a:ext cx="2133600" cy="476250"/>
          </a:xfrm>
          <a:noFill/>
        </p:spPr>
        <p:txBody>
          <a:bodyPr/>
          <a:lstStyle/>
          <a:p>
            <a:fld id="{3FF4890D-F071-4BD1-909C-6270AE8BBD93}" type="slidenum">
              <a:rPr lang="en-US" smtClean="0">
                <a:latin typeface="Arial" charset="0"/>
              </a:rPr>
              <a:pPr/>
              <a:t>21</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bwMode="ltGray">
          <a:xfrm>
            <a:off x="866775" y="6507163"/>
            <a:ext cx="914400" cy="914400"/>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endParaRPr lang="en-US" sz="2000" dirty="0">
              <a:solidFill>
                <a:schemeClr val="bg2">
                  <a:lumMod val="50000"/>
                </a:schemeClr>
              </a:solidFill>
              <a:latin typeface="Calibri" pitchFamily="34" charset="0"/>
            </a:endParaRPr>
          </a:p>
        </p:txBody>
      </p:sp>
      <p:pic>
        <p:nvPicPr>
          <p:cNvPr id="51202" name="Picture 4"/>
          <p:cNvPicPr>
            <a:picLocks noChangeAspect="1"/>
          </p:cNvPicPr>
          <p:nvPr/>
        </p:nvPicPr>
        <p:blipFill>
          <a:blip r:embed="rId3"/>
          <a:srcRect/>
          <a:stretch>
            <a:fillRect/>
          </a:stretch>
        </p:blipFill>
        <p:spPr bwMode="auto">
          <a:xfrm>
            <a:off x="3162300" y="1420813"/>
            <a:ext cx="3009900" cy="5437187"/>
          </a:xfrm>
          <a:prstGeom prst="rect">
            <a:avLst/>
          </a:prstGeom>
          <a:noFill/>
          <a:ln w="9525">
            <a:noFill/>
            <a:miter lim="800000"/>
            <a:headEnd/>
            <a:tailEnd/>
          </a:ln>
        </p:spPr>
      </p:pic>
      <p:sp>
        <p:nvSpPr>
          <p:cNvPr id="51203" name="Title 7"/>
          <p:cNvSpPr>
            <a:spLocks noGrp="1"/>
          </p:cNvSpPr>
          <p:nvPr>
            <p:ph type="title"/>
          </p:nvPr>
        </p:nvSpPr>
        <p:spPr/>
        <p:txBody>
          <a:bodyPr/>
          <a:lstStyle/>
          <a:p>
            <a:r>
              <a:rPr lang="en-US" smtClean="0"/>
              <a:t>PGP Key Management</a:t>
            </a:r>
          </a:p>
        </p:txBody>
      </p:sp>
      <p:sp>
        <p:nvSpPr>
          <p:cNvPr id="51204" name="Slide Number Placeholder 1"/>
          <p:cNvSpPr>
            <a:spLocks noGrp="1"/>
          </p:cNvSpPr>
          <p:nvPr>
            <p:ph type="sldNum" sz="quarter" idx="10"/>
          </p:nvPr>
        </p:nvSpPr>
        <p:spPr>
          <a:noFill/>
        </p:spPr>
        <p:txBody>
          <a:bodyPr/>
          <a:lstStyle/>
          <a:p>
            <a:fld id="{5615C5CC-0864-439E-8669-9E103C324B61}" type="slidenum">
              <a:rPr lang="en-US" smtClean="0">
                <a:latin typeface="Arial" charset="0"/>
              </a:rPr>
              <a:pPr/>
              <a:t>22</a:t>
            </a:fld>
            <a:endParaRPr lang="en-US"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AU" smtClean="0"/>
              <a:t>Quantum Key Distribution</a:t>
            </a:r>
          </a:p>
        </p:txBody>
      </p:sp>
      <p:sp>
        <p:nvSpPr>
          <p:cNvPr id="53250" name="Slide Number Placeholder 3"/>
          <p:cNvSpPr>
            <a:spLocks noGrp="1"/>
          </p:cNvSpPr>
          <p:nvPr>
            <p:ph type="sldNum" sz="quarter" idx="10"/>
          </p:nvPr>
        </p:nvSpPr>
        <p:spPr>
          <a:noFill/>
        </p:spPr>
        <p:txBody>
          <a:bodyPr/>
          <a:lstStyle/>
          <a:p>
            <a:fld id="{BADA80F7-F1C7-4848-9736-C3102C78E79E}" type="slidenum">
              <a:rPr lang="en-US" smtClean="0">
                <a:latin typeface="Arial" charset="0"/>
              </a:rPr>
              <a:pPr/>
              <a:t>23</a:t>
            </a:fld>
            <a:endParaRPr lang="en-US" smtClean="0">
              <a:latin typeface="Arial" charset="0"/>
            </a:endParaRPr>
          </a:p>
        </p:txBody>
      </p:sp>
      <p:sp>
        <p:nvSpPr>
          <p:cNvPr id="53251" name="TextBox 5"/>
          <p:cNvSpPr txBox="1">
            <a:spLocks noChangeArrowheads="1"/>
          </p:cNvSpPr>
          <p:nvPr/>
        </p:nvSpPr>
        <p:spPr bwMode="auto">
          <a:xfrm>
            <a:off x="2051050" y="6094413"/>
            <a:ext cx="6842125" cy="647700"/>
          </a:xfrm>
          <a:prstGeom prst="rect">
            <a:avLst/>
          </a:prstGeom>
          <a:noFill/>
          <a:ln w="9525">
            <a:noFill/>
            <a:miter lim="800000"/>
            <a:headEnd/>
            <a:tailEnd/>
          </a:ln>
        </p:spPr>
        <p:txBody>
          <a:bodyPr>
            <a:spAutoFit/>
          </a:bodyPr>
          <a:lstStyle/>
          <a:p>
            <a:r>
              <a:rPr lang="en-AU"/>
              <a:t>Raw key: True random</a:t>
            </a:r>
          </a:p>
          <a:p>
            <a:r>
              <a:rPr lang="en-AU"/>
              <a:t>Final key: Secure, secret, replicated, synchronised true random</a:t>
            </a:r>
          </a:p>
        </p:txBody>
      </p:sp>
      <p:cxnSp>
        <p:nvCxnSpPr>
          <p:cNvPr id="5" name="Straight Connector 4"/>
          <p:cNvCxnSpPr/>
          <p:nvPr/>
        </p:nvCxnSpPr>
        <p:spPr>
          <a:xfrm>
            <a:off x="684213" y="2781300"/>
            <a:ext cx="770413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5325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19238" y="1824038"/>
            <a:ext cx="6105525" cy="3333750"/>
          </a:xfrm>
          <a:prstGeom prst="rect">
            <a:avLst/>
          </a:prstGeom>
          <a:noFill/>
          <a:ln w="9525">
            <a:noFill/>
            <a:miter lim="800000"/>
            <a:headEnd/>
            <a:tailEnd/>
          </a:ln>
        </p:spPr>
      </p:pic>
      <p:sp>
        <p:nvSpPr>
          <p:cNvPr id="53254" name="TextBox 6"/>
          <p:cNvSpPr txBox="1">
            <a:spLocks noChangeArrowheads="1"/>
          </p:cNvSpPr>
          <p:nvPr/>
        </p:nvSpPr>
        <p:spPr bwMode="auto">
          <a:xfrm>
            <a:off x="7885113" y="3644900"/>
            <a:ext cx="358775" cy="923925"/>
          </a:xfrm>
          <a:prstGeom prst="rect">
            <a:avLst/>
          </a:prstGeom>
          <a:noFill/>
          <a:ln w="9525">
            <a:noFill/>
            <a:miter lim="800000"/>
            <a:headEnd/>
            <a:tailEnd/>
          </a:ln>
        </p:spPr>
        <p:txBody>
          <a:bodyPr>
            <a:spAutoFit/>
          </a:bodyPr>
          <a:lstStyle/>
          <a:p>
            <a:r>
              <a:rPr lang="en-AU"/>
              <a:t>QKD</a:t>
            </a:r>
          </a:p>
        </p:txBody>
      </p:sp>
      <p:cxnSp>
        <p:nvCxnSpPr>
          <p:cNvPr id="9" name="Straight Arrow Connector 8"/>
          <p:cNvCxnSpPr>
            <a:stCxn id="53254" idx="0"/>
          </p:cNvCxnSpPr>
          <p:nvPr/>
        </p:nvCxnSpPr>
        <p:spPr>
          <a:xfrm flipV="1">
            <a:off x="8064500" y="2781300"/>
            <a:ext cx="0"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3254" idx="2"/>
          </p:cNvCxnSpPr>
          <p:nvPr/>
        </p:nvCxnSpPr>
        <p:spPr>
          <a:xfrm>
            <a:off x="8064500" y="4568825"/>
            <a:ext cx="0" cy="8048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0" y="533400"/>
            <a:ext cx="8915400" cy="685800"/>
          </a:xfrm>
        </p:spPr>
        <p:txBody>
          <a:bodyPr/>
          <a:lstStyle/>
          <a:p>
            <a:r>
              <a:rPr lang="en-US" smtClean="0"/>
              <a:t>Changes in the Threat Landscape</a:t>
            </a:r>
          </a:p>
        </p:txBody>
      </p:sp>
      <p:sp>
        <p:nvSpPr>
          <p:cNvPr id="55298" name="Slide Number Placeholder 3"/>
          <p:cNvSpPr>
            <a:spLocks noGrp="1"/>
          </p:cNvSpPr>
          <p:nvPr>
            <p:ph type="sldNum" sz="quarter" idx="10"/>
          </p:nvPr>
        </p:nvSpPr>
        <p:spPr>
          <a:xfrm>
            <a:off x="6553200" y="6305550"/>
            <a:ext cx="2133600" cy="476250"/>
          </a:xfrm>
          <a:noFill/>
        </p:spPr>
        <p:txBody>
          <a:bodyPr/>
          <a:lstStyle/>
          <a:p>
            <a:fld id="{05EB66BC-C0DE-491A-B45F-B05D0AB2602F}" type="slidenum">
              <a:rPr lang="en-US" smtClean="0">
                <a:latin typeface="Arial" charset="0"/>
              </a:rPr>
              <a:pPr/>
              <a:t>24</a:t>
            </a:fld>
            <a:endParaRPr lang="en-US" smtClean="0">
              <a:latin typeface="Arial" charset="0"/>
            </a:endParaRPr>
          </a:p>
        </p:txBody>
      </p:sp>
      <p:grpSp>
        <p:nvGrpSpPr>
          <p:cNvPr id="55299" name="Group 61"/>
          <p:cNvGrpSpPr>
            <a:grpSpLocks/>
          </p:cNvGrpSpPr>
          <p:nvPr/>
        </p:nvGrpSpPr>
        <p:grpSpPr bwMode="auto">
          <a:xfrm>
            <a:off x="0" y="1398588"/>
            <a:ext cx="9144000" cy="1497012"/>
            <a:chOff x="0" y="3351212"/>
            <a:chExt cx="9144000" cy="1497013"/>
          </a:xfrm>
        </p:grpSpPr>
        <p:sp>
          <p:nvSpPr>
            <p:cNvPr id="55336" name="Rectangle 5"/>
            <p:cNvSpPr>
              <a:spLocks noChangeArrowheads="1"/>
            </p:cNvSpPr>
            <p:nvPr/>
          </p:nvSpPr>
          <p:spPr bwMode="gray">
            <a:xfrm>
              <a:off x="0" y="3362325"/>
              <a:ext cx="9144000" cy="1447800"/>
            </a:xfrm>
            <a:prstGeom prst="rect">
              <a:avLst/>
            </a:prstGeom>
            <a:solidFill>
              <a:srgbClr val="FFFFFF"/>
            </a:solidFill>
            <a:ln w="9525" algn="ctr">
              <a:noFill/>
              <a:miter lim="800000"/>
              <a:headEnd/>
              <a:tailEnd/>
            </a:ln>
          </p:spPr>
          <p:txBody>
            <a:bodyPr wrap="none"/>
            <a:lstStyle/>
            <a:p>
              <a:pPr algn="ctr" eaLnBrk="0" hangingPunct="0"/>
              <a:endParaRPr lang="en-US" sz="2400" b="1"/>
            </a:p>
          </p:txBody>
        </p:sp>
        <p:cxnSp>
          <p:nvCxnSpPr>
            <p:cNvPr id="9" name="Straight Connector 8"/>
            <p:cNvCxnSpPr/>
            <p:nvPr/>
          </p:nvCxnSpPr>
          <p:spPr bwMode="gray">
            <a:xfrm>
              <a:off x="0" y="3351212"/>
              <a:ext cx="9144000" cy="1587"/>
            </a:xfrm>
            <a:prstGeom prst="line">
              <a:avLst/>
            </a:prstGeom>
            <a:solidFill>
              <a:schemeClr val="accent1"/>
            </a:solidFill>
            <a:ln w="9525" cap="flat" cmpd="sng" algn="ctr">
              <a:solidFill>
                <a:schemeClr val="accent1">
                  <a:lumMod val="60000"/>
                  <a:lumOff val="40000"/>
                </a:schemeClr>
              </a:solidFill>
              <a:prstDash val="dash"/>
              <a:miter lim="800000"/>
              <a:headEnd type="none" w="med" len="med"/>
              <a:tailEnd type="none" w="med" len="med"/>
            </a:ln>
            <a:effectLst/>
          </p:spPr>
        </p:cxnSp>
        <p:sp>
          <p:nvSpPr>
            <p:cNvPr id="10" name="Rectangle 9"/>
            <p:cNvSpPr/>
            <p:nvPr/>
          </p:nvSpPr>
          <p:spPr bwMode="gray">
            <a:xfrm>
              <a:off x="0" y="3400424"/>
              <a:ext cx="9144000" cy="1447801"/>
            </a:xfrm>
            <a:prstGeom prst="rect">
              <a:avLst/>
            </a:prstGeom>
            <a:gradFill flip="none" rotWithShape="1">
              <a:gsLst>
                <a:gs pos="0">
                  <a:schemeClr val="accent1">
                    <a:lumMod val="20000"/>
                    <a:lumOff val="80000"/>
                  </a:schemeClr>
                </a:gs>
                <a:gs pos="50000">
                  <a:srgbClr val="FFFFFF"/>
                </a:gs>
              </a:gsLst>
              <a:lin ang="5400000" scaled="1"/>
              <a:tileRect/>
            </a:gradFill>
            <a:ln w="9525" cap="flat" cmpd="sng" algn="ctr">
              <a:noFill/>
              <a:prstDash val="solid"/>
              <a:miter lim="800000"/>
              <a:headEnd type="none" w="med" len="med"/>
              <a:tailEnd type="none" w="med" len="med"/>
            </a:ln>
            <a:effectLst/>
          </p:spPr>
          <p:txBody>
            <a:bodyPr wrap="none"/>
            <a:lstStyle/>
            <a:p>
              <a:pPr algn="ctr" eaLnBrk="0" hangingPunct="0">
                <a:defRPr/>
              </a:pPr>
              <a:endParaRPr lang="en-US" sz="2400" b="1" dirty="0"/>
            </a:p>
          </p:txBody>
        </p:sp>
      </p:grpSp>
      <p:grpSp>
        <p:nvGrpSpPr>
          <p:cNvPr id="55300" name="Group 57"/>
          <p:cNvGrpSpPr>
            <a:grpSpLocks/>
          </p:cNvGrpSpPr>
          <p:nvPr/>
        </p:nvGrpSpPr>
        <p:grpSpPr bwMode="auto">
          <a:xfrm>
            <a:off x="-7938" y="3140075"/>
            <a:ext cx="9144001" cy="1665288"/>
            <a:chOff x="0" y="2609239"/>
            <a:chExt cx="9144000" cy="1664408"/>
          </a:xfrm>
        </p:grpSpPr>
        <p:grpSp>
          <p:nvGrpSpPr>
            <p:cNvPr id="55326" name="Group 61"/>
            <p:cNvGrpSpPr>
              <a:grpSpLocks/>
            </p:cNvGrpSpPr>
            <p:nvPr/>
          </p:nvGrpSpPr>
          <p:grpSpPr bwMode="auto">
            <a:xfrm>
              <a:off x="0" y="2684375"/>
              <a:ext cx="9144000" cy="1497012"/>
              <a:chOff x="0" y="3351212"/>
              <a:chExt cx="9144000" cy="1497013"/>
            </a:xfrm>
          </p:grpSpPr>
          <p:sp>
            <p:nvSpPr>
              <p:cNvPr id="55333" name="Rectangle 5"/>
              <p:cNvSpPr>
                <a:spLocks noChangeArrowheads="1"/>
              </p:cNvSpPr>
              <p:nvPr/>
            </p:nvSpPr>
            <p:spPr bwMode="gray">
              <a:xfrm>
                <a:off x="0" y="3362325"/>
                <a:ext cx="9144000" cy="1447800"/>
              </a:xfrm>
              <a:prstGeom prst="rect">
                <a:avLst/>
              </a:prstGeom>
              <a:solidFill>
                <a:srgbClr val="FFFFFF"/>
              </a:solidFill>
              <a:ln w="9525" algn="ctr">
                <a:noFill/>
                <a:miter lim="800000"/>
                <a:headEnd/>
                <a:tailEnd/>
              </a:ln>
            </p:spPr>
            <p:txBody>
              <a:bodyPr wrap="none"/>
              <a:lstStyle/>
              <a:p>
                <a:pPr algn="ctr" eaLnBrk="0" hangingPunct="0"/>
                <a:endParaRPr lang="en-US" sz="2400" b="1"/>
              </a:p>
            </p:txBody>
          </p:sp>
          <p:cxnSp>
            <p:nvCxnSpPr>
              <p:cNvPr id="20" name="Straight Connector 19"/>
              <p:cNvCxnSpPr/>
              <p:nvPr/>
            </p:nvCxnSpPr>
            <p:spPr bwMode="gray">
              <a:xfrm>
                <a:off x="0" y="3350649"/>
                <a:ext cx="9144000" cy="1586"/>
              </a:xfrm>
              <a:prstGeom prst="line">
                <a:avLst/>
              </a:prstGeom>
              <a:solidFill>
                <a:schemeClr val="accent1"/>
              </a:solidFill>
              <a:ln w="9525" cap="flat" cmpd="sng" algn="ctr">
                <a:solidFill>
                  <a:schemeClr val="accent1">
                    <a:lumMod val="60000"/>
                    <a:lumOff val="40000"/>
                  </a:schemeClr>
                </a:solidFill>
                <a:prstDash val="dash"/>
                <a:miter lim="800000"/>
                <a:headEnd type="none" w="med" len="med"/>
                <a:tailEnd type="none" w="med" len="med"/>
              </a:ln>
              <a:effectLst/>
            </p:spPr>
          </p:cxnSp>
          <p:sp>
            <p:nvSpPr>
              <p:cNvPr id="21" name="Rectangle 20"/>
              <p:cNvSpPr/>
              <p:nvPr/>
            </p:nvSpPr>
            <p:spPr bwMode="gray">
              <a:xfrm>
                <a:off x="0" y="3399835"/>
                <a:ext cx="9144000" cy="1448624"/>
              </a:xfrm>
              <a:prstGeom prst="rect">
                <a:avLst/>
              </a:prstGeom>
              <a:gradFill flip="none" rotWithShape="1">
                <a:gsLst>
                  <a:gs pos="0">
                    <a:schemeClr val="accent1">
                      <a:lumMod val="20000"/>
                      <a:lumOff val="80000"/>
                    </a:schemeClr>
                  </a:gs>
                  <a:gs pos="50000">
                    <a:srgbClr val="FFFFFF"/>
                  </a:gs>
                </a:gsLst>
                <a:lin ang="5400000" scaled="1"/>
                <a:tileRect/>
              </a:gradFill>
              <a:ln w="9525" cap="flat" cmpd="sng" algn="ctr">
                <a:noFill/>
                <a:prstDash val="solid"/>
                <a:miter lim="800000"/>
                <a:headEnd type="none" w="med" len="med"/>
                <a:tailEnd type="none" w="med" len="med"/>
              </a:ln>
              <a:effectLst/>
            </p:spPr>
            <p:txBody>
              <a:bodyPr wrap="none"/>
              <a:lstStyle/>
              <a:p>
                <a:pPr algn="ctr" eaLnBrk="0" hangingPunct="0">
                  <a:defRPr/>
                </a:pPr>
                <a:endParaRPr lang="en-US" sz="2400" b="1" dirty="0"/>
              </a:p>
            </p:txBody>
          </p:sp>
        </p:grpSp>
        <p:sp>
          <p:nvSpPr>
            <p:cNvPr id="55327" name="TextBox 12"/>
            <p:cNvSpPr txBox="1">
              <a:spLocks noChangeArrowheads="1"/>
            </p:cNvSpPr>
            <p:nvPr/>
          </p:nvSpPr>
          <p:spPr bwMode="auto">
            <a:xfrm>
              <a:off x="11875" y="3182591"/>
              <a:ext cx="1852551" cy="830997"/>
            </a:xfrm>
            <a:prstGeom prst="rect">
              <a:avLst/>
            </a:prstGeom>
            <a:noFill/>
            <a:ln w="9525">
              <a:noFill/>
              <a:miter lim="800000"/>
              <a:headEnd/>
              <a:tailEnd/>
            </a:ln>
          </p:spPr>
          <p:txBody>
            <a:bodyPr>
              <a:spAutoFit/>
            </a:bodyPr>
            <a:lstStyle/>
            <a:p>
              <a:pPr algn="r"/>
              <a:r>
                <a:rPr lang="en-US" sz="2400" b="1"/>
                <a:t>Nation state actors</a:t>
              </a:r>
            </a:p>
          </p:txBody>
        </p:sp>
        <p:grpSp>
          <p:nvGrpSpPr>
            <p:cNvPr id="55328" name="Group 34"/>
            <p:cNvGrpSpPr>
              <a:grpSpLocks/>
            </p:cNvGrpSpPr>
            <p:nvPr/>
          </p:nvGrpSpPr>
          <p:grpSpPr bwMode="auto">
            <a:xfrm>
              <a:off x="2039756" y="2857669"/>
              <a:ext cx="1445169" cy="1415978"/>
              <a:chOff x="4326195" y="943897"/>
              <a:chExt cx="1718653" cy="1683938"/>
            </a:xfrm>
          </p:grpSpPr>
          <p:pic>
            <p:nvPicPr>
              <p:cNvPr id="55331" name="Picture 2" descr="\\maho3fp3a\SDrive\Creative Dev - Icons\PNG files for PowerPoint\globe_asia.png"/>
              <p:cNvPicPr>
                <a:picLocks noChangeAspect="1" noChangeArrowheads="1"/>
              </p:cNvPicPr>
              <p:nvPr/>
            </p:nvPicPr>
            <p:blipFill>
              <a:blip r:embed="rId3"/>
              <a:srcRect/>
              <a:stretch>
                <a:fillRect/>
              </a:stretch>
            </p:blipFill>
            <p:spPr bwMode="auto">
              <a:xfrm>
                <a:off x="5256673" y="943897"/>
                <a:ext cx="788175" cy="793132"/>
              </a:xfrm>
              <a:prstGeom prst="rect">
                <a:avLst/>
              </a:prstGeom>
              <a:noFill/>
              <a:ln w="9525">
                <a:noFill/>
                <a:miter lim="800000"/>
                <a:headEnd/>
                <a:tailEnd/>
              </a:ln>
            </p:spPr>
          </p:pic>
          <p:pic>
            <p:nvPicPr>
              <p:cNvPr id="55332" name="Picture 3" descr="\\maho3fp3a\SDrive\Creative Dev - Icons\PNG files for PowerPoint\People\_people10.png"/>
              <p:cNvPicPr>
                <a:picLocks noChangeAspect="1" noChangeArrowheads="1"/>
              </p:cNvPicPr>
              <p:nvPr/>
            </p:nvPicPr>
            <p:blipFill>
              <a:blip r:embed="rId4"/>
              <a:srcRect/>
              <a:stretch>
                <a:fillRect/>
              </a:stretch>
            </p:blipFill>
            <p:spPr bwMode="auto">
              <a:xfrm>
                <a:off x="4326195" y="1329451"/>
                <a:ext cx="1710812" cy="1298384"/>
              </a:xfrm>
              <a:prstGeom prst="rect">
                <a:avLst/>
              </a:prstGeom>
              <a:noFill/>
              <a:ln w="9525">
                <a:noFill/>
                <a:miter lim="800000"/>
                <a:headEnd/>
                <a:tailEnd/>
              </a:ln>
            </p:spPr>
          </p:pic>
        </p:grpSp>
        <p:sp>
          <p:nvSpPr>
            <p:cNvPr id="15" name="Rectangle 14"/>
            <p:cNvSpPr/>
            <p:nvPr/>
          </p:nvSpPr>
          <p:spPr>
            <a:xfrm flipV="1">
              <a:off x="0" y="2609239"/>
              <a:ext cx="9144000" cy="8568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330" name="TextBox 15"/>
            <p:cNvSpPr txBox="1">
              <a:spLocks noChangeArrowheads="1"/>
            </p:cNvSpPr>
            <p:nvPr/>
          </p:nvSpPr>
          <p:spPr bwMode="auto">
            <a:xfrm>
              <a:off x="3536870" y="3293144"/>
              <a:ext cx="4164224" cy="584776"/>
            </a:xfrm>
            <a:prstGeom prst="rect">
              <a:avLst/>
            </a:prstGeom>
            <a:noFill/>
            <a:ln w="9525">
              <a:noFill/>
              <a:miter lim="800000"/>
              <a:headEnd/>
              <a:tailEnd/>
            </a:ln>
          </p:spPr>
          <p:txBody>
            <a:bodyPr>
              <a:spAutoFit/>
            </a:bodyPr>
            <a:lstStyle/>
            <a:p>
              <a:r>
                <a:rPr lang="en-US" sz="1600"/>
                <a:t>PII, government, defense industrial base, IP rich organizations</a:t>
              </a:r>
            </a:p>
          </p:txBody>
        </p:sp>
      </p:grpSp>
      <p:grpSp>
        <p:nvGrpSpPr>
          <p:cNvPr id="55301" name="Group 58"/>
          <p:cNvGrpSpPr>
            <a:grpSpLocks/>
          </p:cNvGrpSpPr>
          <p:nvPr/>
        </p:nvGrpSpPr>
        <p:grpSpPr bwMode="auto">
          <a:xfrm>
            <a:off x="65088" y="1436688"/>
            <a:ext cx="9178925" cy="1738312"/>
            <a:chOff x="106875" y="856130"/>
            <a:chExt cx="9179617" cy="1737655"/>
          </a:xfrm>
        </p:grpSpPr>
        <p:sp>
          <p:nvSpPr>
            <p:cNvPr id="55317" name="TextBox 22"/>
            <p:cNvSpPr txBox="1">
              <a:spLocks noChangeArrowheads="1"/>
            </p:cNvSpPr>
            <p:nvPr/>
          </p:nvSpPr>
          <p:spPr bwMode="auto">
            <a:xfrm>
              <a:off x="106875" y="1545287"/>
              <a:ext cx="1736476" cy="400110"/>
            </a:xfrm>
            <a:prstGeom prst="rect">
              <a:avLst/>
            </a:prstGeom>
            <a:noFill/>
            <a:ln w="9525">
              <a:noFill/>
              <a:miter lim="800000"/>
              <a:headEnd/>
              <a:tailEnd/>
            </a:ln>
          </p:spPr>
          <p:txBody>
            <a:bodyPr>
              <a:spAutoFit/>
            </a:bodyPr>
            <a:lstStyle/>
            <a:p>
              <a:pPr algn="r"/>
              <a:r>
                <a:rPr lang="en-US" sz="2000" b="1"/>
                <a:t>Criminals</a:t>
              </a:r>
            </a:p>
          </p:txBody>
        </p:sp>
        <p:grpSp>
          <p:nvGrpSpPr>
            <p:cNvPr id="55318" name="Group 33"/>
            <p:cNvGrpSpPr>
              <a:grpSpLocks/>
            </p:cNvGrpSpPr>
            <p:nvPr/>
          </p:nvGrpSpPr>
          <p:grpSpPr bwMode="auto">
            <a:xfrm>
              <a:off x="2037978" y="880705"/>
              <a:ext cx="1391642" cy="1686058"/>
              <a:chOff x="2450537" y="4395670"/>
              <a:chExt cx="1654997" cy="2005128"/>
            </a:xfrm>
          </p:grpSpPr>
          <p:sp>
            <p:nvSpPr>
              <p:cNvPr id="55324" name="TextBox 29"/>
              <p:cNvSpPr txBox="1">
                <a:spLocks noChangeArrowheads="1"/>
              </p:cNvSpPr>
              <p:nvPr/>
            </p:nvSpPr>
            <p:spPr bwMode="auto">
              <a:xfrm>
                <a:off x="2572044" y="4395670"/>
                <a:ext cx="1409207" cy="1098061"/>
              </a:xfrm>
              <a:prstGeom prst="rect">
                <a:avLst/>
              </a:prstGeom>
              <a:noFill/>
              <a:ln w="9525">
                <a:noFill/>
                <a:miter lim="800000"/>
                <a:headEnd/>
                <a:tailEnd/>
              </a:ln>
            </p:spPr>
            <p:txBody>
              <a:bodyPr>
                <a:spAutoFit/>
              </a:bodyPr>
              <a:lstStyle/>
              <a:p>
                <a:pPr algn="ctr"/>
                <a:r>
                  <a:rPr lang="en-US">
                    <a:solidFill>
                      <a:srgbClr val="B5121B"/>
                    </a:solidFill>
                  </a:rPr>
                  <a:t>Petty criminals</a:t>
                </a:r>
              </a:p>
            </p:txBody>
          </p:sp>
          <p:pic>
            <p:nvPicPr>
              <p:cNvPr id="55325" name="Picture 6" descr="\\maho3fp3a\SDrive\Creative Dev - Icons\PNG files for PowerPoint\People\_people2.png"/>
              <p:cNvPicPr>
                <a:picLocks noChangeAspect="1" noChangeArrowheads="1"/>
              </p:cNvPicPr>
              <p:nvPr/>
            </p:nvPicPr>
            <p:blipFill>
              <a:blip r:embed="rId5"/>
              <a:srcRect/>
              <a:stretch>
                <a:fillRect/>
              </a:stretch>
            </p:blipFill>
            <p:spPr bwMode="auto">
              <a:xfrm>
                <a:off x="2450537" y="5144773"/>
                <a:ext cx="1654997" cy="1256025"/>
              </a:xfrm>
              <a:prstGeom prst="rect">
                <a:avLst/>
              </a:prstGeom>
              <a:noFill/>
              <a:ln w="9525">
                <a:noFill/>
                <a:miter lim="800000"/>
                <a:headEnd/>
                <a:tailEnd/>
              </a:ln>
            </p:spPr>
          </p:pic>
        </p:grpSp>
        <p:grpSp>
          <p:nvGrpSpPr>
            <p:cNvPr id="55319" name="Group 32"/>
            <p:cNvGrpSpPr>
              <a:grpSpLocks/>
            </p:cNvGrpSpPr>
            <p:nvPr/>
          </p:nvGrpSpPr>
          <p:grpSpPr bwMode="auto">
            <a:xfrm>
              <a:off x="5039762" y="856130"/>
              <a:ext cx="1590428" cy="1737655"/>
              <a:chOff x="5134282" y="4359402"/>
              <a:chExt cx="1891401" cy="2066490"/>
            </a:xfrm>
          </p:grpSpPr>
          <p:sp>
            <p:nvSpPr>
              <p:cNvPr id="55322" name="TextBox 27"/>
              <p:cNvSpPr txBox="1">
                <a:spLocks noChangeArrowheads="1"/>
              </p:cNvSpPr>
              <p:nvPr/>
            </p:nvSpPr>
            <p:spPr bwMode="auto">
              <a:xfrm>
                <a:off x="5205099" y="4359402"/>
                <a:ext cx="1820584" cy="768643"/>
              </a:xfrm>
              <a:prstGeom prst="rect">
                <a:avLst/>
              </a:prstGeom>
              <a:noFill/>
              <a:ln w="9525">
                <a:noFill/>
                <a:miter lim="800000"/>
                <a:headEnd/>
                <a:tailEnd/>
              </a:ln>
            </p:spPr>
            <p:txBody>
              <a:bodyPr>
                <a:spAutoFit/>
              </a:bodyPr>
              <a:lstStyle/>
              <a:p>
                <a:pPr algn="ctr"/>
                <a:r>
                  <a:rPr lang="en-US">
                    <a:solidFill>
                      <a:srgbClr val="B5121B"/>
                    </a:solidFill>
                  </a:rPr>
                  <a:t>Organized crime</a:t>
                </a:r>
              </a:p>
            </p:txBody>
          </p:sp>
          <p:pic>
            <p:nvPicPr>
              <p:cNvPr id="55323" name="Picture 7" descr="\\maho3fp3a\SDrive\Creative Dev - Icons\PNG files for PowerPoint\People\_people12.png"/>
              <p:cNvPicPr>
                <a:picLocks noChangeAspect="1" noChangeArrowheads="1"/>
              </p:cNvPicPr>
              <p:nvPr/>
            </p:nvPicPr>
            <p:blipFill>
              <a:blip r:embed="rId6"/>
              <a:srcRect/>
              <a:stretch>
                <a:fillRect/>
              </a:stretch>
            </p:blipFill>
            <p:spPr bwMode="auto">
              <a:xfrm>
                <a:off x="5134282" y="5121444"/>
                <a:ext cx="1718802" cy="1304448"/>
              </a:xfrm>
              <a:prstGeom prst="rect">
                <a:avLst/>
              </a:prstGeom>
              <a:noFill/>
              <a:ln w="9525">
                <a:noFill/>
                <a:miter lim="800000"/>
                <a:headEnd/>
                <a:tailEnd/>
              </a:ln>
            </p:spPr>
          </p:pic>
        </p:grpSp>
        <p:sp>
          <p:nvSpPr>
            <p:cNvPr id="55320" name="TextBox 25"/>
            <p:cNvSpPr txBox="1">
              <a:spLocks noChangeArrowheads="1"/>
            </p:cNvSpPr>
            <p:nvPr/>
          </p:nvSpPr>
          <p:spPr bwMode="auto">
            <a:xfrm>
              <a:off x="6198908" y="1472546"/>
              <a:ext cx="3087584" cy="830997"/>
            </a:xfrm>
            <a:prstGeom prst="rect">
              <a:avLst/>
            </a:prstGeom>
            <a:noFill/>
            <a:ln w="9525">
              <a:noFill/>
              <a:miter lim="800000"/>
              <a:headEnd/>
              <a:tailEnd/>
            </a:ln>
          </p:spPr>
          <p:txBody>
            <a:bodyPr>
              <a:spAutoFit/>
            </a:bodyPr>
            <a:lstStyle/>
            <a:p>
              <a:r>
                <a:rPr lang="en-US" sz="1600"/>
                <a:t>Organized, sophisticated supply chains (PII, financial services, retail)</a:t>
              </a:r>
            </a:p>
          </p:txBody>
        </p:sp>
        <p:sp>
          <p:nvSpPr>
            <p:cNvPr id="55321" name="TextBox 26"/>
            <p:cNvSpPr txBox="1">
              <a:spLocks noChangeArrowheads="1"/>
            </p:cNvSpPr>
            <p:nvPr/>
          </p:nvSpPr>
          <p:spPr bwMode="auto">
            <a:xfrm>
              <a:off x="3154878" y="1717965"/>
              <a:ext cx="1939636" cy="338554"/>
            </a:xfrm>
            <a:prstGeom prst="rect">
              <a:avLst/>
            </a:prstGeom>
            <a:noFill/>
            <a:ln w="9525">
              <a:noFill/>
              <a:miter lim="800000"/>
              <a:headEnd/>
              <a:tailEnd/>
            </a:ln>
          </p:spPr>
          <p:txBody>
            <a:bodyPr>
              <a:spAutoFit/>
            </a:bodyPr>
            <a:lstStyle/>
            <a:p>
              <a:r>
                <a:rPr lang="en-US" sz="1600"/>
                <a:t>Unsophisticated</a:t>
              </a:r>
            </a:p>
          </p:txBody>
        </p:sp>
      </p:grpSp>
      <p:grpSp>
        <p:nvGrpSpPr>
          <p:cNvPr id="55302" name="Group 56"/>
          <p:cNvGrpSpPr>
            <a:grpSpLocks/>
          </p:cNvGrpSpPr>
          <p:nvPr/>
        </p:nvGrpSpPr>
        <p:grpSpPr bwMode="auto">
          <a:xfrm>
            <a:off x="0" y="4881563"/>
            <a:ext cx="9353550" cy="1824037"/>
            <a:chOff x="-1" y="4317302"/>
            <a:chExt cx="9353382" cy="1823768"/>
          </a:xfrm>
        </p:grpSpPr>
        <p:grpSp>
          <p:nvGrpSpPr>
            <p:cNvPr id="55303" name="Group 61"/>
            <p:cNvGrpSpPr>
              <a:grpSpLocks/>
            </p:cNvGrpSpPr>
            <p:nvPr/>
          </p:nvGrpSpPr>
          <p:grpSpPr bwMode="auto">
            <a:xfrm>
              <a:off x="0" y="4323169"/>
              <a:ext cx="9144000" cy="1497012"/>
              <a:chOff x="0" y="3351212"/>
              <a:chExt cx="9144000" cy="1497013"/>
            </a:xfrm>
          </p:grpSpPr>
          <p:sp>
            <p:nvSpPr>
              <p:cNvPr id="55314" name="Rectangle 5"/>
              <p:cNvSpPr>
                <a:spLocks noChangeArrowheads="1"/>
              </p:cNvSpPr>
              <p:nvPr/>
            </p:nvSpPr>
            <p:spPr bwMode="gray">
              <a:xfrm>
                <a:off x="0" y="3362325"/>
                <a:ext cx="9144000" cy="1447800"/>
              </a:xfrm>
              <a:prstGeom prst="rect">
                <a:avLst/>
              </a:prstGeom>
              <a:solidFill>
                <a:srgbClr val="FFFFFF"/>
              </a:solidFill>
              <a:ln w="9525" algn="ctr">
                <a:noFill/>
                <a:miter lim="800000"/>
                <a:headEnd/>
                <a:tailEnd/>
              </a:ln>
            </p:spPr>
            <p:txBody>
              <a:bodyPr wrap="none"/>
              <a:lstStyle/>
              <a:p>
                <a:pPr algn="ctr" eaLnBrk="0" hangingPunct="0"/>
                <a:endParaRPr lang="en-US" sz="2400" b="1"/>
              </a:p>
            </p:txBody>
          </p:sp>
          <p:cxnSp>
            <p:nvCxnSpPr>
              <p:cNvPr id="45" name="Straight Connector 44"/>
              <p:cNvCxnSpPr/>
              <p:nvPr/>
            </p:nvCxnSpPr>
            <p:spPr bwMode="gray">
              <a:xfrm>
                <a:off x="-1" y="3351694"/>
                <a:ext cx="9143836" cy="1587"/>
              </a:xfrm>
              <a:prstGeom prst="line">
                <a:avLst/>
              </a:prstGeom>
              <a:solidFill>
                <a:schemeClr val="accent1"/>
              </a:solidFill>
              <a:ln w="9525" cap="flat" cmpd="sng" algn="ctr">
                <a:solidFill>
                  <a:schemeClr val="accent1">
                    <a:lumMod val="60000"/>
                    <a:lumOff val="40000"/>
                  </a:schemeClr>
                </a:solidFill>
                <a:prstDash val="dash"/>
                <a:miter lim="800000"/>
                <a:headEnd type="none" w="med" len="med"/>
                <a:tailEnd type="none" w="med" len="med"/>
              </a:ln>
              <a:effectLst/>
            </p:spPr>
          </p:cxnSp>
          <p:sp>
            <p:nvSpPr>
              <p:cNvPr id="46" name="Rectangle 45"/>
              <p:cNvSpPr/>
              <p:nvPr/>
            </p:nvSpPr>
            <p:spPr bwMode="gray">
              <a:xfrm>
                <a:off x="-1" y="3400899"/>
                <a:ext cx="9143836" cy="1447587"/>
              </a:xfrm>
              <a:prstGeom prst="rect">
                <a:avLst/>
              </a:prstGeom>
              <a:gradFill flip="none" rotWithShape="1">
                <a:gsLst>
                  <a:gs pos="0">
                    <a:schemeClr val="accent1">
                      <a:lumMod val="20000"/>
                      <a:lumOff val="80000"/>
                    </a:schemeClr>
                  </a:gs>
                  <a:gs pos="50000">
                    <a:srgbClr val="FFFFFF"/>
                  </a:gs>
                </a:gsLst>
                <a:lin ang="5400000" scaled="1"/>
                <a:tileRect/>
              </a:gradFill>
              <a:ln w="9525" cap="flat" cmpd="sng" algn="ctr">
                <a:noFill/>
                <a:prstDash val="solid"/>
                <a:miter lim="800000"/>
                <a:headEnd type="none" w="med" len="med"/>
                <a:tailEnd type="none" w="med" len="med"/>
              </a:ln>
              <a:effectLst/>
            </p:spPr>
            <p:txBody>
              <a:bodyPr wrap="none"/>
              <a:lstStyle/>
              <a:p>
                <a:pPr algn="ctr" eaLnBrk="0" hangingPunct="0">
                  <a:defRPr/>
                </a:pPr>
                <a:endParaRPr lang="en-US" sz="2400" b="1" dirty="0"/>
              </a:p>
            </p:txBody>
          </p:sp>
        </p:grpSp>
        <p:sp>
          <p:nvSpPr>
            <p:cNvPr id="55304" name="TextBox 20"/>
            <p:cNvSpPr txBox="1">
              <a:spLocks noChangeArrowheads="1"/>
            </p:cNvSpPr>
            <p:nvPr/>
          </p:nvSpPr>
          <p:spPr bwMode="auto">
            <a:xfrm>
              <a:off x="-1" y="5023262"/>
              <a:ext cx="1911928" cy="830997"/>
            </a:xfrm>
            <a:prstGeom prst="rect">
              <a:avLst/>
            </a:prstGeom>
            <a:noFill/>
            <a:ln w="9525">
              <a:noFill/>
              <a:miter lim="800000"/>
              <a:headEnd/>
              <a:tailEnd/>
            </a:ln>
          </p:spPr>
          <p:txBody>
            <a:bodyPr>
              <a:spAutoFit/>
            </a:bodyPr>
            <a:lstStyle/>
            <a:p>
              <a:pPr algn="r"/>
              <a:r>
                <a:rPr lang="en-US" sz="2400" b="1"/>
                <a:t>Non-state actors</a:t>
              </a:r>
            </a:p>
          </p:txBody>
        </p:sp>
        <p:grpSp>
          <p:nvGrpSpPr>
            <p:cNvPr id="55305" name="Group 34"/>
            <p:cNvGrpSpPr>
              <a:grpSpLocks/>
            </p:cNvGrpSpPr>
            <p:nvPr/>
          </p:nvGrpSpPr>
          <p:grpSpPr bwMode="auto">
            <a:xfrm>
              <a:off x="2061470" y="4665924"/>
              <a:ext cx="1399694" cy="1449642"/>
              <a:chOff x="2371623" y="2557823"/>
              <a:chExt cx="1664573" cy="1723973"/>
            </a:xfrm>
          </p:grpSpPr>
          <p:sp>
            <p:nvSpPr>
              <p:cNvPr id="55312" name="TextBox 41"/>
              <p:cNvSpPr txBox="1">
                <a:spLocks noChangeArrowheads="1"/>
              </p:cNvSpPr>
              <p:nvPr/>
            </p:nvSpPr>
            <p:spPr bwMode="auto">
              <a:xfrm>
                <a:off x="2453641" y="2557823"/>
                <a:ext cx="1479262" cy="768643"/>
              </a:xfrm>
              <a:prstGeom prst="rect">
                <a:avLst/>
              </a:prstGeom>
              <a:noFill/>
              <a:ln w="9525">
                <a:noFill/>
                <a:miter lim="800000"/>
                <a:headEnd/>
                <a:tailEnd/>
              </a:ln>
            </p:spPr>
            <p:txBody>
              <a:bodyPr>
                <a:spAutoFit/>
              </a:bodyPr>
              <a:lstStyle/>
              <a:p>
                <a:pPr algn="ctr"/>
                <a:r>
                  <a:rPr lang="en-US">
                    <a:solidFill>
                      <a:srgbClr val="B5121B"/>
                    </a:solidFill>
                  </a:rPr>
                  <a:t>Terrorists</a:t>
                </a:r>
              </a:p>
            </p:txBody>
          </p:sp>
          <p:pic>
            <p:nvPicPr>
              <p:cNvPr id="55313" name="Picture 4" descr="\\maho3fp3a\SDrive\Creative Dev - Icons\PNG files for PowerPoint\People\_people8.png"/>
              <p:cNvPicPr>
                <a:picLocks noChangeAspect="1" noChangeArrowheads="1"/>
              </p:cNvPicPr>
              <p:nvPr/>
            </p:nvPicPr>
            <p:blipFill>
              <a:blip r:embed="rId7"/>
              <a:srcRect/>
              <a:stretch>
                <a:fillRect/>
              </a:stretch>
            </p:blipFill>
            <p:spPr bwMode="auto">
              <a:xfrm>
                <a:off x="2371623" y="3018504"/>
                <a:ext cx="1664573" cy="1263292"/>
              </a:xfrm>
              <a:prstGeom prst="rect">
                <a:avLst/>
              </a:prstGeom>
              <a:noFill/>
              <a:ln w="9525">
                <a:noFill/>
                <a:miter lim="800000"/>
                <a:headEnd/>
                <a:tailEnd/>
              </a:ln>
            </p:spPr>
          </p:pic>
        </p:grpSp>
        <p:grpSp>
          <p:nvGrpSpPr>
            <p:cNvPr id="55306" name="Group 35"/>
            <p:cNvGrpSpPr>
              <a:grpSpLocks/>
            </p:cNvGrpSpPr>
            <p:nvPr/>
          </p:nvGrpSpPr>
          <p:grpSpPr bwMode="auto">
            <a:xfrm>
              <a:off x="4961253" y="4443037"/>
              <a:ext cx="2664066" cy="1698033"/>
              <a:chOff x="5073417" y="2393727"/>
              <a:chExt cx="3168215" cy="2019370"/>
            </a:xfrm>
          </p:grpSpPr>
          <p:sp>
            <p:nvSpPr>
              <p:cNvPr id="55310" name="TextBox 39"/>
              <p:cNvSpPr txBox="1">
                <a:spLocks noChangeArrowheads="1"/>
              </p:cNvSpPr>
              <p:nvPr/>
            </p:nvSpPr>
            <p:spPr bwMode="auto">
              <a:xfrm>
                <a:off x="5073417" y="2393727"/>
                <a:ext cx="3168215" cy="768643"/>
              </a:xfrm>
              <a:prstGeom prst="rect">
                <a:avLst/>
              </a:prstGeom>
              <a:noFill/>
              <a:ln w="9525">
                <a:noFill/>
                <a:miter lim="800000"/>
                <a:headEnd/>
                <a:tailEnd/>
              </a:ln>
            </p:spPr>
            <p:txBody>
              <a:bodyPr>
                <a:spAutoFit/>
              </a:bodyPr>
              <a:lstStyle/>
              <a:p>
                <a:pPr algn="ctr"/>
                <a:r>
                  <a:rPr lang="en-US">
                    <a:solidFill>
                      <a:srgbClr val="B5121B"/>
                    </a:solidFill>
                  </a:rPr>
                  <a:t>Anti-establishment vigilantes</a:t>
                </a:r>
              </a:p>
            </p:txBody>
          </p:sp>
          <p:pic>
            <p:nvPicPr>
              <p:cNvPr id="55311" name="Picture 5" descr="\\maho3fp3a\SDrive\Creative Dev - Icons\PNG files for PowerPoint\People\_people5.png"/>
              <p:cNvPicPr>
                <a:picLocks noChangeAspect="1" noChangeArrowheads="1"/>
              </p:cNvPicPr>
              <p:nvPr/>
            </p:nvPicPr>
            <p:blipFill>
              <a:blip r:embed="rId8"/>
              <a:srcRect/>
              <a:stretch>
                <a:fillRect/>
              </a:stretch>
            </p:blipFill>
            <p:spPr bwMode="auto">
              <a:xfrm>
                <a:off x="5750335" y="3146349"/>
                <a:ext cx="1669127" cy="1266748"/>
              </a:xfrm>
              <a:prstGeom prst="rect">
                <a:avLst/>
              </a:prstGeom>
              <a:noFill/>
              <a:ln w="9525">
                <a:noFill/>
                <a:miter lim="800000"/>
                <a:headEnd/>
                <a:tailEnd/>
              </a:ln>
            </p:spPr>
          </p:pic>
        </p:grpSp>
        <p:sp>
          <p:nvSpPr>
            <p:cNvPr id="55307" name="TextBox 29"/>
            <p:cNvSpPr txBox="1">
              <a:spLocks noChangeArrowheads="1"/>
            </p:cNvSpPr>
            <p:nvPr/>
          </p:nvSpPr>
          <p:spPr bwMode="auto">
            <a:xfrm>
              <a:off x="6618913" y="5043052"/>
              <a:ext cx="2734468" cy="584776"/>
            </a:xfrm>
            <a:prstGeom prst="rect">
              <a:avLst/>
            </a:prstGeom>
            <a:noFill/>
            <a:ln w="9525">
              <a:noFill/>
              <a:miter lim="800000"/>
              <a:headEnd/>
              <a:tailEnd/>
            </a:ln>
          </p:spPr>
          <p:txBody>
            <a:bodyPr>
              <a:spAutoFit/>
            </a:bodyPr>
            <a:lstStyle/>
            <a:p>
              <a:r>
                <a:rPr lang="en-US" sz="1600"/>
                <a:t>“Hacktivists”</a:t>
              </a:r>
              <a:br>
                <a:rPr lang="en-US" sz="1600"/>
              </a:br>
              <a:r>
                <a:rPr lang="en-US" sz="1600"/>
                <a:t>Targets of opportunity</a:t>
              </a:r>
            </a:p>
          </p:txBody>
        </p:sp>
        <p:sp>
          <p:nvSpPr>
            <p:cNvPr id="55308" name="TextBox 37"/>
            <p:cNvSpPr txBox="1">
              <a:spLocks noChangeArrowheads="1"/>
            </p:cNvSpPr>
            <p:nvPr/>
          </p:nvSpPr>
          <p:spPr bwMode="auto">
            <a:xfrm>
              <a:off x="3241966" y="5052948"/>
              <a:ext cx="3289465" cy="584776"/>
            </a:xfrm>
            <a:prstGeom prst="rect">
              <a:avLst/>
            </a:prstGeom>
            <a:noFill/>
            <a:ln w="9525">
              <a:noFill/>
              <a:miter lim="800000"/>
              <a:headEnd/>
              <a:tailEnd/>
            </a:ln>
          </p:spPr>
          <p:txBody>
            <a:bodyPr>
              <a:spAutoFit/>
            </a:bodyPr>
            <a:lstStyle/>
            <a:p>
              <a:r>
                <a:rPr lang="en-US" sz="1600"/>
                <a:t>PII, Government, </a:t>
              </a:r>
              <a:br>
                <a:rPr lang="en-US" sz="1600"/>
              </a:br>
              <a:r>
                <a:rPr lang="en-US" sz="1600"/>
                <a:t>critical infrastructure</a:t>
              </a:r>
            </a:p>
          </p:txBody>
        </p:sp>
        <p:sp>
          <p:nvSpPr>
            <p:cNvPr id="39" name="Rectangle 38"/>
            <p:cNvSpPr/>
            <p:nvPr/>
          </p:nvSpPr>
          <p:spPr>
            <a:xfrm flipV="1">
              <a:off x="-1" y="4317302"/>
              <a:ext cx="9143836" cy="85712"/>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1"/>
          <p:cNvSpPr>
            <a:spLocks noGrp="1"/>
          </p:cNvSpPr>
          <p:nvPr>
            <p:ph type="sldNum" sz="quarter" idx="10"/>
          </p:nvPr>
        </p:nvSpPr>
        <p:spPr>
          <a:noFill/>
        </p:spPr>
        <p:txBody>
          <a:bodyPr/>
          <a:lstStyle/>
          <a:p>
            <a:fld id="{BAFE1EB9-0043-4A8D-A4AB-15E40DD15BF8}" type="slidenum">
              <a:rPr lang="en-US" smtClean="0">
                <a:latin typeface="Arial" charset="0"/>
              </a:rPr>
              <a:pPr/>
              <a:t>25</a:t>
            </a:fld>
            <a:endParaRPr lang="en-US" smtClean="0">
              <a:latin typeface="Arial" charset="0"/>
            </a:endParaRPr>
          </a:p>
        </p:txBody>
      </p:sp>
      <p:sp>
        <p:nvSpPr>
          <p:cNvPr id="57346" name="Rectangle 2"/>
          <p:cNvSpPr>
            <a:spLocks noGrp="1" noChangeArrowheads="1"/>
          </p:cNvSpPr>
          <p:nvPr>
            <p:ph type="ctrTitle" idx="4294967295"/>
          </p:nvPr>
        </p:nvSpPr>
        <p:spPr>
          <a:xfrm>
            <a:off x="652463" y="2416175"/>
            <a:ext cx="6738937" cy="2994025"/>
          </a:xfrm>
        </p:spPr>
        <p:txBody>
          <a:bodyPr anchor="t"/>
          <a:lstStyle/>
          <a:p>
            <a:pPr eaLnBrk="1" hangingPunct="1">
              <a:lnSpc>
                <a:spcPct val="85000"/>
              </a:lnSpc>
            </a:pPr>
            <a:r>
              <a:rPr lang="en-US" sz="4800" b="1" smtClean="0"/>
              <a:t>Addressing the New Challenges in Key Management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1341438"/>
            <a:ext cx="7620000" cy="4297362"/>
          </a:xfrm>
          <a:prstGeom prst="rect">
            <a:avLst/>
          </a:prstGeom>
          <a:noFill/>
          <a:ln>
            <a:noFill/>
          </a:ln>
          <a:extLst>
            <a:ext uri="{909E8E84-426E-40DD-AFC4-6F175D3DCCD1}"/>
            <a:ext uri="{91240B29-F687-4F45-9708-019B960494DF}"/>
          </a:extLst>
        </p:spPr>
        <p:txBody>
          <a:bodyPr/>
          <a:lstStyle/>
          <a:p>
            <a:pPr marL="514350" indent="-514350">
              <a:lnSpc>
                <a:spcPct val="90000"/>
              </a:lnSpc>
              <a:spcBef>
                <a:spcPts val="600"/>
              </a:spcBef>
              <a:buSzPct val="100000"/>
              <a:defRPr/>
            </a:pPr>
            <a:r>
              <a:rPr lang="en-US" sz="2000" i="0" dirty="0">
                <a:latin typeface="Arial" pitchFamily="34" charset="0"/>
                <a:ea typeface="Verdana" pitchFamily="34" charset="0"/>
                <a:cs typeface="Arial" pitchFamily="34" charset="0"/>
              </a:rPr>
              <a:t>Use Cases</a:t>
            </a:r>
          </a:p>
          <a:p>
            <a:pPr marL="971550" lvl="1" indent="-514350">
              <a:lnSpc>
                <a:spcPct val="90000"/>
              </a:lnSpc>
              <a:spcBef>
                <a:spcPts val="600"/>
              </a:spcBef>
              <a:buSzPct val="100000"/>
              <a:buFont typeface="Arial" pitchFamily="34" charset="0"/>
              <a:buChar char="•"/>
              <a:defRPr/>
            </a:pPr>
            <a:r>
              <a:rPr lang="en-US" sz="2000" i="0" dirty="0">
                <a:latin typeface="Arial" pitchFamily="34" charset="0"/>
                <a:ea typeface="Verdana" pitchFamily="34" charset="0"/>
                <a:cs typeface="Arial" pitchFamily="34" charset="0"/>
              </a:rPr>
              <a:t>Define user stories and sequence for both existing and new areas of functionality</a:t>
            </a:r>
          </a:p>
          <a:p>
            <a:pPr marL="514350" indent="-514350">
              <a:lnSpc>
                <a:spcPct val="90000"/>
              </a:lnSpc>
              <a:spcBef>
                <a:spcPts val="600"/>
              </a:spcBef>
              <a:buSzPct val="100000"/>
              <a:defRPr/>
            </a:pPr>
            <a:r>
              <a:rPr lang="en-US" sz="2000" i="0" dirty="0">
                <a:latin typeface="Arial" pitchFamily="34" charset="0"/>
                <a:ea typeface="Verdana" pitchFamily="34" charset="0"/>
                <a:cs typeface="Arial" pitchFamily="34" charset="0"/>
              </a:rPr>
              <a:t>Enhanced Protocol</a:t>
            </a:r>
          </a:p>
          <a:p>
            <a:pPr marL="971550" lvl="1" indent="-514350">
              <a:lnSpc>
                <a:spcPct val="90000"/>
              </a:lnSpc>
              <a:spcBef>
                <a:spcPts val="600"/>
              </a:spcBef>
              <a:buSzPct val="100000"/>
              <a:buFont typeface="Arial" pitchFamily="34" charset="0"/>
              <a:buChar char="•"/>
              <a:defRPr/>
            </a:pPr>
            <a:r>
              <a:rPr lang="en-US" sz="2000" i="0" dirty="0">
                <a:latin typeface="Arial" pitchFamily="34" charset="0"/>
                <a:ea typeface="Verdana" pitchFamily="34" charset="0"/>
                <a:cs typeface="Arial" pitchFamily="34" charset="0"/>
              </a:rPr>
              <a:t>Provided objects, attributes and/or operations as needed for in-scope use cases</a:t>
            </a:r>
          </a:p>
          <a:p>
            <a:pPr marL="514350" indent="-514350">
              <a:lnSpc>
                <a:spcPct val="90000"/>
              </a:lnSpc>
              <a:spcBef>
                <a:spcPts val="600"/>
              </a:spcBef>
              <a:buSzPct val="100000"/>
              <a:defRPr/>
            </a:pPr>
            <a:r>
              <a:rPr lang="en-US" sz="2000" i="0" dirty="0">
                <a:latin typeface="Arial" pitchFamily="34" charset="0"/>
                <a:ea typeface="Verdana" pitchFamily="34" charset="0"/>
                <a:cs typeface="Arial" pitchFamily="34" charset="0"/>
              </a:rPr>
              <a:t>Testing Program</a:t>
            </a:r>
          </a:p>
          <a:p>
            <a:pPr marL="971550" lvl="1" indent="-514350">
              <a:lnSpc>
                <a:spcPct val="90000"/>
              </a:lnSpc>
              <a:spcBef>
                <a:spcPts val="600"/>
              </a:spcBef>
              <a:buSzPct val="100000"/>
              <a:buFont typeface="Arial" pitchFamily="34" charset="0"/>
              <a:buChar char="•"/>
              <a:defRPr/>
            </a:pPr>
            <a:r>
              <a:rPr lang="en-US" sz="2000" i="0" dirty="0">
                <a:latin typeface="Arial" pitchFamily="34" charset="0"/>
                <a:ea typeface="Verdana" pitchFamily="34" charset="0"/>
                <a:cs typeface="Arial" pitchFamily="34" charset="0"/>
              </a:rPr>
              <a:t>Establish formal and on-going program for KMIP interoperability testing</a:t>
            </a:r>
          </a:p>
          <a:p>
            <a:pPr marL="514350" indent="-514350">
              <a:lnSpc>
                <a:spcPct val="90000"/>
              </a:lnSpc>
              <a:spcBef>
                <a:spcPts val="600"/>
              </a:spcBef>
              <a:buSzPct val="100000"/>
              <a:defRPr/>
            </a:pPr>
            <a:r>
              <a:rPr lang="en-US" sz="2000" i="0" dirty="0">
                <a:latin typeface="Arial" pitchFamily="34" charset="0"/>
                <a:ea typeface="Verdana" pitchFamily="34" charset="0"/>
                <a:cs typeface="Arial" pitchFamily="34" charset="0"/>
              </a:rPr>
              <a:t>Test Cases </a:t>
            </a:r>
          </a:p>
          <a:p>
            <a:pPr marL="971550" lvl="1" indent="-514350">
              <a:lnSpc>
                <a:spcPct val="90000"/>
              </a:lnSpc>
              <a:spcBef>
                <a:spcPts val="600"/>
              </a:spcBef>
              <a:buSzPct val="100000"/>
              <a:buFont typeface="Arial" pitchFamily="34" charset="0"/>
              <a:buChar char="•"/>
              <a:defRPr/>
            </a:pPr>
            <a:r>
              <a:rPr lang="en-US" sz="2000" i="0" dirty="0">
                <a:latin typeface="Arial" pitchFamily="34" charset="0"/>
                <a:ea typeface="Verdana" pitchFamily="34" charset="0"/>
                <a:cs typeface="Arial" pitchFamily="34" charset="0"/>
              </a:rPr>
              <a:t>Enhanced suite of test cases to support interoperability testing as well as protocol validation</a:t>
            </a:r>
          </a:p>
          <a:p>
            <a:pPr marL="514350" indent="-514350">
              <a:lnSpc>
                <a:spcPct val="90000"/>
              </a:lnSpc>
              <a:spcBef>
                <a:spcPts val="600"/>
              </a:spcBef>
              <a:buSzPct val="100000"/>
              <a:defRPr/>
            </a:pPr>
            <a:r>
              <a:rPr lang="en-US" sz="2000" i="0" dirty="0">
                <a:latin typeface="Arial" pitchFamily="34" charset="0"/>
                <a:ea typeface="Verdana" pitchFamily="34" charset="0"/>
                <a:cs typeface="Arial" pitchFamily="34" charset="0"/>
              </a:rPr>
              <a:t>Profiles</a:t>
            </a:r>
          </a:p>
          <a:p>
            <a:pPr marL="971550" lvl="1" indent="-514350">
              <a:lnSpc>
                <a:spcPct val="90000"/>
              </a:lnSpc>
              <a:spcBef>
                <a:spcPts val="600"/>
              </a:spcBef>
              <a:buSzPct val="100000"/>
              <a:buFont typeface="Arial" pitchFamily="34" charset="0"/>
              <a:buChar char="•"/>
              <a:defRPr/>
            </a:pPr>
            <a:r>
              <a:rPr lang="en-US" sz="2000" i="0" dirty="0">
                <a:latin typeface="Arial" pitchFamily="34" charset="0"/>
                <a:ea typeface="Verdana" pitchFamily="34" charset="0"/>
                <a:cs typeface="Arial" pitchFamily="34" charset="0"/>
              </a:rPr>
              <a:t>Establish simpler model for conformance, supported by profile-specific test cases </a:t>
            </a:r>
          </a:p>
          <a:p>
            <a:pPr marL="971550" lvl="1" indent="-514350">
              <a:lnSpc>
                <a:spcPct val="90000"/>
              </a:lnSpc>
              <a:spcBef>
                <a:spcPts val="600"/>
              </a:spcBef>
              <a:buSzPct val="100000"/>
              <a:buFont typeface="Arial" pitchFamily="34" charset="0"/>
              <a:buChar char="•"/>
              <a:defRPr/>
            </a:pPr>
            <a:endParaRPr lang="en-US" sz="2000" i="0" dirty="0">
              <a:latin typeface="Arial" pitchFamily="34" charset="0"/>
              <a:ea typeface="Verdana" pitchFamily="34" charset="0"/>
              <a:cs typeface="Arial" pitchFamily="34" charset="0"/>
            </a:endParaRPr>
          </a:p>
          <a:p>
            <a:pPr marL="342900" indent="-342900">
              <a:lnSpc>
                <a:spcPct val="90000"/>
              </a:lnSpc>
              <a:spcBef>
                <a:spcPts val="600"/>
              </a:spcBef>
              <a:buClr>
                <a:srgbClr val="FDBE57"/>
              </a:buClr>
              <a:buFont typeface="Wingdings" pitchFamily="2" charset="2"/>
              <a:buChar char="§"/>
              <a:defRPr/>
            </a:pPr>
            <a:endParaRPr lang="en-US" sz="2000" i="0" dirty="0">
              <a:latin typeface="Arial" pitchFamily="34" charset="0"/>
              <a:ea typeface="Verdana" pitchFamily="34" charset="0"/>
              <a:cs typeface="Arial" pitchFamily="34" charset="0"/>
            </a:endParaRPr>
          </a:p>
          <a:p>
            <a:pPr marL="342900" indent="-342900">
              <a:lnSpc>
                <a:spcPct val="90000"/>
              </a:lnSpc>
              <a:spcBef>
                <a:spcPts val="600"/>
              </a:spcBef>
              <a:buClr>
                <a:srgbClr val="FDBE57"/>
              </a:buClr>
              <a:buFont typeface="Wingdings" pitchFamily="2" charset="2"/>
              <a:buChar char="§"/>
              <a:defRPr/>
            </a:pPr>
            <a:endParaRPr lang="en-US" sz="2000" i="0" dirty="0">
              <a:latin typeface="Arial" pitchFamily="34" charset="0"/>
              <a:ea typeface="Verdana" pitchFamily="34" charset="0"/>
              <a:cs typeface="Arial" pitchFamily="34" charset="0"/>
            </a:endParaRPr>
          </a:p>
        </p:txBody>
      </p:sp>
      <p:sp>
        <p:nvSpPr>
          <p:cNvPr id="59394" name="Rectangle 2"/>
          <p:cNvSpPr>
            <a:spLocks noGrp="1" noChangeArrowheads="1"/>
          </p:cNvSpPr>
          <p:nvPr>
            <p:ph type="title" idx="4294967295"/>
          </p:nvPr>
        </p:nvSpPr>
        <p:spPr>
          <a:xfrm>
            <a:off x="457200" y="571500"/>
            <a:ext cx="8229600" cy="647700"/>
          </a:xfrm>
        </p:spPr>
        <p:txBody>
          <a:bodyPr/>
          <a:lstStyle/>
          <a:p>
            <a:r>
              <a:rPr lang="en-US" smtClean="0"/>
              <a:t>KMIP V.Next</a:t>
            </a:r>
          </a:p>
        </p:txBody>
      </p:sp>
      <p:sp>
        <p:nvSpPr>
          <p:cNvPr id="59395" name="Slide Number Placeholder 1"/>
          <p:cNvSpPr>
            <a:spLocks noGrp="1"/>
          </p:cNvSpPr>
          <p:nvPr>
            <p:ph type="sldNum" sz="quarter" idx="10"/>
          </p:nvPr>
        </p:nvSpPr>
        <p:spPr>
          <a:noFill/>
        </p:spPr>
        <p:txBody>
          <a:bodyPr/>
          <a:lstStyle/>
          <a:p>
            <a:fld id="{13C52AC3-DAD4-49A3-9B5D-7D63F6353A9F}" type="slidenum">
              <a:rPr lang="en-US" smtClean="0">
                <a:latin typeface="Arial" charset="0"/>
              </a:rPr>
              <a:pPr/>
              <a:t>26</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6488113"/>
            <a:ext cx="2355850" cy="369887"/>
          </a:xfrm>
          <a:prstGeom prst="rect">
            <a:avLst/>
          </a:prstGeom>
          <a:noFill/>
        </p:spPr>
        <p:txBody>
          <a:bodyPr wrap="none">
            <a:spAutoFit/>
          </a:bodyPr>
          <a:lstStyle/>
          <a:p>
            <a:pPr algn="ctr">
              <a:defRPr/>
            </a:pPr>
            <a:r>
              <a:rPr lang="en-US" dirty="0">
                <a:solidFill>
                  <a:schemeClr val="bg2">
                    <a:lumMod val="75000"/>
                  </a:schemeClr>
                </a:solidFill>
              </a:rPr>
              <a:t>Cloud Service Provider</a:t>
            </a:r>
          </a:p>
        </p:txBody>
      </p:sp>
      <p:sp>
        <p:nvSpPr>
          <p:cNvPr id="3" name="Rectangle 2"/>
          <p:cNvSpPr/>
          <p:nvPr/>
        </p:nvSpPr>
        <p:spPr>
          <a:xfrm>
            <a:off x="0" y="4100513"/>
            <a:ext cx="2514600" cy="785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4" name="Rectangle 3"/>
          <p:cNvSpPr/>
          <p:nvPr/>
        </p:nvSpPr>
        <p:spPr>
          <a:xfrm>
            <a:off x="0" y="4297363"/>
            <a:ext cx="2895600" cy="785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5" name="Rectangle 4"/>
          <p:cNvSpPr/>
          <p:nvPr/>
        </p:nvSpPr>
        <p:spPr>
          <a:xfrm>
            <a:off x="3048000" y="4435475"/>
            <a:ext cx="350520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6" name="Rectangle 5"/>
          <p:cNvSpPr/>
          <p:nvPr/>
        </p:nvSpPr>
        <p:spPr>
          <a:xfrm>
            <a:off x="6705600" y="5046663"/>
            <a:ext cx="22860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7" name="Rectangle 6"/>
          <p:cNvSpPr/>
          <p:nvPr/>
        </p:nvSpPr>
        <p:spPr>
          <a:xfrm>
            <a:off x="6781800" y="4325938"/>
            <a:ext cx="228600" cy="1703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8" name="Rectangle 7"/>
          <p:cNvSpPr/>
          <p:nvPr/>
        </p:nvSpPr>
        <p:spPr>
          <a:xfrm>
            <a:off x="3048000" y="3963988"/>
            <a:ext cx="3505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9" name="Rectangle 8"/>
          <p:cNvSpPr/>
          <p:nvPr/>
        </p:nvSpPr>
        <p:spPr>
          <a:xfrm>
            <a:off x="4332288" y="3311525"/>
            <a:ext cx="12954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10" name="Rectangle 9"/>
          <p:cNvSpPr/>
          <p:nvPr/>
        </p:nvSpPr>
        <p:spPr>
          <a:xfrm>
            <a:off x="4246563" y="5057775"/>
            <a:ext cx="36830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11" name="Rectangle 10"/>
          <p:cNvSpPr/>
          <p:nvPr/>
        </p:nvSpPr>
        <p:spPr>
          <a:xfrm>
            <a:off x="6856413" y="4987925"/>
            <a:ext cx="185737"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grpSp>
        <p:nvGrpSpPr>
          <p:cNvPr id="61451" name="Group 31"/>
          <p:cNvGrpSpPr>
            <a:grpSpLocks/>
          </p:cNvGrpSpPr>
          <p:nvPr/>
        </p:nvGrpSpPr>
        <p:grpSpPr bwMode="auto">
          <a:xfrm>
            <a:off x="5751513" y="4743450"/>
            <a:ext cx="862012" cy="914400"/>
            <a:chOff x="6400800" y="4191000"/>
            <a:chExt cx="862794" cy="914400"/>
          </a:xfrm>
        </p:grpSpPr>
        <p:pic>
          <p:nvPicPr>
            <p:cNvPr id="61501" name="Picture 36" descr="disc lt blue"/>
            <p:cNvPicPr>
              <a:picLocks noChangeAspect="1" noChangeArrowheads="1"/>
            </p:cNvPicPr>
            <p:nvPr/>
          </p:nvPicPr>
          <p:blipFill>
            <a:blip r:embed="rId3"/>
            <a:srcRect/>
            <a:stretch>
              <a:fillRect/>
            </a:stretch>
          </p:blipFill>
          <p:spPr bwMode="gray">
            <a:xfrm>
              <a:off x="6400800" y="4191000"/>
              <a:ext cx="557994" cy="609600"/>
            </a:xfrm>
            <a:prstGeom prst="rect">
              <a:avLst/>
            </a:prstGeom>
            <a:noFill/>
            <a:ln w="9525">
              <a:noFill/>
              <a:miter lim="800000"/>
              <a:headEnd/>
              <a:tailEnd/>
            </a:ln>
          </p:spPr>
        </p:pic>
        <p:pic>
          <p:nvPicPr>
            <p:cNvPr id="61502" name="Picture 36" descr="disc lt blue"/>
            <p:cNvPicPr>
              <a:picLocks noChangeAspect="1" noChangeArrowheads="1"/>
            </p:cNvPicPr>
            <p:nvPr/>
          </p:nvPicPr>
          <p:blipFill>
            <a:blip r:embed="rId3"/>
            <a:srcRect/>
            <a:stretch>
              <a:fillRect/>
            </a:stretch>
          </p:blipFill>
          <p:spPr bwMode="gray">
            <a:xfrm>
              <a:off x="6553200" y="4343400"/>
              <a:ext cx="557994" cy="609600"/>
            </a:xfrm>
            <a:prstGeom prst="rect">
              <a:avLst/>
            </a:prstGeom>
            <a:noFill/>
            <a:ln w="9525">
              <a:noFill/>
              <a:miter lim="800000"/>
              <a:headEnd/>
              <a:tailEnd/>
            </a:ln>
          </p:spPr>
        </p:pic>
        <p:pic>
          <p:nvPicPr>
            <p:cNvPr id="61503" name="Picture 36" descr="disc lt blue"/>
            <p:cNvPicPr>
              <a:picLocks noChangeAspect="1" noChangeArrowheads="1"/>
            </p:cNvPicPr>
            <p:nvPr/>
          </p:nvPicPr>
          <p:blipFill>
            <a:blip r:embed="rId3"/>
            <a:srcRect/>
            <a:stretch>
              <a:fillRect/>
            </a:stretch>
          </p:blipFill>
          <p:spPr bwMode="gray">
            <a:xfrm>
              <a:off x="6705600" y="4495800"/>
              <a:ext cx="557994" cy="609600"/>
            </a:xfrm>
            <a:prstGeom prst="rect">
              <a:avLst/>
            </a:prstGeom>
            <a:noFill/>
            <a:ln w="9525">
              <a:noFill/>
              <a:miter lim="800000"/>
              <a:headEnd/>
              <a:tailEnd/>
            </a:ln>
          </p:spPr>
        </p:pic>
      </p:grpSp>
      <p:sp>
        <p:nvSpPr>
          <p:cNvPr id="61452" name="TextBox 15"/>
          <p:cNvSpPr txBox="1">
            <a:spLocks noChangeArrowheads="1"/>
          </p:cNvSpPr>
          <p:nvPr/>
        </p:nvSpPr>
        <p:spPr bwMode="auto">
          <a:xfrm>
            <a:off x="5715000" y="4133850"/>
            <a:ext cx="730250" cy="261938"/>
          </a:xfrm>
          <a:prstGeom prst="rect">
            <a:avLst/>
          </a:prstGeom>
          <a:noFill/>
          <a:ln w="9525">
            <a:noFill/>
            <a:miter lim="800000"/>
            <a:headEnd/>
            <a:tailEnd/>
          </a:ln>
        </p:spPr>
        <p:txBody>
          <a:bodyPr wrap="none">
            <a:spAutoFit/>
          </a:bodyPr>
          <a:lstStyle/>
          <a:p>
            <a:pPr algn="ctr"/>
            <a:r>
              <a:rPr lang="en-US" sz="1100">
                <a:solidFill>
                  <a:srgbClr val="000000"/>
                </a:solidFill>
              </a:rPr>
              <a:t>App Data</a:t>
            </a:r>
          </a:p>
        </p:txBody>
      </p:sp>
      <p:sp>
        <p:nvSpPr>
          <p:cNvPr id="18" name="Rounded Rectangle 17"/>
          <p:cNvSpPr/>
          <p:nvPr/>
        </p:nvSpPr>
        <p:spPr>
          <a:xfrm>
            <a:off x="82550" y="3733800"/>
            <a:ext cx="1828800" cy="16764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Box 18"/>
          <p:cNvSpPr txBox="1"/>
          <p:nvPr/>
        </p:nvSpPr>
        <p:spPr>
          <a:xfrm>
            <a:off x="311150" y="5486400"/>
            <a:ext cx="1422400" cy="369888"/>
          </a:xfrm>
          <a:prstGeom prst="rect">
            <a:avLst/>
          </a:prstGeom>
          <a:noFill/>
        </p:spPr>
        <p:txBody>
          <a:bodyPr wrap="none">
            <a:spAutoFit/>
          </a:bodyPr>
          <a:lstStyle/>
          <a:p>
            <a:pPr algn="ctr">
              <a:defRPr/>
            </a:pPr>
            <a:r>
              <a:rPr lang="en-US" dirty="0">
                <a:solidFill>
                  <a:schemeClr val="bg2">
                    <a:lumMod val="75000"/>
                  </a:schemeClr>
                </a:solidFill>
              </a:rPr>
              <a:t>Enterprise IT</a:t>
            </a:r>
          </a:p>
        </p:txBody>
      </p:sp>
      <p:pic>
        <p:nvPicPr>
          <p:cNvPr id="61455" name="Picture 36" descr="disc lt blue"/>
          <p:cNvPicPr>
            <a:picLocks noChangeAspect="1" noChangeArrowheads="1"/>
          </p:cNvPicPr>
          <p:nvPr/>
        </p:nvPicPr>
        <p:blipFill>
          <a:blip r:embed="rId3"/>
          <a:srcRect/>
          <a:stretch>
            <a:fillRect/>
          </a:stretch>
        </p:blipFill>
        <p:spPr bwMode="gray">
          <a:xfrm>
            <a:off x="1144588" y="4702175"/>
            <a:ext cx="309562" cy="336550"/>
          </a:xfrm>
          <a:prstGeom prst="rect">
            <a:avLst/>
          </a:prstGeom>
          <a:noFill/>
          <a:ln w="9525">
            <a:noFill/>
            <a:miter lim="800000"/>
            <a:headEnd/>
            <a:tailEnd/>
          </a:ln>
        </p:spPr>
      </p:pic>
      <p:pic>
        <p:nvPicPr>
          <p:cNvPr id="61456" name="Picture 52" descr="server"/>
          <p:cNvPicPr>
            <a:picLocks noChangeAspect="1" noChangeArrowheads="1"/>
          </p:cNvPicPr>
          <p:nvPr/>
        </p:nvPicPr>
        <p:blipFill>
          <a:blip r:embed="rId4"/>
          <a:srcRect/>
          <a:stretch>
            <a:fillRect/>
          </a:stretch>
        </p:blipFill>
        <p:spPr bwMode="auto">
          <a:xfrm>
            <a:off x="731838" y="4132263"/>
            <a:ext cx="360362" cy="515937"/>
          </a:xfrm>
          <a:prstGeom prst="rect">
            <a:avLst/>
          </a:prstGeom>
          <a:noFill/>
          <a:ln w="9525">
            <a:noFill/>
            <a:miter lim="800000"/>
            <a:headEnd/>
            <a:tailEnd/>
          </a:ln>
        </p:spPr>
      </p:pic>
      <p:sp>
        <p:nvSpPr>
          <p:cNvPr id="61457" name="TextBox 21"/>
          <p:cNvSpPr txBox="1">
            <a:spLocks noChangeArrowheads="1"/>
          </p:cNvSpPr>
          <p:nvPr/>
        </p:nvSpPr>
        <p:spPr bwMode="auto">
          <a:xfrm>
            <a:off x="234950" y="4141788"/>
            <a:ext cx="609600" cy="430212"/>
          </a:xfrm>
          <a:prstGeom prst="rect">
            <a:avLst/>
          </a:prstGeom>
          <a:noFill/>
          <a:ln w="9525">
            <a:noFill/>
            <a:miter lim="800000"/>
            <a:headEnd/>
            <a:tailEnd/>
          </a:ln>
        </p:spPr>
        <p:txBody>
          <a:bodyPr>
            <a:spAutoFit/>
          </a:bodyPr>
          <a:lstStyle/>
          <a:p>
            <a:r>
              <a:rPr lang="en-US" sz="1100"/>
              <a:t>Key Server   </a:t>
            </a:r>
          </a:p>
        </p:txBody>
      </p:sp>
      <p:grpSp>
        <p:nvGrpSpPr>
          <p:cNvPr id="61458" name="Group 67"/>
          <p:cNvGrpSpPr>
            <a:grpSpLocks/>
          </p:cNvGrpSpPr>
          <p:nvPr/>
        </p:nvGrpSpPr>
        <p:grpSpPr bwMode="auto">
          <a:xfrm>
            <a:off x="3816350" y="1752600"/>
            <a:ext cx="1066800" cy="1066800"/>
            <a:chOff x="2724615" y="1442225"/>
            <a:chExt cx="1067473" cy="1066800"/>
          </a:xfrm>
        </p:grpSpPr>
        <p:pic>
          <p:nvPicPr>
            <p:cNvPr id="61498" name="Picture 23" descr="XP icon my computer"/>
            <p:cNvPicPr>
              <a:picLocks noChangeAspect="1" noChangeArrowheads="1"/>
            </p:cNvPicPr>
            <p:nvPr/>
          </p:nvPicPr>
          <p:blipFill>
            <a:blip r:embed="rId5"/>
            <a:srcRect/>
            <a:stretch>
              <a:fillRect/>
            </a:stretch>
          </p:blipFill>
          <p:spPr bwMode="auto">
            <a:xfrm>
              <a:off x="2724615" y="1442225"/>
              <a:ext cx="762673" cy="762000"/>
            </a:xfrm>
            <a:prstGeom prst="rect">
              <a:avLst/>
            </a:prstGeom>
            <a:noFill/>
            <a:ln w="9525">
              <a:noFill/>
              <a:miter lim="800000"/>
              <a:headEnd/>
              <a:tailEnd/>
            </a:ln>
          </p:spPr>
        </p:pic>
        <p:pic>
          <p:nvPicPr>
            <p:cNvPr id="61499" name="Picture 24" descr="XP icon my computer"/>
            <p:cNvPicPr>
              <a:picLocks noChangeAspect="1" noChangeArrowheads="1"/>
            </p:cNvPicPr>
            <p:nvPr/>
          </p:nvPicPr>
          <p:blipFill>
            <a:blip r:embed="rId5"/>
            <a:srcRect/>
            <a:stretch>
              <a:fillRect/>
            </a:stretch>
          </p:blipFill>
          <p:spPr bwMode="auto">
            <a:xfrm>
              <a:off x="2877015" y="1594625"/>
              <a:ext cx="762673" cy="762000"/>
            </a:xfrm>
            <a:prstGeom prst="rect">
              <a:avLst/>
            </a:prstGeom>
            <a:noFill/>
            <a:ln w="9525">
              <a:noFill/>
              <a:miter lim="800000"/>
              <a:headEnd/>
              <a:tailEnd/>
            </a:ln>
          </p:spPr>
        </p:pic>
        <p:pic>
          <p:nvPicPr>
            <p:cNvPr id="61500" name="Picture 25" descr="XP icon my computer"/>
            <p:cNvPicPr>
              <a:picLocks noChangeAspect="1" noChangeArrowheads="1"/>
            </p:cNvPicPr>
            <p:nvPr/>
          </p:nvPicPr>
          <p:blipFill>
            <a:blip r:embed="rId5"/>
            <a:srcRect/>
            <a:stretch>
              <a:fillRect/>
            </a:stretch>
          </p:blipFill>
          <p:spPr bwMode="auto">
            <a:xfrm>
              <a:off x="3029415" y="1747025"/>
              <a:ext cx="762673" cy="762000"/>
            </a:xfrm>
            <a:prstGeom prst="rect">
              <a:avLst/>
            </a:prstGeom>
            <a:noFill/>
            <a:ln w="9525">
              <a:noFill/>
              <a:miter lim="800000"/>
              <a:headEnd/>
              <a:tailEnd/>
            </a:ln>
          </p:spPr>
        </p:pic>
      </p:grpSp>
      <p:grpSp>
        <p:nvGrpSpPr>
          <p:cNvPr id="61459" name="Group 71"/>
          <p:cNvGrpSpPr>
            <a:grpSpLocks/>
          </p:cNvGrpSpPr>
          <p:nvPr/>
        </p:nvGrpSpPr>
        <p:grpSpPr bwMode="auto">
          <a:xfrm>
            <a:off x="2444750" y="1905000"/>
            <a:ext cx="1066800" cy="1066800"/>
            <a:chOff x="2159620" y="2605668"/>
            <a:chExt cx="1067473" cy="1066800"/>
          </a:xfrm>
        </p:grpSpPr>
        <p:pic>
          <p:nvPicPr>
            <p:cNvPr id="61495" name="Picture 27" descr="XP icon my computer"/>
            <p:cNvPicPr>
              <a:picLocks noChangeAspect="1" noChangeArrowheads="1"/>
            </p:cNvPicPr>
            <p:nvPr/>
          </p:nvPicPr>
          <p:blipFill>
            <a:blip r:embed="rId5"/>
            <a:srcRect/>
            <a:stretch>
              <a:fillRect/>
            </a:stretch>
          </p:blipFill>
          <p:spPr bwMode="auto">
            <a:xfrm>
              <a:off x="2159620" y="2605668"/>
              <a:ext cx="762673" cy="762000"/>
            </a:xfrm>
            <a:prstGeom prst="rect">
              <a:avLst/>
            </a:prstGeom>
            <a:noFill/>
            <a:ln w="9525">
              <a:noFill/>
              <a:miter lim="800000"/>
              <a:headEnd/>
              <a:tailEnd/>
            </a:ln>
          </p:spPr>
        </p:pic>
        <p:pic>
          <p:nvPicPr>
            <p:cNvPr id="61496" name="Picture 28" descr="XP icon my computer"/>
            <p:cNvPicPr>
              <a:picLocks noChangeAspect="1" noChangeArrowheads="1"/>
            </p:cNvPicPr>
            <p:nvPr/>
          </p:nvPicPr>
          <p:blipFill>
            <a:blip r:embed="rId5"/>
            <a:srcRect/>
            <a:stretch>
              <a:fillRect/>
            </a:stretch>
          </p:blipFill>
          <p:spPr bwMode="auto">
            <a:xfrm>
              <a:off x="2312020" y="2758068"/>
              <a:ext cx="762673" cy="762000"/>
            </a:xfrm>
            <a:prstGeom prst="rect">
              <a:avLst/>
            </a:prstGeom>
            <a:noFill/>
            <a:ln w="9525">
              <a:noFill/>
              <a:miter lim="800000"/>
              <a:headEnd/>
              <a:tailEnd/>
            </a:ln>
          </p:spPr>
        </p:pic>
        <p:pic>
          <p:nvPicPr>
            <p:cNvPr id="61497" name="Picture 29" descr="XP icon my computer"/>
            <p:cNvPicPr>
              <a:picLocks noChangeAspect="1" noChangeArrowheads="1"/>
            </p:cNvPicPr>
            <p:nvPr/>
          </p:nvPicPr>
          <p:blipFill>
            <a:blip r:embed="rId5"/>
            <a:srcRect/>
            <a:stretch>
              <a:fillRect/>
            </a:stretch>
          </p:blipFill>
          <p:spPr bwMode="auto">
            <a:xfrm>
              <a:off x="2464420" y="2910468"/>
              <a:ext cx="762673" cy="762000"/>
            </a:xfrm>
            <a:prstGeom prst="rect">
              <a:avLst/>
            </a:prstGeom>
            <a:noFill/>
            <a:ln w="9525">
              <a:noFill/>
              <a:miter lim="800000"/>
              <a:headEnd/>
              <a:tailEnd/>
            </a:ln>
          </p:spPr>
        </p:pic>
      </p:grpSp>
      <p:cxnSp>
        <p:nvCxnSpPr>
          <p:cNvPr id="31" name="Straight Connector 30"/>
          <p:cNvCxnSpPr/>
          <p:nvPr/>
        </p:nvCxnSpPr>
        <p:spPr>
          <a:xfrm flipH="1">
            <a:off x="1377950" y="2819400"/>
            <a:ext cx="1143000" cy="914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58950" y="4419600"/>
            <a:ext cx="2667000" cy="762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0"/>
          </p:cNvCxnSpPr>
          <p:nvPr/>
        </p:nvCxnSpPr>
        <p:spPr>
          <a:xfrm flipH="1" flipV="1">
            <a:off x="996950" y="4572000"/>
            <a:ext cx="303213" cy="1301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1463" name="TextBox 33"/>
          <p:cNvSpPr txBox="1">
            <a:spLocks noChangeArrowheads="1"/>
          </p:cNvSpPr>
          <p:nvPr/>
        </p:nvSpPr>
        <p:spPr bwMode="auto">
          <a:xfrm>
            <a:off x="446088" y="4876800"/>
            <a:ext cx="474662" cy="430213"/>
          </a:xfrm>
          <a:prstGeom prst="rect">
            <a:avLst/>
          </a:prstGeom>
          <a:noFill/>
          <a:ln w="9525">
            <a:noFill/>
            <a:miter lim="800000"/>
            <a:headEnd/>
            <a:tailEnd/>
          </a:ln>
        </p:spPr>
        <p:txBody>
          <a:bodyPr wrap="none">
            <a:spAutoFit/>
          </a:bodyPr>
          <a:lstStyle/>
          <a:p>
            <a:pPr algn="ctr"/>
            <a:endParaRPr lang="en-US" sz="1100">
              <a:solidFill>
                <a:srgbClr val="000000"/>
              </a:solidFill>
            </a:endParaRPr>
          </a:p>
          <a:p>
            <a:pPr algn="ctr"/>
            <a:r>
              <a:rPr lang="en-US" sz="1100">
                <a:solidFill>
                  <a:srgbClr val="000000"/>
                </a:solidFill>
              </a:rPr>
              <a:t>HSM</a:t>
            </a:r>
          </a:p>
        </p:txBody>
      </p:sp>
      <p:sp>
        <p:nvSpPr>
          <p:cNvPr id="61464" name="Title 52"/>
          <p:cNvSpPr>
            <a:spLocks noGrp="1"/>
          </p:cNvSpPr>
          <p:nvPr>
            <p:ph type="title"/>
          </p:nvPr>
        </p:nvSpPr>
        <p:spPr>
          <a:xfrm>
            <a:off x="395288" y="552450"/>
            <a:ext cx="8001000" cy="514350"/>
          </a:xfrm>
        </p:spPr>
        <p:txBody>
          <a:bodyPr/>
          <a:lstStyle/>
          <a:p>
            <a:r>
              <a:rPr lang="en-US" sz="2800" smtClean="0"/>
              <a:t>Use Cases for Hybrid Cloud</a:t>
            </a:r>
          </a:p>
        </p:txBody>
      </p:sp>
      <p:sp>
        <p:nvSpPr>
          <p:cNvPr id="36" name="TextBox 35"/>
          <p:cNvSpPr txBox="1"/>
          <p:nvPr/>
        </p:nvSpPr>
        <p:spPr>
          <a:xfrm>
            <a:off x="3587750" y="1106488"/>
            <a:ext cx="1319213" cy="646112"/>
          </a:xfrm>
          <a:prstGeom prst="rect">
            <a:avLst/>
          </a:prstGeom>
          <a:noFill/>
        </p:spPr>
        <p:txBody>
          <a:bodyPr wrap="none">
            <a:spAutoFit/>
          </a:bodyPr>
          <a:lstStyle/>
          <a:p>
            <a:pPr algn="ctr">
              <a:defRPr/>
            </a:pPr>
            <a:r>
              <a:rPr lang="en-US" dirty="0">
                <a:solidFill>
                  <a:schemeClr val="bg2">
                    <a:lumMod val="75000"/>
                  </a:schemeClr>
                </a:solidFill>
              </a:rPr>
              <a:t>Application </a:t>
            </a:r>
          </a:p>
          <a:p>
            <a:pPr algn="ctr">
              <a:defRPr/>
            </a:pPr>
            <a:r>
              <a:rPr lang="en-US" dirty="0">
                <a:solidFill>
                  <a:schemeClr val="bg2">
                    <a:lumMod val="75000"/>
                  </a:schemeClr>
                </a:solidFill>
              </a:rPr>
              <a:t>Users</a:t>
            </a:r>
          </a:p>
        </p:txBody>
      </p:sp>
      <p:sp>
        <p:nvSpPr>
          <p:cNvPr id="37" name="TextBox 36"/>
          <p:cNvSpPr txBox="1"/>
          <p:nvPr/>
        </p:nvSpPr>
        <p:spPr>
          <a:xfrm>
            <a:off x="4876800" y="1371600"/>
            <a:ext cx="1627188" cy="646113"/>
          </a:xfrm>
          <a:prstGeom prst="rect">
            <a:avLst/>
          </a:prstGeom>
          <a:noFill/>
        </p:spPr>
        <p:txBody>
          <a:bodyPr wrap="none">
            <a:spAutoFit/>
          </a:bodyPr>
          <a:lstStyle/>
          <a:p>
            <a:pPr algn="ctr">
              <a:defRPr/>
            </a:pPr>
            <a:r>
              <a:rPr lang="en-US" dirty="0">
                <a:solidFill>
                  <a:schemeClr val="bg2">
                    <a:lumMod val="75000"/>
                  </a:schemeClr>
                </a:solidFill>
              </a:rPr>
              <a:t>CSP</a:t>
            </a:r>
          </a:p>
          <a:p>
            <a:pPr algn="ctr">
              <a:defRPr/>
            </a:pPr>
            <a:r>
              <a:rPr lang="en-US" dirty="0">
                <a:solidFill>
                  <a:schemeClr val="bg2">
                    <a:lumMod val="75000"/>
                  </a:schemeClr>
                </a:solidFill>
              </a:rPr>
              <a:t>Administrators </a:t>
            </a:r>
          </a:p>
        </p:txBody>
      </p:sp>
      <p:sp>
        <p:nvSpPr>
          <p:cNvPr id="38" name="TextBox 37"/>
          <p:cNvSpPr txBox="1"/>
          <p:nvPr/>
        </p:nvSpPr>
        <p:spPr>
          <a:xfrm>
            <a:off x="1835150" y="1219200"/>
            <a:ext cx="1627188" cy="646113"/>
          </a:xfrm>
          <a:prstGeom prst="rect">
            <a:avLst/>
          </a:prstGeom>
          <a:noFill/>
        </p:spPr>
        <p:txBody>
          <a:bodyPr wrap="none">
            <a:spAutoFit/>
          </a:bodyPr>
          <a:lstStyle/>
          <a:p>
            <a:pPr algn="ctr">
              <a:defRPr/>
            </a:pPr>
            <a:r>
              <a:rPr lang="en-US" dirty="0">
                <a:solidFill>
                  <a:schemeClr val="bg2">
                    <a:lumMod val="75000"/>
                  </a:schemeClr>
                </a:solidFill>
              </a:rPr>
              <a:t>Enterprise</a:t>
            </a:r>
          </a:p>
          <a:p>
            <a:pPr algn="ctr">
              <a:defRPr/>
            </a:pPr>
            <a:r>
              <a:rPr lang="en-US" dirty="0">
                <a:solidFill>
                  <a:schemeClr val="bg2">
                    <a:lumMod val="75000"/>
                  </a:schemeClr>
                </a:solidFill>
              </a:rPr>
              <a:t>Administrators </a:t>
            </a:r>
          </a:p>
        </p:txBody>
      </p:sp>
      <p:sp>
        <p:nvSpPr>
          <p:cNvPr id="61468" name="TextBox 38"/>
          <p:cNvSpPr txBox="1">
            <a:spLocks noChangeArrowheads="1"/>
          </p:cNvSpPr>
          <p:nvPr/>
        </p:nvSpPr>
        <p:spPr bwMode="auto">
          <a:xfrm>
            <a:off x="4432300" y="3905250"/>
            <a:ext cx="1039813" cy="261938"/>
          </a:xfrm>
          <a:prstGeom prst="rect">
            <a:avLst/>
          </a:prstGeom>
          <a:noFill/>
          <a:ln w="9525">
            <a:noFill/>
            <a:miter lim="800000"/>
            <a:headEnd/>
            <a:tailEnd/>
          </a:ln>
        </p:spPr>
        <p:txBody>
          <a:bodyPr wrap="none">
            <a:spAutoFit/>
          </a:bodyPr>
          <a:lstStyle/>
          <a:p>
            <a:pPr algn="ctr"/>
            <a:r>
              <a:rPr lang="en-US" sz="1100">
                <a:solidFill>
                  <a:srgbClr val="000000"/>
                </a:solidFill>
              </a:rPr>
              <a:t>Enterprise App</a:t>
            </a:r>
          </a:p>
        </p:txBody>
      </p:sp>
      <p:cxnSp>
        <p:nvCxnSpPr>
          <p:cNvPr id="40" name="Straight Connector 39"/>
          <p:cNvCxnSpPr/>
          <p:nvPr/>
        </p:nvCxnSpPr>
        <p:spPr>
          <a:xfrm>
            <a:off x="5486400" y="4591050"/>
            <a:ext cx="762000" cy="3048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470" name="TextBox 40"/>
          <p:cNvSpPr txBox="1">
            <a:spLocks noChangeArrowheads="1"/>
          </p:cNvSpPr>
          <p:nvPr/>
        </p:nvSpPr>
        <p:spPr bwMode="auto">
          <a:xfrm>
            <a:off x="1054100" y="5056188"/>
            <a:ext cx="628650" cy="260350"/>
          </a:xfrm>
          <a:prstGeom prst="rect">
            <a:avLst/>
          </a:prstGeom>
          <a:noFill/>
          <a:ln w="9525">
            <a:noFill/>
            <a:miter lim="800000"/>
            <a:headEnd/>
            <a:tailEnd/>
          </a:ln>
        </p:spPr>
        <p:txBody>
          <a:bodyPr wrap="none">
            <a:spAutoFit/>
          </a:bodyPr>
          <a:lstStyle/>
          <a:p>
            <a:r>
              <a:rPr lang="en-US" sz="1100"/>
              <a:t>Key DB</a:t>
            </a:r>
          </a:p>
        </p:txBody>
      </p:sp>
      <p:cxnSp>
        <p:nvCxnSpPr>
          <p:cNvPr id="42" name="Straight Connector 41"/>
          <p:cNvCxnSpPr/>
          <p:nvPr/>
        </p:nvCxnSpPr>
        <p:spPr>
          <a:xfrm flipV="1">
            <a:off x="727075" y="4648200"/>
            <a:ext cx="41275" cy="8572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1472" name="Group 16"/>
          <p:cNvGrpSpPr>
            <a:grpSpLocks/>
          </p:cNvGrpSpPr>
          <p:nvPr/>
        </p:nvGrpSpPr>
        <p:grpSpPr bwMode="auto">
          <a:xfrm>
            <a:off x="4343400" y="4438650"/>
            <a:ext cx="1143000" cy="1676400"/>
            <a:chOff x="1097280" y="4373880"/>
            <a:chExt cx="914400" cy="1021080"/>
          </a:xfrm>
        </p:grpSpPr>
        <p:pic>
          <p:nvPicPr>
            <p:cNvPr id="61487" name="Picture 8" descr="ICON_Server_flat_Q408.png"/>
            <p:cNvPicPr>
              <a:picLocks/>
            </p:cNvPicPr>
            <p:nvPr/>
          </p:nvPicPr>
          <p:blipFill>
            <a:blip r:embed="rId6"/>
            <a:srcRect/>
            <a:stretch>
              <a:fillRect/>
            </a:stretch>
          </p:blipFill>
          <p:spPr bwMode="auto">
            <a:xfrm>
              <a:off x="1097280" y="5120640"/>
              <a:ext cx="914400" cy="274320"/>
            </a:xfrm>
            <a:prstGeom prst="rect">
              <a:avLst/>
            </a:prstGeom>
            <a:noFill/>
            <a:ln w="9525">
              <a:noFill/>
              <a:miter lim="800000"/>
              <a:headEnd/>
              <a:tailEnd/>
            </a:ln>
          </p:spPr>
        </p:pic>
        <p:pic>
          <p:nvPicPr>
            <p:cNvPr id="61488" name="Picture 9" descr="ICON_VM_detail_flat_R2_Q408.png"/>
            <p:cNvPicPr>
              <a:picLocks noChangeAspect="1"/>
            </p:cNvPicPr>
            <p:nvPr/>
          </p:nvPicPr>
          <p:blipFill>
            <a:blip r:embed="rId7"/>
            <a:srcRect/>
            <a:stretch>
              <a:fillRect/>
            </a:stretch>
          </p:blipFill>
          <p:spPr bwMode="auto">
            <a:xfrm>
              <a:off x="1097280" y="4373880"/>
              <a:ext cx="274320" cy="274320"/>
            </a:xfrm>
            <a:prstGeom prst="rect">
              <a:avLst/>
            </a:prstGeom>
            <a:noFill/>
            <a:ln w="9525">
              <a:noFill/>
              <a:miter lim="800000"/>
              <a:headEnd/>
              <a:tailEnd/>
            </a:ln>
          </p:spPr>
        </p:pic>
        <p:pic>
          <p:nvPicPr>
            <p:cNvPr id="61489" name="Picture 4" descr="ICON_VirtTriangle_flat_Q408.png"/>
            <p:cNvPicPr>
              <a:picLocks noChangeAspect="1"/>
            </p:cNvPicPr>
            <p:nvPr/>
          </p:nvPicPr>
          <p:blipFill>
            <a:blip r:embed="rId8">
              <a:lum bright="-30000" contrast="52000"/>
            </a:blip>
            <a:srcRect/>
            <a:stretch>
              <a:fillRect/>
            </a:stretch>
          </p:blipFill>
          <p:spPr bwMode="auto">
            <a:xfrm>
              <a:off x="1097280" y="4846320"/>
              <a:ext cx="914400" cy="274320"/>
            </a:xfrm>
            <a:prstGeom prst="rect">
              <a:avLst/>
            </a:prstGeom>
            <a:noFill/>
            <a:ln w="9525">
              <a:noFill/>
              <a:miter lim="800000"/>
              <a:headEnd/>
              <a:tailEnd/>
            </a:ln>
          </p:spPr>
        </p:pic>
        <p:sp>
          <p:nvSpPr>
            <p:cNvPr id="47" name="Rounded Rectangle 46"/>
            <p:cNvSpPr/>
            <p:nvPr/>
          </p:nvSpPr>
          <p:spPr bwMode="auto">
            <a:xfrm>
              <a:off x="1097280" y="4663440"/>
              <a:ext cx="914400" cy="18288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900" dirty="0">
                  <a:solidFill>
                    <a:schemeClr val="bg1"/>
                  </a:solidFill>
                </a:rPr>
                <a:t>vSphere</a:t>
              </a:r>
            </a:p>
          </p:txBody>
        </p:sp>
        <p:pic>
          <p:nvPicPr>
            <p:cNvPr id="61493" name="Picture 9" descr="ICON_VM_detail_flat_R2_Q408.png"/>
            <p:cNvPicPr>
              <a:picLocks noChangeAspect="1"/>
            </p:cNvPicPr>
            <p:nvPr/>
          </p:nvPicPr>
          <p:blipFill>
            <a:blip r:embed="rId7"/>
            <a:srcRect/>
            <a:stretch>
              <a:fillRect/>
            </a:stretch>
          </p:blipFill>
          <p:spPr bwMode="auto">
            <a:xfrm>
              <a:off x="1402080" y="4373880"/>
              <a:ext cx="274320" cy="274320"/>
            </a:xfrm>
            <a:prstGeom prst="rect">
              <a:avLst/>
            </a:prstGeom>
            <a:noFill/>
            <a:ln w="9525">
              <a:noFill/>
              <a:miter lim="800000"/>
              <a:headEnd/>
              <a:tailEnd/>
            </a:ln>
          </p:spPr>
        </p:pic>
        <p:pic>
          <p:nvPicPr>
            <p:cNvPr id="61494" name="Picture 9" descr="ICON_VM_detail_flat_R2_Q408.png"/>
            <p:cNvPicPr>
              <a:picLocks noChangeAspect="1"/>
            </p:cNvPicPr>
            <p:nvPr/>
          </p:nvPicPr>
          <p:blipFill>
            <a:blip r:embed="rId7"/>
            <a:srcRect/>
            <a:stretch>
              <a:fillRect/>
            </a:stretch>
          </p:blipFill>
          <p:spPr bwMode="auto">
            <a:xfrm>
              <a:off x="1706880" y="4373880"/>
              <a:ext cx="274320" cy="274320"/>
            </a:xfrm>
            <a:prstGeom prst="rect">
              <a:avLst/>
            </a:prstGeom>
            <a:noFill/>
            <a:ln w="9525">
              <a:noFill/>
              <a:miter lim="800000"/>
              <a:headEnd/>
              <a:tailEnd/>
            </a:ln>
          </p:spPr>
        </p:pic>
      </p:grpSp>
      <p:pic>
        <p:nvPicPr>
          <p:cNvPr id="50" name="Picture 48" descr="ICON_Cloud_Q308"/>
          <p:cNvPicPr>
            <a:picLocks noChangeAspect="1" noChangeArrowheads="1"/>
          </p:cNvPicPr>
          <p:nvPr/>
        </p:nvPicPr>
        <p:blipFill>
          <a:blip r:embed="rId9"/>
          <a:stretch>
            <a:fillRect/>
          </a:stretch>
        </p:blipFill>
        <p:spPr bwMode="auto">
          <a:xfrm>
            <a:off x="2057400" y="3810000"/>
            <a:ext cx="1858963" cy="1360488"/>
          </a:xfrm>
          <a:prstGeom prst="rect">
            <a:avLst/>
          </a:prstGeom>
          <a:noFill/>
          <a:ln>
            <a:noFill/>
          </a:ln>
          <a:effectLst>
            <a:outerShdw blurRad="50800" dist="38100" dir="5400000" algn="t" rotWithShape="0">
              <a:prstClr val="black">
                <a:alpha val="40000"/>
              </a:prstClr>
            </a:outerShdw>
          </a:effectLst>
        </p:spPr>
      </p:pic>
      <p:sp>
        <p:nvSpPr>
          <p:cNvPr id="51" name="Rounded Rectangle 50"/>
          <p:cNvSpPr/>
          <p:nvPr/>
        </p:nvSpPr>
        <p:spPr>
          <a:xfrm>
            <a:off x="4191000" y="3886200"/>
            <a:ext cx="2667000" cy="2589213"/>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1475" name="Group 67"/>
          <p:cNvGrpSpPr>
            <a:grpSpLocks/>
          </p:cNvGrpSpPr>
          <p:nvPr/>
        </p:nvGrpSpPr>
        <p:grpSpPr bwMode="auto">
          <a:xfrm>
            <a:off x="5257800" y="2133600"/>
            <a:ext cx="1066800" cy="1066800"/>
            <a:chOff x="2724615" y="1442225"/>
            <a:chExt cx="1067473" cy="1066800"/>
          </a:xfrm>
        </p:grpSpPr>
        <p:pic>
          <p:nvPicPr>
            <p:cNvPr id="61484" name="Picture 52" descr="XP icon my computer"/>
            <p:cNvPicPr>
              <a:picLocks noChangeAspect="1" noChangeArrowheads="1"/>
            </p:cNvPicPr>
            <p:nvPr/>
          </p:nvPicPr>
          <p:blipFill>
            <a:blip r:embed="rId5"/>
            <a:srcRect/>
            <a:stretch>
              <a:fillRect/>
            </a:stretch>
          </p:blipFill>
          <p:spPr bwMode="auto">
            <a:xfrm>
              <a:off x="2724615" y="1442225"/>
              <a:ext cx="762673" cy="762000"/>
            </a:xfrm>
            <a:prstGeom prst="rect">
              <a:avLst/>
            </a:prstGeom>
            <a:noFill/>
            <a:ln w="9525">
              <a:noFill/>
              <a:miter lim="800000"/>
              <a:headEnd/>
              <a:tailEnd/>
            </a:ln>
          </p:spPr>
        </p:pic>
        <p:pic>
          <p:nvPicPr>
            <p:cNvPr id="61485" name="Picture 53" descr="XP icon my computer"/>
            <p:cNvPicPr>
              <a:picLocks noChangeAspect="1" noChangeArrowheads="1"/>
            </p:cNvPicPr>
            <p:nvPr/>
          </p:nvPicPr>
          <p:blipFill>
            <a:blip r:embed="rId5"/>
            <a:srcRect/>
            <a:stretch>
              <a:fillRect/>
            </a:stretch>
          </p:blipFill>
          <p:spPr bwMode="auto">
            <a:xfrm>
              <a:off x="2877015" y="1594625"/>
              <a:ext cx="762673" cy="762000"/>
            </a:xfrm>
            <a:prstGeom prst="rect">
              <a:avLst/>
            </a:prstGeom>
            <a:noFill/>
            <a:ln w="9525">
              <a:noFill/>
              <a:miter lim="800000"/>
              <a:headEnd/>
              <a:tailEnd/>
            </a:ln>
          </p:spPr>
        </p:pic>
        <p:pic>
          <p:nvPicPr>
            <p:cNvPr id="61486" name="Picture 54" descr="XP icon my computer"/>
            <p:cNvPicPr>
              <a:picLocks noChangeAspect="1" noChangeArrowheads="1"/>
            </p:cNvPicPr>
            <p:nvPr/>
          </p:nvPicPr>
          <p:blipFill>
            <a:blip r:embed="rId5"/>
            <a:srcRect/>
            <a:stretch>
              <a:fillRect/>
            </a:stretch>
          </p:blipFill>
          <p:spPr bwMode="auto">
            <a:xfrm>
              <a:off x="3029415" y="1747025"/>
              <a:ext cx="762673" cy="762000"/>
            </a:xfrm>
            <a:prstGeom prst="rect">
              <a:avLst/>
            </a:prstGeom>
            <a:noFill/>
            <a:ln w="9525">
              <a:noFill/>
              <a:miter lim="800000"/>
              <a:headEnd/>
              <a:tailEnd/>
            </a:ln>
          </p:spPr>
        </p:pic>
      </p:grpSp>
      <p:cxnSp>
        <p:nvCxnSpPr>
          <p:cNvPr id="56" name="Straight Connector 55"/>
          <p:cNvCxnSpPr/>
          <p:nvPr/>
        </p:nvCxnSpPr>
        <p:spPr>
          <a:xfrm>
            <a:off x="3435350" y="2895600"/>
            <a:ext cx="1295400" cy="914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0" y="3352800"/>
            <a:ext cx="152400" cy="533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578350" y="2819400"/>
            <a:ext cx="1295400" cy="914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4340225" y="4903788"/>
            <a:ext cx="115252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TextBox 60"/>
          <p:cNvSpPr txBox="1"/>
          <p:nvPr/>
        </p:nvSpPr>
        <p:spPr>
          <a:xfrm>
            <a:off x="6477000" y="1768475"/>
            <a:ext cx="2667000" cy="1431925"/>
          </a:xfrm>
          <a:prstGeom prst="rect">
            <a:avLst/>
          </a:prstGeom>
          <a:noFill/>
          <a:ln>
            <a:solidFill>
              <a:schemeClr val="accent1">
                <a:shade val="50000"/>
              </a:schemeClr>
            </a:solidFill>
          </a:ln>
        </p:spPr>
        <p:txBody>
          <a:bodyPr>
            <a:spAutoFit/>
          </a:bodyPr>
          <a:lstStyle/>
          <a:p>
            <a:pPr algn="ctr">
              <a:spcAft>
                <a:spcPts val="600"/>
              </a:spcAft>
              <a:defRPr/>
            </a:pPr>
            <a:r>
              <a:rPr lang="en-US" u="sng" dirty="0"/>
              <a:t>Use Cases</a:t>
            </a:r>
          </a:p>
          <a:p>
            <a:pPr>
              <a:spcAft>
                <a:spcPts val="600"/>
              </a:spcAft>
              <a:buFont typeface="Arial" pitchFamily="34" charset="0"/>
              <a:buChar char="•"/>
              <a:defRPr/>
            </a:pPr>
            <a:r>
              <a:rPr lang="en-US" dirty="0"/>
              <a:t> Tenant administration</a:t>
            </a:r>
          </a:p>
          <a:p>
            <a:pPr>
              <a:spcAft>
                <a:spcPts val="600"/>
              </a:spcAft>
              <a:buFont typeface="Arial" pitchFamily="34" charset="0"/>
              <a:buChar char="•"/>
              <a:defRPr/>
            </a:pPr>
            <a:r>
              <a:rPr lang="en-US" dirty="0"/>
              <a:t> Key migration</a:t>
            </a:r>
          </a:p>
          <a:p>
            <a:pPr>
              <a:spcAft>
                <a:spcPts val="600"/>
              </a:spcAft>
              <a:buFont typeface="Arial" pitchFamily="34" charset="0"/>
              <a:buChar char="•"/>
              <a:defRPr/>
            </a:pPr>
            <a:r>
              <a:rPr lang="en-US" dirty="0"/>
              <a:t> Policy distribution</a:t>
            </a:r>
          </a:p>
        </p:txBody>
      </p:sp>
      <p:sp>
        <p:nvSpPr>
          <p:cNvPr id="62" name="TextBox 61"/>
          <p:cNvSpPr txBox="1"/>
          <p:nvPr/>
        </p:nvSpPr>
        <p:spPr>
          <a:xfrm>
            <a:off x="6934200" y="3749675"/>
            <a:ext cx="2133600" cy="1785938"/>
          </a:xfrm>
          <a:prstGeom prst="rect">
            <a:avLst/>
          </a:prstGeom>
          <a:noFill/>
          <a:ln>
            <a:solidFill>
              <a:schemeClr val="accent1">
                <a:shade val="50000"/>
              </a:schemeClr>
            </a:solidFill>
          </a:ln>
        </p:spPr>
        <p:txBody>
          <a:bodyPr>
            <a:spAutoFit/>
          </a:bodyPr>
          <a:lstStyle/>
          <a:p>
            <a:pPr algn="ctr">
              <a:spcAft>
                <a:spcPts val="600"/>
              </a:spcAft>
              <a:defRPr/>
            </a:pPr>
            <a:r>
              <a:rPr lang="en-US" u="sng" dirty="0"/>
              <a:t>Implications</a:t>
            </a:r>
          </a:p>
          <a:p>
            <a:pPr>
              <a:spcAft>
                <a:spcPts val="600"/>
              </a:spcAft>
              <a:buFont typeface="Arial" pitchFamily="34" charset="0"/>
              <a:buChar char="•"/>
              <a:defRPr/>
            </a:pPr>
            <a:r>
              <a:rPr lang="en-US" dirty="0"/>
              <a:t> Tenant granularity</a:t>
            </a:r>
          </a:p>
          <a:p>
            <a:pPr>
              <a:spcAft>
                <a:spcPts val="600"/>
              </a:spcAft>
              <a:buFont typeface="Arial" pitchFamily="34" charset="0"/>
              <a:buChar char="•"/>
              <a:defRPr/>
            </a:pPr>
            <a:r>
              <a:rPr lang="en-US" dirty="0"/>
              <a:t> Key export/import</a:t>
            </a:r>
          </a:p>
          <a:p>
            <a:pPr>
              <a:spcAft>
                <a:spcPts val="600"/>
              </a:spcAft>
              <a:buFont typeface="Arial" pitchFamily="34" charset="0"/>
              <a:buChar char="•"/>
              <a:defRPr/>
            </a:pPr>
            <a:r>
              <a:rPr lang="en-US" dirty="0"/>
              <a:t> Policy distribution</a:t>
            </a:r>
          </a:p>
          <a:p>
            <a:pPr>
              <a:spcAft>
                <a:spcPts val="600"/>
              </a:spcAft>
              <a:buFont typeface="Arial" pitchFamily="34" charset="0"/>
              <a:buChar char="•"/>
              <a:defRPr/>
            </a:pPr>
            <a:r>
              <a:rPr lang="en-US" dirty="0"/>
              <a:t> Client registration</a:t>
            </a:r>
          </a:p>
        </p:txBody>
      </p:sp>
      <p:sp>
        <p:nvSpPr>
          <p:cNvPr id="61482" name="Slide Number Placeholder 1"/>
          <p:cNvSpPr>
            <a:spLocks noGrp="1"/>
          </p:cNvSpPr>
          <p:nvPr>
            <p:ph type="sldNum" sz="quarter" idx="10"/>
          </p:nvPr>
        </p:nvSpPr>
        <p:spPr>
          <a:noFill/>
        </p:spPr>
        <p:txBody>
          <a:bodyPr/>
          <a:lstStyle/>
          <a:p>
            <a:fld id="{C6CB5973-495F-4632-AC78-B2C3EA21C7E8}" type="slidenum">
              <a:rPr lang="en-US" smtClean="0">
                <a:latin typeface="Arial" charset="0"/>
              </a:rPr>
              <a:pPr/>
              <a:t>27</a:t>
            </a:fld>
            <a:endParaRPr lang="en-US" smtClean="0">
              <a:latin typeface="Arial" charset="0"/>
            </a:endParaRPr>
          </a:p>
        </p:txBody>
      </p:sp>
      <p:pic>
        <p:nvPicPr>
          <p:cNvPr id="61483" name="Picture 6" descr="Z:\Axis41 Brand\~ICONS\PNGs\appliance_box_3.png"/>
          <p:cNvPicPr>
            <a:picLocks noChangeAspect="1" noChangeArrowheads="1"/>
          </p:cNvPicPr>
          <p:nvPr/>
        </p:nvPicPr>
        <p:blipFill>
          <a:blip r:embed="rId10"/>
          <a:srcRect/>
          <a:stretch>
            <a:fillRect/>
          </a:stretch>
        </p:blipFill>
        <p:spPr bwMode="auto">
          <a:xfrm>
            <a:off x="339725" y="4648200"/>
            <a:ext cx="574675" cy="3857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4343400" y="3395663"/>
            <a:ext cx="3048000" cy="2589212"/>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Rounded Rectangle 61"/>
          <p:cNvSpPr/>
          <p:nvPr/>
        </p:nvSpPr>
        <p:spPr>
          <a:xfrm>
            <a:off x="4191000" y="3603625"/>
            <a:ext cx="3048000" cy="2589213"/>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4343400" y="6411913"/>
            <a:ext cx="2466975" cy="369887"/>
          </a:xfrm>
          <a:prstGeom prst="rect">
            <a:avLst/>
          </a:prstGeom>
          <a:noFill/>
        </p:spPr>
        <p:txBody>
          <a:bodyPr wrap="none">
            <a:spAutoFit/>
          </a:bodyPr>
          <a:lstStyle/>
          <a:p>
            <a:pPr algn="ctr">
              <a:defRPr/>
            </a:pPr>
            <a:r>
              <a:rPr lang="en-US" dirty="0">
                <a:solidFill>
                  <a:schemeClr val="bg2">
                    <a:lumMod val="75000"/>
                  </a:schemeClr>
                </a:solidFill>
              </a:rPr>
              <a:t>Divisional Applications</a:t>
            </a:r>
          </a:p>
        </p:txBody>
      </p:sp>
      <p:sp>
        <p:nvSpPr>
          <p:cNvPr id="3" name="Rectangle 2"/>
          <p:cNvSpPr/>
          <p:nvPr/>
        </p:nvSpPr>
        <p:spPr>
          <a:xfrm>
            <a:off x="984250" y="3841750"/>
            <a:ext cx="2819400" cy="78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4" name="Rectangle 3"/>
          <p:cNvSpPr/>
          <p:nvPr/>
        </p:nvSpPr>
        <p:spPr>
          <a:xfrm>
            <a:off x="679450" y="4038600"/>
            <a:ext cx="3505200"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5" name="Rectangle 4"/>
          <p:cNvSpPr/>
          <p:nvPr/>
        </p:nvSpPr>
        <p:spPr>
          <a:xfrm>
            <a:off x="3276600" y="4033838"/>
            <a:ext cx="3505200" cy="1112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9" name="Rectangle 8"/>
          <p:cNvSpPr/>
          <p:nvPr/>
        </p:nvSpPr>
        <p:spPr>
          <a:xfrm>
            <a:off x="4408488" y="4024313"/>
            <a:ext cx="1295400" cy="210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18" name="Rounded Rectangle 17"/>
          <p:cNvSpPr/>
          <p:nvPr/>
        </p:nvSpPr>
        <p:spPr>
          <a:xfrm>
            <a:off x="457200" y="3476625"/>
            <a:ext cx="2743200" cy="2587625"/>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Box 18"/>
          <p:cNvSpPr txBox="1"/>
          <p:nvPr/>
        </p:nvSpPr>
        <p:spPr>
          <a:xfrm>
            <a:off x="914400" y="6157913"/>
            <a:ext cx="1422400" cy="368300"/>
          </a:xfrm>
          <a:prstGeom prst="rect">
            <a:avLst/>
          </a:prstGeom>
          <a:noFill/>
        </p:spPr>
        <p:txBody>
          <a:bodyPr wrap="none">
            <a:spAutoFit/>
          </a:bodyPr>
          <a:lstStyle/>
          <a:p>
            <a:pPr algn="ctr">
              <a:defRPr/>
            </a:pPr>
            <a:r>
              <a:rPr lang="en-US" dirty="0">
                <a:solidFill>
                  <a:schemeClr val="bg2">
                    <a:lumMod val="75000"/>
                  </a:schemeClr>
                </a:solidFill>
              </a:rPr>
              <a:t>Enterprise IT</a:t>
            </a:r>
          </a:p>
        </p:txBody>
      </p:sp>
      <p:grpSp>
        <p:nvGrpSpPr>
          <p:cNvPr id="63498" name="Group 67"/>
          <p:cNvGrpSpPr>
            <a:grpSpLocks/>
          </p:cNvGrpSpPr>
          <p:nvPr/>
        </p:nvGrpSpPr>
        <p:grpSpPr bwMode="auto">
          <a:xfrm>
            <a:off x="4294188" y="1778000"/>
            <a:ext cx="1068387" cy="1066800"/>
            <a:chOff x="2724615" y="1442225"/>
            <a:chExt cx="1067473" cy="1066800"/>
          </a:xfrm>
        </p:grpSpPr>
        <p:pic>
          <p:nvPicPr>
            <p:cNvPr id="63552" name="Picture 23" descr="XP icon my computer"/>
            <p:cNvPicPr>
              <a:picLocks noChangeAspect="1" noChangeArrowheads="1"/>
            </p:cNvPicPr>
            <p:nvPr/>
          </p:nvPicPr>
          <p:blipFill>
            <a:blip r:embed="rId3"/>
            <a:srcRect/>
            <a:stretch>
              <a:fillRect/>
            </a:stretch>
          </p:blipFill>
          <p:spPr bwMode="auto">
            <a:xfrm>
              <a:off x="2724615" y="1442225"/>
              <a:ext cx="762673" cy="762000"/>
            </a:xfrm>
            <a:prstGeom prst="rect">
              <a:avLst/>
            </a:prstGeom>
            <a:noFill/>
            <a:ln w="9525">
              <a:noFill/>
              <a:miter lim="800000"/>
              <a:headEnd/>
              <a:tailEnd/>
            </a:ln>
          </p:spPr>
        </p:pic>
        <p:pic>
          <p:nvPicPr>
            <p:cNvPr id="63553" name="Picture 24" descr="XP icon my computer"/>
            <p:cNvPicPr>
              <a:picLocks noChangeAspect="1" noChangeArrowheads="1"/>
            </p:cNvPicPr>
            <p:nvPr/>
          </p:nvPicPr>
          <p:blipFill>
            <a:blip r:embed="rId3"/>
            <a:srcRect/>
            <a:stretch>
              <a:fillRect/>
            </a:stretch>
          </p:blipFill>
          <p:spPr bwMode="auto">
            <a:xfrm>
              <a:off x="2877015" y="1594625"/>
              <a:ext cx="762673" cy="762000"/>
            </a:xfrm>
            <a:prstGeom prst="rect">
              <a:avLst/>
            </a:prstGeom>
            <a:noFill/>
            <a:ln w="9525">
              <a:noFill/>
              <a:miter lim="800000"/>
              <a:headEnd/>
              <a:tailEnd/>
            </a:ln>
          </p:spPr>
        </p:pic>
        <p:pic>
          <p:nvPicPr>
            <p:cNvPr id="63554" name="Picture 25" descr="XP icon my computer"/>
            <p:cNvPicPr>
              <a:picLocks noChangeAspect="1" noChangeArrowheads="1"/>
            </p:cNvPicPr>
            <p:nvPr/>
          </p:nvPicPr>
          <p:blipFill>
            <a:blip r:embed="rId3"/>
            <a:srcRect/>
            <a:stretch>
              <a:fillRect/>
            </a:stretch>
          </p:blipFill>
          <p:spPr bwMode="auto">
            <a:xfrm>
              <a:off x="3029415" y="1747025"/>
              <a:ext cx="762673" cy="762000"/>
            </a:xfrm>
            <a:prstGeom prst="rect">
              <a:avLst/>
            </a:prstGeom>
            <a:noFill/>
            <a:ln w="9525">
              <a:noFill/>
              <a:miter lim="800000"/>
              <a:headEnd/>
              <a:tailEnd/>
            </a:ln>
          </p:spPr>
        </p:pic>
      </p:grpSp>
      <p:grpSp>
        <p:nvGrpSpPr>
          <p:cNvPr id="63499" name="Group 71"/>
          <p:cNvGrpSpPr>
            <a:grpSpLocks/>
          </p:cNvGrpSpPr>
          <p:nvPr/>
        </p:nvGrpSpPr>
        <p:grpSpPr bwMode="auto">
          <a:xfrm>
            <a:off x="1509713" y="1922463"/>
            <a:ext cx="1066800" cy="1066800"/>
            <a:chOff x="2159620" y="2605668"/>
            <a:chExt cx="1067473" cy="1066800"/>
          </a:xfrm>
        </p:grpSpPr>
        <p:pic>
          <p:nvPicPr>
            <p:cNvPr id="63549" name="Picture 27" descr="XP icon my computer"/>
            <p:cNvPicPr>
              <a:picLocks noChangeAspect="1" noChangeArrowheads="1"/>
            </p:cNvPicPr>
            <p:nvPr/>
          </p:nvPicPr>
          <p:blipFill>
            <a:blip r:embed="rId3"/>
            <a:srcRect/>
            <a:stretch>
              <a:fillRect/>
            </a:stretch>
          </p:blipFill>
          <p:spPr bwMode="auto">
            <a:xfrm>
              <a:off x="2159620" y="2605668"/>
              <a:ext cx="762673" cy="762000"/>
            </a:xfrm>
            <a:prstGeom prst="rect">
              <a:avLst/>
            </a:prstGeom>
            <a:noFill/>
            <a:ln w="9525">
              <a:noFill/>
              <a:miter lim="800000"/>
              <a:headEnd/>
              <a:tailEnd/>
            </a:ln>
          </p:spPr>
        </p:pic>
        <p:pic>
          <p:nvPicPr>
            <p:cNvPr id="63550" name="Picture 28" descr="XP icon my computer"/>
            <p:cNvPicPr>
              <a:picLocks noChangeAspect="1" noChangeArrowheads="1"/>
            </p:cNvPicPr>
            <p:nvPr/>
          </p:nvPicPr>
          <p:blipFill>
            <a:blip r:embed="rId3"/>
            <a:srcRect/>
            <a:stretch>
              <a:fillRect/>
            </a:stretch>
          </p:blipFill>
          <p:spPr bwMode="auto">
            <a:xfrm>
              <a:off x="2312020" y="2758068"/>
              <a:ext cx="762673" cy="762000"/>
            </a:xfrm>
            <a:prstGeom prst="rect">
              <a:avLst/>
            </a:prstGeom>
            <a:noFill/>
            <a:ln w="9525">
              <a:noFill/>
              <a:miter lim="800000"/>
              <a:headEnd/>
              <a:tailEnd/>
            </a:ln>
          </p:spPr>
        </p:pic>
        <p:pic>
          <p:nvPicPr>
            <p:cNvPr id="63551" name="Picture 29" descr="XP icon my computer"/>
            <p:cNvPicPr>
              <a:picLocks noChangeAspect="1" noChangeArrowheads="1"/>
            </p:cNvPicPr>
            <p:nvPr/>
          </p:nvPicPr>
          <p:blipFill>
            <a:blip r:embed="rId3"/>
            <a:srcRect/>
            <a:stretch>
              <a:fillRect/>
            </a:stretch>
          </p:blipFill>
          <p:spPr bwMode="auto">
            <a:xfrm>
              <a:off x="2464420" y="2910468"/>
              <a:ext cx="762673" cy="762000"/>
            </a:xfrm>
            <a:prstGeom prst="rect">
              <a:avLst/>
            </a:prstGeom>
            <a:noFill/>
            <a:ln w="9525">
              <a:noFill/>
              <a:miter lim="800000"/>
              <a:headEnd/>
              <a:tailEnd/>
            </a:ln>
          </p:spPr>
        </p:pic>
      </p:grpSp>
      <p:cxnSp>
        <p:nvCxnSpPr>
          <p:cNvPr id="32" name="Straight Connector 31"/>
          <p:cNvCxnSpPr/>
          <p:nvPr/>
        </p:nvCxnSpPr>
        <p:spPr>
          <a:xfrm>
            <a:off x="3265488" y="4498975"/>
            <a:ext cx="1562100"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501" name="TextBox 33"/>
          <p:cNvSpPr txBox="1">
            <a:spLocks noChangeArrowheads="1"/>
          </p:cNvSpPr>
          <p:nvPr/>
        </p:nvSpPr>
        <p:spPr bwMode="auto">
          <a:xfrm>
            <a:off x="2573338" y="3857625"/>
            <a:ext cx="474662" cy="431800"/>
          </a:xfrm>
          <a:prstGeom prst="rect">
            <a:avLst/>
          </a:prstGeom>
          <a:noFill/>
          <a:ln w="9525">
            <a:noFill/>
            <a:miter lim="800000"/>
            <a:headEnd/>
            <a:tailEnd/>
          </a:ln>
        </p:spPr>
        <p:txBody>
          <a:bodyPr wrap="none">
            <a:spAutoFit/>
          </a:bodyPr>
          <a:lstStyle/>
          <a:p>
            <a:pPr algn="ctr"/>
            <a:endParaRPr lang="en-US" sz="1100">
              <a:solidFill>
                <a:srgbClr val="000000"/>
              </a:solidFill>
            </a:endParaRPr>
          </a:p>
          <a:p>
            <a:pPr algn="ctr"/>
            <a:r>
              <a:rPr lang="en-US" sz="1100">
                <a:solidFill>
                  <a:srgbClr val="000000"/>
                </a:solidFill>
              </a:rPr>
              <a:t>HSM</a:t>
            </a:r>
          </a:p>
        </p:txBody>
      </p:sp>
      <p:sp>
        <p:nvSpPr>
          <p:cNvPr id="63502" name="Title 52"/>
          <p:cNvSpPr>
            <a:spLocks noGrp="1"/>
          </p:cNvSpPr>
          <p:nvPr>
            <p:ph type="title"/>
          </p:nvPr>
        </p:nvSpPr>
        <p:spPr>
          <a:xfrm>
            <a:off x="395288" y="685800"/>
            <a:ext cx="8520112" cy="514350"/>
          </a:xfrm>
        </p:spPr>
        <p:txBody>
          <a:bodyPr/>
          <a:lstStyle/>
          <a:p>
            <a:r>
              <a:rPr lang="en-US" sz="2800" smtClean="0"/>
              <a:t>Use Cases for Hardware Security Modules</a:t>
            </a:r>
          </a:p>
        </p:txBody>
      </p:sp>
      <p:sp>
        <p:nvSpPr>
          <p:cNvPr id="36" name="TextBox 35"/>
          <p:cNvSpPr txBox="1"/>
          <p:nvPr/>
        </p:nvSpPr>
        <p:spPr>
          <a:xfrm>
            <a:off x="4065588" y="1168400"/>
            <a:ext cx="1319212" cy="646113"/>
          </a:xfrm>
          <a:prstGeom prst="rect">
            <a:avLst/>
          </a:prstGeom>
          <a:noFill/>
        </p:spPr>
        <p:txBody>
          <a:bodyPr wrap="none">
            <a:spAutoFit/>
          </a:bodyPr>
          <a:lstStyle/>
          <a:p>
            <a:pPr algn="ctr">
              <a:defRPr/>
            </a:pPr>
            <a:r>
              <a:rPr lang="en-US" dirty="0">
                <a:solidFill>
                  <a:schemeClr val="bg2">
                    <a:lumMod val="75000"/>
                  </a:schemeClr>
                </a:solidFill>
              </a:rPr>
              <a:t>Application </a:t>
            </a:r>
          </a:p>
          <a:p>
            <a:pPr algn="ctr">
              <a:defRPr/>
            </a:pPr>
            <a:r>
              <a:rPr lang="en-US" dirty="0">
                <a:solidFill>
                  <a:schemeClr val="bg2">
                    <a:lumMod val="75000"/>
                  </a:schemeClr>
                </a:solidFill>
              </a:rPr>
              <a:t>Users</a:t>
            </a:r>
          </a:p>
        </p:txBody>
      </p:sp>
      <p:sp>
        <p:nvSpPr>
          <p:cNvPr id="37" name="TextBox 36"/>
          <p:cNvSpPr txBox="1"/>
          <p:nvPr/>
        </p:nvSpPr>
        <p:spPr>
          <a:xfrm>
            <a:off x="5770563" y="1406525"/>
            <a:ext cx="1724025" cy="646113"/>
          </a:xfrm>
          <a:prstGeom prst="rect">
            <a:avLst/>
          </a:prstGeom>
          <a:noFill/>
        </p:spPr>
        <p:txBody>
          <a:bodyPr wrap="none">
            <a:spAutoFit/>
          </a:bodyPr>
          <a:lstStyle/>
          <a:p>
            <a:pPr algn="ctr">
              <a:defRPr/>
            </a:pPr>
            <a:r>
              <a:rPr lang="en-US" dirty="0">
                <a:solidFill>
                  <a:schemeClr val="bg2">
                    <a:lumMod val="75000"/>
                  </a:schemeClr>
                </a:solidFill>
              </a:rPr>
              <a:t>Application</a:t>
            </a:r>
          </a:p>
          <a:p>
            <a:pPr algn="ctr">
              <a:defRPr/>
            </a:pPr>
            <a:r>
              <a:rPr lang="en-US" dirty="0">
                <a:solidFill>
                  <a:schemeClr val="bg2">
                    <a:lumMod val="75000"/>
                  </a:schemeClr>
                </a:solidFill>
              </a:rPr>
              <a:t>Administrators </a:t>
            </a:r>
          </a:p>
        </p:txBody>
      </p:sp>
      <p:sp>
        <p:nvSpPr>
          <p:cNvPr id="38" name="TextBox 37"/>
          <p:cNvSpPr txBox="1"/>
          <p:nvPr/>
        </p:nvSpPr>
        <p:spPr>
          <a:xfrm>
            <a:off x="850900" y="1236663"/>
            <a:ext cx="1724025" cy="646112"/>
          </a:xfrm>
          <a:prstGeom prst="rect">
            <a:avLst/>
          </a:prstGeom>
          <a:noFill/>
        </p:spPr>
        <p:txBody>
          <a:bodyPr wrap="none">
            <a:spAutoFit/>
          </a:bodyPr>
          <a:lstStyle/>
          <a:p>
            <a:pPr algn="ctr">
              <a:defRPr/>
            </a:pPr>
            <a:r>
              <a:rPr lang="en-US" dirty="0">
                <a:solidFill>
                  <a:schemeClr val="bg2">
                    <a:lumMod val="75000"/>
                  </a:schemeClr>
                </a:solidFill>
              </a:rPr>
              <a:t>HSM</a:t>
            </a:r>
          </a:p>
          <a:p>
            <a:pPr algn="ctr">
              <a:defRPr/>
            </a:pPr>
            <a:r>
              <a:rPr lang="en-US" dirty="0">
                <a:solidFill>
                  <a:schemeClr val="bg2">
                    <a:lumMod val="75000"/>
                  </a:schemeClr>
                </a:solidFill>
              </a:rPr>
              <a:t>Administrators </a:t>
            </a:r>
          </a:p>
        </p:txBody>
      </p:sp>
      <p:cxnSp>
        <p:nvCxnSpPr>
          <p:cNvPr id="42" name="Straight Connector 41"/>
          <p:cNvCxnSpPr>
            <a:endCxn id="63501" idx="1"/>
          </p:cNvCxnSpPr>
          <p:nvPr/>
        </p:nvCxnSpPr>
        <p:spPr>
          <a:xfrm flipV="1">
            <a:off x="2397125" y="4073525"/>
            <a:ext cx="176213" cy="3460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3624263" y="3810000"/>
            <a:ext cx="3462337" cy="2589213"/>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3508" name="Group 67"/>
          <p:cNvGrpSpPr>
            <a:grpSpLocks/>
          </p:cNvGrpSpPr>
          <p:nvPr/>
        </p:nvGrpSpPr>
        <p:grpSpPr bwMode="auto">
          <a:xfrm>
            <a:off x="6199188" y="2028825"/>
            <a:ext cx="1068387" cy="1066800"/>
            <a:chOff x="2724615" y="1442225"/>
            <a:chExt cx="1067473" cy="1066800"/>
          </a:xfrm>
        </p:grpSpPr>
        <p:pic>
          <p:nvPicPr>
            <p:cNvPr id="63546" name="Picture 52" descr="XP icon my computer"/>
            <p:cNvPicPr>
              <a:picLocks noChangeAspect="1" noChangeArrowheads="1"/>
            </p:cNvPicPr>
            <p:nvPr/>
          </p:nvPicPr>
          <p:blipFill>
            <a:blip r:embed="rId3"/>
            <a:srcRect/>
            <a:stretch>
              <a:fillRect/>
            </a:stretch>
          </p:blipFill>
          <p:spPr bwMode="auto">
            <a:xfrm>
              <a:off x="2724615" y="1442225"/>
              <a:ext cx="762673" cy="762000"/>
            </a:xfrm>
            <a:prstGeom prst="rect">
              <a:avLst/>
            </a:prstGeom>
            <a:noFill/>
            <a:ln w="9525">
              <a:noFill/>
              <a:miter lim="800000"/>
              <a:headEnd/>
              <a:tailEnd/>
            </a:ln>
          </p:spPr>
        </p:pic>
        <p:pic>
          <p:nvPicPr>
            <p:cNvPr id="63547" name="Picture 53" descr="XP icon my computer"/>
            <p:cNvPicPr>
              <a:picLocks noChangeAspect="1" noChangeArrowheads="1"/>
            </p:cNvPicPr>
            <p:nvPr/>
          </p:nvPicPr>
          <p:blipFill>
            <a:blip r:embed="rId3"/>
            <a:srcRect/>
            <a:stretch>
              <a:fillRect/>
            </a:stretch>
          </p:blipFill>
          <p:spPr bwMode="auto">
            <a:xfrm>
              <a:off x="2877015" y="1594625"/>
              <a:ext cx="762673" cy="762000"/>
            </a:xfrm>
            <a:prstGeom prst="rect">
              <a:avLst/>
            </a:prstGeom>
            <a:noFill/>
            <a:ln w="9525">
              <a:noFill/>
              <a:miter lim="800000"/>
              <a:headEnd/>
              <a:tailEnd/>
            </a:ln>
          </p:spPr>
        </p:pic>
        <p:pic>
          <p:nvPicPr>
            <p:cNvPr id="63548" name="Picture 54" descr="XP icon my computer"/>
            <p:cNvPicPr>
              <a:picLocks noChangeAspect="1" noChangeArrowheads="1"/>
            </p:cNvPicPr>
            <p:nvPr/>
          </p:nvPicPr>
          <p:blipFill>
            <a:blip r:embed="rId3"/>
            <a:srcRect/>
            <a:stretch>
              <a:fillRect/>
            </a:stretch>
          </p:blipFill>
          <p:spPr bwMode="auto">
            <a:xfrm>
              <a:off x="3029415" y="1747025"/>
              <a:ext cx="762673" cy="762000"/>
            </a:xfrm>
            <a:prstGeom prst="rect">
              <a:avLst/>
            </a:prstGeom>
            <a:noFill/>
            <a:ln w="9525">
              <a:noFill/>
              <a:miter lim="800000"/>
              <a:headEnd/>
              <a:tailEnd/>
            </a:ln>
          </p:spPr>
        </p:pic>
      </p:grpSp>
      <p:cxnSp>
        <p:nvCxnSpPr>
          <p:cNvPr id="57" name="Straight Connector 56"/>
          <p:cNvCxnSpPr/>
          <p:nvPr/>
        </p:nvCxnSpPr>
        <p:spPr>
          <a:xfrm>
            <a:off x="6824663" y="3076575"/>
            <a:ext cx="138112" cy="40005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056188" y="2562225"/>
            <a:ext cx="1295400" cy="91440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461125" y="4970463"/>
            <a:ext cx="22860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7" name="Rectangle 6"/>
          <p:cNvSpPr/>
          <p:nvPr/>
        </p:nvSpPr>
        <p:spPr>
          <a:xfrm>
            <a:off x="6537325" y="4249738"/>
            <a:ext cx="228600" cy="1703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10" name="Rectangle 9"/>
          <p:cNvSpPr/>
          <p:nvPr/>
        </p:nvSpPr>
        <p:spPr>
          <a:xfrm>
            <a:off x="4343400" y="4981575"/>
            <a:ext cx="368300"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sp>
        <p:nvSpPr>
          <p:cNvPr id="11" name="Rectangle 10"/>
          <p:cNvSpPr/>
          <p:nvPr/>
        </p:nvSpPr>
        <p:spPr>
          <a:xfrm>
            <a:off x="6611938" y="4911725"/>
            <a:ext cx="185737" cy="1114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lumMod val="75000"/>
                </a:schemeClr>
              </a:solidFill>
            </a:endParaRPr>
          </a:p>
        </p:txBody>
      </p:sp>
      <p:grpSp>
        <p:nvGrpSpPr>
          <p:cNvPr id="63515" name="Group 31"/>
          <p:cNvGrpSpPr>
            <a:grpSpLocks/>
          </p:cNvGrpSpPr>
          <p:nvPr/>
        </p:nvGrpSpPr>
        <p:grpSpPr bwMode="auto">
          <a:xfrm>
            <a:off x="5980113" y="4667250"/>
            <a:ext cx="862012" cy="914400"/>
            <a:chOff x="6400800" y="4191000"/>
            <a:chExt cx="862794" cy="914400"/>
          </a:xfrm>
        </p:grpSpPr>
        <p:pic>
          <p:nvPicPr>
            <p:cNvPr id="63543" name="Picture 36" descr="disc lt blue"/>
            <p:cNvPicPr>
              <a:picLocks noChangeAspect="1" noChangeArrowheads="1"/>
            </p:cNvPicPr>
            <p:nvPr/>
          </p:nvPicPr>
          <p:blipFill>
            <a:blip r:embed="rId4"/>
            <a:srcRect/>
            <a:stretch>
              <a:fillRect/>
            </a:stretch>
          </p:blipFill>
          <p:spPr bwMode="gray">
            <a:xfrm>
              <a:off x="6400800" y="4191000"/>
              <a:ext cx="557994" cy="609600"/>
            </a:xfrm>
            <a:prstGeom prst="rect">
              <a:avLst/>
            </a:prstGeom>
            <a:noFill/>
            <a:ln w="9525">
              <a:noFill/>
              <a:miter lim="800000"/>
              <a:headEnd/>
              <a:tailEnd/>
            </a:ln>
          </p:spPr>
        </p:pic>
        <p:pic>
          <p:nvPicPr>
            <p:cNvPr id="63544" name="Picture 36" descr="disc lt blue"/>
            <p:cNvPicPr>
              <a:picLocks noChangeAspect="1" noChangeArrowheads="1"/>
            </p:cNvPicPr>
            <p:nvPr/>
          </p:nvPicPr>
          <p:blipFill>
            <a:blip r:embed="rId4"/>
            <a:srcRect/>
            <a:stretch>
              <a:fillRect/>
            </a:stretch>
          </p:blipFill>
          <p:spPr bwMode="gray">
            <a:xfrm>
              <a:off x="6553200" y="4343400"/>
              <a:ext cx="557994" cy="609600"/>
            </a:xfrm>
            <a:prstGeom prst="rect">
              <a:avLst/>
            </a:prstGeom>
            <a:noFill/>
            <a:ln w="9525">
              <a:noFill/>
              <a:miter lim="800000"/>
              <a:headEnd/>
              <a:tailEnd/>
            </a:ln>
          </p:spPr>
        </p:pic>
        <p:pic>
          <p:nvPicPr>
            <p:cNvPr id="63545" name="Picture 36" descr="disc lt blue"/>
            <p:cNvPicPr>
              <a:picLocks noChangeAspect="1" noChangeArrowheads="1"/>
            </p:cNvPicPr>
            <p:nvPr/>
          </p:nvPicPr>
          <p:blipFill>
            <a:blip r:embed="rId4"/>
            <a:srcRect/>
            <a:stretch>
              <a:fillRect/>
            </a:stretch>
          </p:blipFill>
          <p:spPr bwMode="gray">
            <a:xfrm>
              <a:off x="6705600" y="4495800"/>
              <a:ext cx="557994" cy="609600"/>
            </a:xfrm>
            <a:prstGeom prst="rect">
              <a:avLst/>
            </a:prstGeom>
            <a:noFill/>
            <a:ln w="9525">
              <a:noFill/>
              <a:miter lim="800000"/>
              <a:headEnd/>
              <a:tailEnd/>
            </a:ln>
          </p:spPr>
        </p:pic>
      </p:grpSp>
      <p:sp>
        <p:nvSpPr>
          <p:cNvPr id="63516" name="TextBox 15"/>
          <p:cNvSpPr txBox="1">
            <a:spLocks noChangeArrowheads="1"/>
          </p:cNvSpPr>
          <p:nvPr/>
        </p:nvSpPr>
        <p:spPr bwMode="auto">
          <a:xfrm>
            <a:off x="5943600" y="4057650"/>
            <a:ext cx="730250" cy="261938"/>
          </a:xfrm>
          <a:prstGeom prst="rect">
            <a:avLst/>
          </a:prstGeom>
          <a:noFill/>
          <a:ln w="9525">
            <a:noFill/>
            <a:miter lim="800000"/>
            <a:headEnd/>
            <a:tailEnd/>
          </a:ln>
        </p:spPr>
        <p:txBody>
          <a:bodyPr wrap="none">
            <a:spAutoFit/>
          </a:bodyPr>
          <a:lstStyle/>
          <a:p>
            <a:pPr algn="ctr"/>
            <a:r>
              <a:rPr lang="en-US" sz="1100">
                <a:solidFill>
                  <a:srgbClr val="000000"/>
                </a:solidFill>
              </a:rPr>
              <a:t>App Data</a:t>
            </a:r>
          </a:p>
        </p:txBody>
      </p:sp>
      <p:sp>
        <p:nvSpPr>
          <p:cNvPr id="63517" name="TextBox 38"/>
          <p:cNvSpPr txBox="1">
            <a:spLocks noChangeArrowheads="1"/>
          </p:cNvSpPr>
          <p:nvPr/>
        </p:nvSpPr>
        <p:spPr bwMode="auto">
          <a:xfrm>
            <a:off x="4506913" y="3829050"/>
            <a:ext cx="1082675" cy="261938"/>
          </a:xfrm>
          <a:prstGeom prst="rect">
            <a:avLst/>
          </a:prstGeom>
          <a:noFill/>
          <a:ln w="9525">
            <a:noFill/>
            <a:miter lim="800000"/>
            <a:headEnd/>
            <a:tailEnd/>
          </a:ln>
        </p:spPr>
        <p:txBody>
          <a:bodyPr wrap="none">
            <a:spAutoFit/>
          </a:bodyPr>
          <a:lstStyle/>
          <a:p>
            <a:pPr algn="ctr"/>
            <a:r>
              <a:rPr lang="en-US" sz="1100">
                <a:solidFill>
                  <a:srgbClr val="000000"/>
                </a:solidFill>
              </a:rPr>
              <a:t>Divisional App</a:t>
            </a:r>
          </a:p>
        </p:txBody>
      </p:sp>
      <p:cxnSp>
        <p:nvCxnSpPr>
          <p:cNvPr id="40" name="Straight Connector 39"/>
          <p:cNvCxnSpPr/>
          <p:nvPr/>
        </p:nvCxnSpPr>
        <p:spPr>
          <a:xfrm>
            <a:off x="5583238" y="4514850"/>
            <a:ext cx="436562" cy="176213"/>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3519" name="Group 16"/>
          <p:cNvGrpSpPr>
            <a:grpSpLocks/>
          </p:cNvGrpSpPr>
          <p:nvPr/>
        </p:nvGrpSpPr>
        <p:grpSpPr bwMode="auto">
          <a:xfrm>
            <a:off x="4414838" y="4332288"/>
            <a:ext cx="1143000" cy="1676400"/>
            <a:chOff x="1097280" y="4373880"/>
            <a:chExt cx="914400" cy="1021080"/>
          </a:xfrm>
        </p:grpSpPr>
        <p:pic>
          <p:nvPicPr>
            <p:cNvPr id="63535" name="Picture 8" descr="ICON_Server_flat_Q408.png"/>
            <p:cNvPicPr>
              <a:picLocks/>
            </p:cNvPicPr>
            <p:nvPr/>
          </p:nvPicPr>
          <p:blipFill>
            <a:blip r:embed="rId5"/>
            <a:srcRect/>
            <a:stretch>
              <a:fillRect/>
            </a:stretch>
          </p:blipFill>
          <p:spPr bwMode="auto">
            <a:xfrm>
              <a:off x="1097280" y="5120640"/>
              <a:ext cx="914400" cy="274320"/>
            </a:xfrm>
            <a:prstGeom prst="rect">
              <a:avLst/>
            </a:prstGeom>
            <a:noFill/>
            <a:ln w="9525">
              <a:noFill/>
              <a:miter lim="800000"/>
              <a:headEnd/>
              <a:tailEnd/>
            </a:ln>
          </p:spPr>
        </p:pic>
        <p:pic>
          <p:nvPicPr>
            <p:cNvPr id="63536" name="Picture 9" descr="ICON_VM_detail_flat_R2_Q408.png"/>
            <p:cNvPicPr>
              <a:picLocks noChangeAspect="1"/>
            </p:cNvPicPr>
            <p:nvPr/>
          </p:nvPicPr>
          <p:blipFill>
            <a:blip r:embed="rId6"/>
            <a:srcRect/>
            <a:stretch>
              <a:fillRect/>
            </a:stretch>
          </p:blipFill>
          <p:spPr bwMode="auto">
            <a:xfrm>
              <a:off x="1097280" y="4373880"/>
              <a:ext cx="274320" cy="274320"/>
            </a:xfrm>
            <a:prstGeom prst="rect">
              <a:avLst/>
            </a:prstGeom>
            <a:noFill/>
            <a:ln w="9525">
              <a:noFill/>
              <a:miter lim="800000"/>
              <a:headEnd/>
              <a:tailEnd/>
            </a:ln>
          </p:spPr>
        </p:pic>
        <p:pic>
          <p:nvPicPr>
            <p:cNvPr id="63537" name="Picture 4" descr="ICON_VirtTriangle_flat_Q408.png"/>
            <p:cNvPicPr>
              <a:picLocks noChangeAspect="1"/>
            </p:cNvPicPr>
            <p:nvPr/>
          </p:nvPicPr>
          <p:blipFill>
            <a:blip r:embed="rId7">
              <a:lum bright="-30000" contrast="52000"/>
            </a:blip>
            <a:srcRect/>
            <a:stretch>
              <a:fillRect/>
            </a:stretch>
          </p:blipFill>
          <p:spPr bwMode="auto">
            <a:xfrm>
              <a:off x="1097280" y="4846320"/>
              <a:ext cx="914400" cy="274320"/>
            </a:xfrm>
            <a:prstGeom prst="rect">
              <a:avLst/>
            </a:prstGeom>
            <a:noFill/>
            <a:ln w="9525">
              <a:noFill/>
              <a:miter lim="800000"/>
              <a:headEnd/>
              <a:tailEnd/>
            </a:ln>
          </p:spPr>
        </p:pic>
        <p:sp>
          <p:nvSpPr>
            <p:cNvPr id="47" name="Rounded Rectangle 46"/>
            <p:cNvSpPr/>
            <p:nvPr/>
          </p:nvSpPr>
          <p:spPr bwMode="auto">
            <a:xfrm>
              <a:off x="1097280" y="4663440"/>
              <a:ext cx="914400" cy="18288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900" dirty="0">
                  <a:solidFill>
                    <a:schemeClr val="bg1"/>
                  </a:solidFill>
                </a:rPr>
                <a:t>vSphere</a:t>
              </a:r>
            </a:p>
          </p:txBody>
        </p:sp>
        <p:pic>
          <p:nvPicPr>
            <p:cNvPr id="63541" name="Picture 9" descr="ICON_VM_detail_flat_R2_Q408.png"/>
            <p:cNvPicPr>
              <a:picLocks noChangeAspect="1"/>
            </p:cNvPicPr>
            <p:nvPr/>
          </p:nvPicPr>
          <p:blipFill>
            <a:blip r:embed="rId6"/>
            <a:srcRect/>
            <a:stretch>
              <a:fillRect/>
            </a:stretch>
          </p:blipFill>
          <p:spPr bwMode="auto">
            <a:xfrm>
              <a:off x="1402080" y="4373880"/>
              <a:ext cx="274320" cy="274320"/>
            </a:xfrm>
            <a:prstGeom prst="rect">
              <a:avLst/>
            </a:prstGeom>
            <a:noFill/>
            <a:ln w="9525">
              <a:noFill/>
              <a:miter lim="800000"/>
              <a:headEnd/>
              <a:tailEnd/>
            </a:ln>
          </p:spPr>
        </p:pic>
        <p:pic>
          <p:nvPicPr>
            <p:cNvPr id="63542" name="Picture 9" descr="ICON_VM_detail_flat_R2_Q408.png"/>
            <p:cNvPicPr>
              <a:picLocks noChangeAspect="1"/>
            </p:cNvPicPr>
            <p:nvPr/>
          </p:nvPicPr>
          <p:blipFill>
            <a:blip r:embed="rId6"/>
            <a:srcRect/>
            <a:stretch>
              <a:fillRect/>
            </a:stretch>
          </p:blipFill>
          <p:spPr bwMode="auto">
            <a:xfrm>
              <a:off x="1706880" y="4373880"/>
              <a:ext cx="274320" cy="274320"/>
            </a:xfrm>
            <a:prstGeom prst="rect">
              <a:avLst/>
            </a:prstGeom>
            <a:noFill/>
            <a:ln w="9525">
              <a:noFill/>
              <a:miter lim="800000"/>
              <a:headEnd/>
              <a:tailEnd/>
            </a:ln>
          </p:spPr>
        </p:pic>
      </p:grpSp>
      <p:sp>
        <p:nvSpPr>
          <p:cNvPr id="60" name="Rounded Rectangle 59"/>
          <p:cNvSpPr/>
          <p:nvPr/>
        </p:nvSpPr>
        <p:spPr>
          <a:xfrm>
            <a:off x="4437063" y="4827588"/>
            <a:ext cx="1150937"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3521" name="Picture 52" descr="server"/>
          <p:cNvPicPr>
            <a:picLocks noChangeAspect="1" noChangeArrowheads="1"/>
          </p:cNvPicPr>
          <p:nvPr/>
        </p:nvPicPr>
        <p:blipFill>
          <a:blip r:embed="rId8"/>
          <a:srcRect/>
          <a:stretch>
            <a:fillRect/>
          </a:stretch>
        </p:blipFill>
        <p:spPr bwMode="auto">
          <a:xfrm>
            <a:off x="3754438" y="4349750"/>
            <a:ext cx="360362" cy="515938"/>
          </a:xfrm>
          <a:prstGeom prst="rect">
            <a:avLst/>
          </a:prstGeom>
          <a:noFill/>
          <a:ln w="9525">
            <a:noFill/>
            <a:miter lim="800000"/>
            <a:headEnd/>
            <a:tailEnd/>
          </a:ln>
        </p:spPr>
      </p:pic>
      <p:pic>
        <p:nvPicPr>
          <p:cNvPr id="63522" name="Picture 36" descr="disc lt blue"/>
          <p:cNvPicPr>
            <a:picLocks noChangeAspect="1" noChangeArrowheads="1"/>
          </p:cNvPicPr>
          <p:nvPr/>
        </p:nvPicPr>
        <p:blipFill>
          <a:blip r:embed="rId4"/>
          <a:srcRect/>
          <a:stretch>
            <a:fillRect/>
          </a:stretch>
        </p:blipFill>
        <p:spPr bwMode="gray">
          <a:xfrm>
            <a:off x="3856038" y="5067300"/>
            <a:ext cx="309562" cy="338138"/>
          </a:xfrm>
          <a:prstGeom prst="rect">
            <a:avLst/>
          </a:prstGeom>
          <a:noFill/>
          <a:ln w="9525">
            <a:noFill/>
            <a:miter lim="800000"/>
            <a:headEnd/>
            <a:tailEnd/>
          </a:ln>
        </p:spPr>
      </p:pic>
      <p:cxnSp>
        <p:nvCxnSpPr>
          <p:cNvPr id="33" name="Straight Connector 32"/>
          <p:cNvCxnSpPr/>
          <p:nvPr/>
        </p:nvCxnSpPr>
        <p:spPr>
          <a:xfrm flipH="1" flipV="1">
            <a:off x="3963988" y="4865688"/>
            <a:ext cx="46037" cy="2016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524" name="TextBox 21"/>
          <p:cNvSpPr txBox="1">
            <a:spLocks noChangeArrowheads="1"/>
          </p:cNvSpPr>
          <p:nvPr/>
        </p:nvSpPr>
        <p:spPr bwMode="auto">
          <a:xfrm>
            <a:off x="3716338" y="3973513"/>
            <a:ext cx="609600" cy="430212"/>
          </a:xfrm>
          <a:prstGeom prst="rect">
            <a:avLst/>
          </a:prstGeom>
          <a:noFill/>
          <a:ln w="9525">
            <a:noFill/>
            <a:miter lim="800000"/>
            <a:headEnd/>
            <a:tailEnd/>
          </a:ln>
        </p:spPr>
        <p:txBody>
          <a:bodyPr>
            <a:spAutoFit/>
          </a:bodyPr>
          <a:lstStyle/>
          <a:p>
            <a:r>
              <a:rPr lang="en-US" sz="1100"/>
              <a:t>Key Server   </a:t>
            </a:r>
          </a:p>
        </p:txBody>
      </p:sp>
      <p:sp>
        <p:nvSpPr>
          <p:cNvPr id="63525" name="TextBox 40"/>
          <p:cNvSpPr txBox="1">
            <a:spLocks noChangeArrowheads="1"/>
          </p:cNvSpPr>
          <p:nvPr/>
        </p:nvSpPr>
        <p:spPr bwMode="auto">
          <a:xfrm>
            <a:off x="3724275" y="5514975"/>
            <a:ext cx="628650" cy="260350"/>
          </a:xfrm>
          <a:prstGeom prst="rect">
            <a:avLst/>
          </a:prstGeom>
          <a:noFill/>
          <a:ln w="9525">
            <a:noFill/>
            <a:miter lim="800000"/>
            <a:headEnd/>
            <a:tailEnd/>
          </a:ln>
        </p:spPr>
        <p:txBody>
          <a:bodyPr wrap="none">
            <a:spAutoFit/>
          </a:bodyPr>
          <a:lstStyle/>
          <a:p>
            <a:r>
              <a:rPr lang="en-US" sz="1100"/>
              <a:t>Key DB</a:t>
            </a:r>
          </a:p>
        </p:txBody>
      </p:sp>
      <p:sp>
        <p:nvSpPr>
          <p:cNvPr id="65" name="TextBox 64"/>
          <p:cNvSpPr txBox="1"/>
          <p:nvPr/>
        </p:nvSpPr>
        <p:spPr>
          <a:xfrm>
            <a:off x="7543800" y="2786063"/>
            <a:ext cx="1600200" cy="1631950"/>
          </a:xfrm>
          <a:prstGeom prst="rect">
            <a:avLst/>
          </a:prstGeom>
          <a:noFill/>
          <a:ln>
            <a:solidFill>
              <a:schemeClr val="accent1">
                <a:shade val="50000"/>
              </a:schemeClr>
            </a:solidFill>
          </a:ln>
        </p:spPr>
        <p:txBody>
          <a:bodyPr>
            <a:spAutoFit/>
          </a:bodyPr>
          <a:lstStyle/>
          <a:p>
            <a:pPr algn="ctr">
              <a:spcAft>
                <a:spcPts val="600"/>
              </a:spcAft>
              <a:defRPr/>
            </a:pPr>
            <a:r>
              <a:rPr lang="en-US" u="sng" dirty="0"/>
              <a:t>Use Case</a:t>
            </a:r>
          </a:p>
          <a:p>
            <a:pPr>
              <a:spcAft>
                <a:spcPts val="600"/>
              </a:spcAft>
              <a:buFont typeface="Arial" pitchFamily="34" charset="0"/>
              <a:buChar char="•"/>
              <a:defRPr/>
            </a:pPr>
            <a:r>
              <a:rPr lang="en-US" dirty="0"/>
              <a:t> Trust establishment</a:t>
            </a:r>
          </a:p>
          <a:p>
            <a:pPr>
              <a:spcAft>
                <a:spcPts val="600"/>
              </a:spcAft>
              <a:buFont typeface="Arial" pitchFamily="34" charset="0"/>
              <a:buChar char="•"/>
              <a:defRPr/>
            </a:pPr>
            <a:r>
              <a:rPr lang="en-US" dirty="0"/>
              <a:t> Protection of keys in transit</a:t>
            </a:r>
          </a:p>
        </p:txBody>
      </p:sp>
      <p:sp>
        <p:nvSpPr>
          <p:cNvPr id="66" name="TextBox 65"/>
          <p:cNvSpPr txBox="1"/>
          <p:nvPr/>
        </p:nvSpPr>
        <p:spPr>
          <a:xfrm>
            <a:off x="7543800" y="4995863"/>
            <a:ext cx="1600200" cy="1354137"/>
          </a:xfrm>
          <a:prstGeom prst="rect">
            <a:avLst/>
          </a:prstGeom>
          <a:noFill/>
          <a:ln>
            <a:solidFill>
              <a:schemeClr val="accent1">
                <a:shade val="50000"/>
              </a:schemeClr>
            </a:solidFill>
          </a:ln>
        </p:spPr>
        <p:txBody>
          <a:bodyPr>
            <a:spAutoFit/>
          </a:bodyPr>
          <a:lstStyle/>
          <a:p>
            <a:pPr algn="ctr">
              <a:spcAft>
                <a:spcPts val="600"/>
              </a:spcAft>
              <a:defRPr/>
            </a:pPr>
            <a:r>
              <a:rPr lang="en-US" u="sng" dirty="0"/>
              <a:t>Implications</a:t>
            </a:r>
          </a:p>
          <a:p>
            <a:pPr>
              <a:spcAft>
                <a:spcPts val="600"/>
              </a:spcAft>
              <a:buFont typeface="Arial" pitchFamily="34" charset="0"/>
              <a:buChar char="•"/>
              <a:defRPr/>
            </a:pPr>
            <a:r>
              <a:rPr lang="en-US" dirty="0"/>
              <a:t> Devices types</a:t>
            </a:r>
          </a:p>
          <a:p>
            <a:pPr>
              <a:spcAft>
                <a:spcPts val="600"/>
              </a:spcAft>
              <a:buFont typeface="Arial" pitchFamily="34" charset="0"/>
              <a:buChar char="•"/>
              <a:defRPr/>
            </a:pPr>
            <a:r>
              <a:rPr lang="en-US" dirty="0"/>
              <a:t> Vendor extensions</a:t>
            </a:r>
          </a:p>
        </p:txBody>
      </p:sp>
      <p:sp>
        <p:nvSpPr>
          <p:cNvPr id="63528" name="Slide Number Placeholder 1"/>
          <p:cNvSpPr>
            <a:spLocks noGrp="1"/>
          </p:cNvSpPr>
          <p:nvPr>
            <p:ph type="sldNum" sz="quarter" idx="10"/>
          </p:nvPr>
        </p:nvSpPr>
        <p:spPr>
          <a:xfrm>
            <a:off x="6553200" y="6381750"/>
            <a:ext cx="2133600" cy="476250"/>
          </a:xfrm>
          <a:noFill/>
        </p:spPr>
        <p:txBody>
          <a:bodyPr/>
          <a:lstStyle/>
          <a:p>
            <a:fld id="{82E5D665-C5EF-43B8-9015-E744026FB9F8}" type="slidenum">
              <a:rPr lang="en-US" smtClean="0">
                <a:latin typeface="Arial" charset="0"/>
              </a:rPr>
              <a:pPr/>
              <a:t>28</a:t>
            </a:fld>
            <a:endParaRPr lang="en-US" smtClean="0">
              <a:latin typeface="Arial" charset="0"/>
            </a:endParaRPr>
          </a:p>
        </p:txBody>
      </p:sp>
      <p:pic>
        <p:nvPicPr>
          <p:cNvPr id="63529" name="Picture 6" descr="Z:\Axis41 Brand\~ICONS\PNGs\appliance_box_3.png"/>
          <p:cNvPicPr>
            <a:picLocks noChangeAspect="1" noChangeArrowheads="1"/>
          </p:cNvPicPr>
          <p:nvPr/>
        </p:nvPicPr>
        <p:blipFill>
          <a:blip r:embed="rId9"/>
          <a:srcRect/>
          <a:stretch>
            <a:fillRect/>
          </a:stretch>
        </p:blipFill>
        <p:spPr bwMode="auto">
          <a:xfrm>
            <a:off x="2438400" y="3659188"/>
            <a:ext cx="574675" cy="385762"/>
          </a:xfrm>
          <a:prstGeom prst="rect">
            <a:avLst/>
          </a:prstGeom>
          <a:noFill/>
          <a:ln w="9525">
            <a:noFill/>
            <a:miter lim="800000"/>
            <a:headEnd/>
            <a:tailEnd/>
          </a:ln>
        </p:spPr>
      </p:pic>
      <p:pic>
        <p:nvPicPr>
          <p:cNvPr id="63530" name="Picture 52" descr="server"/>
          <p:cNvPicPr>
            <a:picLocks noChangeAspect="1" noChangeArrowheads="1"/>
          </p:cNvPicPr>
          <p:nvPr/>
        </p:nvPicPr>
        <p:blipFill>
          <a:blip r:embed="rId8"/>
          <a:srcRect/>
          <a:stretch>
            <a:fillRect/>
          </a:stretch>
        </p:blipFill>
        <p:spPr bwMode="auto">
          <a:xfrm>
            <a:off x="1943100" y="4567238"/>
            <a:ext cx="361950" cy="515937"/>
          </a:xfrm>
          <a:prstGeom prst="rect">
            <a:avLst/>
          </a:prstGeom>
          <a:noFill/>
          <a:ln w="9525">
            <a:noFill/>
            <a:miter lim="800000"/>
            <a:headEnd/>
            <a:tailEnd/>
          </a:ln>
        </p:spPr>
      </p:pic>
      <p:pic>
        <p:nvPicPr>
          <p:cNvPr id="63531" name="Picture 36" descr="disc lt blue"/>
          <p:cNvPicPr>
            <a:picLocks noChangeAspect="1" noChangeArrowheads="1"/>
          </p:cNvPicPr>
          <p:nvPr/>
        </p:nvPicPr>
        <p:blipFill>
          <a:blip r:embed="rId4"/>
          <a:srcRect/>
          <a:stretch>
            <a:fillRect/>
          </a:stretch>
        </p:blipFill>
        <p:spPr bwMode="gray">
          <a:xfrm>
            <a:off x="2543175" y="5286375"/>
            <a:ext cx="309563" cy="336550"/>
          </a:xfrm>
          <a:prstGeom prst="rect">
            <a:avLst/>
          </a:prstGeom>
          <a:noFill/>
          <a:ln w="9525">
            <a:noFill/>
            <a:miter lim="800000"/>
            <a:headEnd/>
            <a:tailEnd/>
          </a:ln>
        </p:spPr>
      </p:pic>
      <p:sp>
        <p:nvSpPr>
          <p:cNvPr id="63532" name="TextBox 69"/>
          <p:cNvSpPr txBox="1">
            <a:spLocks noChangeArrowheads="1"/>
          </p:cNvSpPr>
          <p:nvPr/>
        </p:nvSpPr>
        <p:spPr bwMode="auto">
          <a:xfrm>
            <a:off x="1905000" y="4191000"/>
            <a:ext cx="609600" cy="430213"/>
          </a:xfrm>
          <a:prstGeom prst="rect">
            <a:avLst/>
          </a:prstGeom>
          <a:noFill/>
          <a:ln w="9525">
            <a:noFill/>
            <a:miter lim="800000"/>
            <a:headEnd/>
            <a:tailEnd/>
          </a:ln>
        </p:spPr>
        <p:txBody>
          <a:bodyPr>
            <a:spAutoFit/>
          </a:bodyPr>
          <a:lstStyle/>
          <a:p>
            <a:r>
              <a:rPr lang="en-US" sz="1100"/>
              <a:t>Key Server   </a:t>
            </a:r>
          </a:p>
        </p:txBody>
      </p:sp>
      <p:sp>
        <p:nvSpPr>
          <p:cNvPr id="63533" name="TextBox 70"/>
          <p:cNvSpPr txBox="1">
            <a:spLocks noChangeArrowheads="1"/>
          </p:cNvSpPr>
          <p:nvPr/>
        </p:nvSpPr>
        <p:spPr bwMode="auto">
          <a:xfrm>
            <a:off x="2411413" y="5732463"/>
            <a:ext cx="628650" cy="261937"/>
          </a:xfrm>
          <a:prstGeom prst="rect">
            <a:avLst/>
          </a:prstGeom>
          <a:noFill/>
          <a:ln w="9525">
            <a:noFill/>
            <a:miter lim="800000"/>
            <a:headEnd/>
            <a:tailEnd/>
          </a:ln>
        </p:spPr>
        <p:txBody>
          <a:bodyPr wrap="none">
            <a:spAutoFit/>
          </a:bodyPr>
          <a:lstStyle/>
          <a:p>
            <a:r>
              <a:rPr lang="en-US" sz="1100"/>
              <a:t>Key DB</a:t>
            </a:r>
          </a:p>
        </p:txBody>
      </p:sp>
      <p:cxnSp>
        <p:nvCxnSpPr>
          <p:cNvPr id="73" name="Straight Connector 72"/>
          <p:cNvCxnSpPr/>
          <p:nvPr/>
        </p:nvCxnSpPr>
        <p:spPr>
          <a:xfrm flipH="1" flipV="1">
            <a:off x="2362200" y="5105400"/>
            <a:ext cx="304800" cy="117475"/>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54013" y="738188"/>
            <a:ext cx="8763000" cy="862012"/>
          </a:xfrm>
        </p:spPr>
        <p:txBody>
          <a:bodyPr anchor="t"/>
          <a:lstStyle/>
          <a:p>
            <a:r>
              <a:rPr lang="en-US" smtClean="0"/>
              <a:t>Use Cases for PGP Keys</a:t>
            </a:r>
          </a:p>
        </p:txBody>
      </p:sp>
      <p:sp>
        <p:nvSpPr>
          <p:cNvPr id="20" name="TextBox 19"/>
          <p:cNvSpPr txBox="1"/>
          <p:nvPr/>
        </p:nvSpPr>
        <p:spPr bwMode="ltGray">
          <a:xfrm>
            <a:off x="409575" y="6507163"/>
            <a:ext cx="914400" cy="914400"/>
          </a:xfrm>
          <a:prstGeom prst="rect">
            <a:avLst/>
          </a:prstGeom>
          <a:noFill/>
          <a:ln w="9525">
            <a:noFill/>
            <a:miter lim="800000"/>
            <a:headEnd/>
            <a:tailEnd/>
          </a:ln>
        </p:spPr>
        <p:txBody>
          <a:bodyPr wrap="none" lIns="91419" tIns="45710" rIns="91419" bIns="45710"/>
          <a:lstStyle/>
          <a:p>
            <a:pPr>
              <a:lnSpc>
                <a:spcPct val="90000"/>
              </a:lnSpc>
              <a:spcBef>
                <a:spcPts val="0"/>
              </a:spcBef>
              <a:spcAft>
                <a:spcPts val="800"/>
              </a:spcAft>
              <a:defRPr/>
            </a:pPr>
            <a:endParaRPr lang="en-US" sz="2000" dirty="0">
              <a:solidFill>
                <a:schemeClr val="bg2">
                  <a:lumMod val="50000"/>
                </a:schemeClr>
              </a:solidFill>
              <a:latin typeface="Calibri" pitchFamily="34" charset="0"/>
            </a:endParaRPr>
          </a:p>
        </p:txBody>
      </p:sp>
      <p:pic>
        <p:nvPicPr>
          <p:cNvPr id="65539" name="Picture 7"/>
          <p:cNvPicPr>
            <a:picLocks noChangeAspect="1"/>
          </p:cNvPicPr>
          <p:nvPr/>
        </p:nvPicPr>
        <p:blipFill>
          <a:blip r:embed="rId3"/>
          <a:srcRect/>
          <a:stretch>
            <a:fillRect/>
          </a:stretch>
        </p:blipFill>
        <p:spPr bwMode="auto">
          <a:xfrm>
            <a:off x="76200" y="1404938"/>
            <a:ext cx="6731000" cy="5376862"/>
          </a:xfrm>
          <a:prstGeom prst="rect">
            <a:avLst/>
          </a:prstGeom>
          <a:noFill/>
          <a:ln w="9525">
            <a:noFill/>
            <a:miter lim="800000"/>
            <a:headEnd/>
            <a:tailEnd/>
          </a:ln>
        </p:spPr>
      </p:pic>
      <p:sp>
        <p:nvSpPr>
          <p:cNvPr id="9" name="TextBox 8"/>
          <p:cNvSpPr txBox="1"/>
          <p:nvPr/>
        </p:nvSpPr>
        <p:spPr>
          <a:xfrm>
            <a:off x="7086600" y="2454275"/>
            <a:ext cx="2057400" cy="1785938"/>
          </a:xfrm>
          <a:prstGeom prst="rect">
            <a:avLst/>
          </a:prstGeom>
          <a:noFill/>
          <a:ln>
            <a:solidFill>
              <a:schemeClr val="accent1">
                <a:shade val="50000"/>
              </a:schemeClr>
            </a:solidFill>
          </a:ln>
        </p:spPr>
        <p:txBody>
          <a:bodyPr>
            <a:spAutoFit/>
          </a:bodyPr>
          <a:lstStyle/>
          <a:p>
            <a:pPr algn="ctr">
              <a:spcAft>
                <a:spcPts val="600"/>
              </a:spcAft>
              <a:defRPr/>
            </a:pPr>
            <a:r>
              <a:rPr lang="en-US" u="sng" dirty="0"/>
              <a:t>Use Cases</a:t>
            </a:r>
          </a:p>
          <a:p>
            <a:pPr>
              <a:spcAft>
                <a:spcPts val="600"/>
              </a:spcAft>
              <a:buFont typeface="Arial" pitchFamily="34" charset="0"/>
              <a:buChar char="•"/>
              <a:defRPr/>
            </a:pPr>
            <a:r>
              <a:rPr lang="en-US" dirty="0"/>
              <a:t> User registration</a:t>
            </a:r>
          </a:p>
          <a:p>
            <a:pPr>
              <a:spcAft>
                <a:spcPts val="600"/>
              </a:spcAft>
              <a:buFont typeface="Arial" pitchFamily="34" charset="0"/>
              <a:buChar char="•"/>
              <a:defRPr/>
            </a:pPr>
            <a:r>
              <a:rPr lang="en-US" dirty="0"/>
              <a:t> Key lookup</a:t>
            </a:r>
          </a:p>
          <a:p>
            <a:pPr>
              <a:spcAft>
                <a:spcPts val="600"/>
              </a:spcAft>
              <a:buFont typeface="Arial" pitchFamily="34" charset="0"/>
              <a:buChar char="•"/>
              <a:defRPr/>
            </a:pPr>
            <a:r>
              <a:rPr lang="en-US" dirty="0"/>
              <a:t> Key signing</a:t>
            </a:r>
          </a:p>
          <a:p>
            <a:pPr>
              <a:spcAft>
                <a:spcPts val="600"/>
              </a:spcAft>
              <a:buFont typeface="Arial" pitchFamily="34" charset="0"/>
              <a:buChar char="•"/>
              <a:defRPr/>
            </a:pPr>
            <a:r>
              <a:rPr lang="en-US" dirty="0"/>
              <a:t> Trust validation</a:t>
            </a:r>
          </a:p>
        </p:txBody>
      </p:sp>
      <p:sp>
        <p:nvSpPr>
          <p:cNvPr id="10" name="TextBox 9"/>
          <p:cNvSpPr txBox="1"/>
          <p:nvPr/>
        </p:nvSpPr>
        <p:spPr>
          <a:xfrm>
            <a:off x="7086600" y="4740275"/>
            <a:ext cx="2057400" cy="1431925"/>
          </a:xfrm>
          <a:prstGeom prst="rect">
            <a:avLst/>
          </a:prstGeom>
          <a:noFill/>
          <a:ln>
            <a:solidFill>
              <a:schemeClr val="accent1">
                <a:shade val="50000"/>
              </a:schemeClr>
            </a:solidFill>
          </a:ln>
        </p:spPr>
        <p:txBody>
          <a:bodyPr>
            <a:spAutoFit/>
          </a:bodyPr>
          <a:lstStyle/>
          <a:p>
            <a:pPr algn="ctr">
              <a:spcAft>
                <a:spcPts val="600"/>
              </a:spcAft>
              <a:defRPr/>
            </a:pPr>
            <a:r>
              <a:rPr lang="en-US" u="sng" dirty="0"/>
              <a:t>Implications</a:t>
            </a:r>
          </a:p>
          <a:p>
            <a:pPr>
              <a:spcAft>
                <a:spcPts val="600"/>
              </a:spcAft>
              <a:buFont typeface="Arial" pitchFamily="34" charset="0"/>
              <a:buChar char="•"/>
              <a:defRPr/>
            </a:pPr>
            <a:r>
              <a:rPr lang="en-US" dirty="0"/>
              <a:t> Key structures</a:t>
            </a:r>
          </a:p>
          <a:p>
            <a:pPr>
              <a:spcAft>
                <a:spcPts val="600"/>
              </a:spcAft>
              <a:buFont typeface="Arial" pitchFamily="34" charset="0"/>
              <a:buChar char="•"/>
              <a:defRPr/>
            </a:pPr>
            <a:r>
              <a:rPr lang="en-US" dirty="0"/>
              <a:t> User identifiers</a:t>
            </a:r>
          </a:p>
          <a:p>
            <a:pPr>
              <a:spcAft>
                <a:spcPts val="600"/>
              </a:spcAft>
              <a:buFont typeface="Arial" pitchFamily="34" charset="0"/>
              <a:buChar char="•"/>
              <a:defRPr/>
            </a:pPr>
            <a:r>
              <a:rPr lang="en-US" dirty="0"/>
              <a:t> Signature sets</a:t>
            </a:r>
          </a:p>
        </p:txBody>
      </p:sp>
      <p:sp>
        <p:nvSpPr>
          <p:cNvPr id="65542" name="Slide Number Placeholder 1"/>
          <p:cNvSpPr>
            <a:spLocks noGrp="1"/>
          </p:cNvSpPr>
          <p:nvPr>
            <p:ph type="sldNum" sz="quarter" idx="10"/>
          </p:nvPr>
        </p:nvSpPr>
        <p:spPr>
          <a:noFill/>
        </p:spPr>
        <p:txBody>
          <a:bodyPr/>
          <a:lstStyle/>
          <a:p>
            <a:fld id="{9EF39FDD-E2ED-4F67-85F8-57DD875093DC}" type="slidenum">
              <a:rPr lang="en-US" smtClean="0">
                <a:latin typeface="Arial" charset="0"/>
              </a:rPr>
              <a:pPr/>
              <a:t>29</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smtClean="0"/>
              <a:t>Agenda</a:t>
            </a:r>
          </a:p>
        </p:txBody>
      </p:sp>
      <p:sp>
        <p:nvSpPr>
          <p:cNvPr id="12290" name="Content Placeholder 2"/>
          <p:cNvSpPr>
            <a:spLocks noGrp="1"/>
          </p:cNvSpPr>
          <p:nvPr>
            <p:ph idx="1"/>
          </p:nvPr>
        </p:nvSpPr>
        <p:spPr/>
        <p:txBody>
          <a:bodyPr/>
          <a:lstStyle/>
          <a:p>
            <a:r>
              <a:rPr lang="en-US" smtClean="0"/>
              <a:t>What KMIP has accomplished</a:t>
            </a:r>
          </a:p>
          <a:p>
            <a:r>
              <a:rPr lang="en-US" smtClean="0"/>
              <a:t>New challenges in key management</a:t>
            </a:r>
          </a:p>
          <a:p>
            <a:r>
              <a:rPr lang="en-US" smtClean="0"/>
              <a:t>Addressing the challenges</a:t>
            </a:r>
          </a:p>
          <a:p>
            <a:endParaRPr lang="en-US" smtClean="0"/>
          </a:p>
        </p:txBody>
      </p:sp>
      <p:sp>
        <p:nvSpPr>
          <p:cNvPr id="12291" name="Slide Number Placeholder 3"/>
          <p:cNvSpPr>
            <a:spLocks noGrp="1"/>
          </p:cNvSpPr>
          <p:nvPr>
            <p:ph type="sldNum" sz="quarter" idx="10"/>
          </p:nvPr>
        </p:nvSpPr>
        <p:spPr>
          <a:noFill/>
        </p:spPr>
        <p:txBody>
          <a:bodyPr/>
          <a:lstStyle/>
          <a:p>
            <a:fld id="{57A00D13-18D9-4D62-BD55-0BC3591F7AA9}" type="slidenum">
              <a:rPr lang="en-US" smtClean="0">
                <a:latin typeface="Arial" charset="0"/>
              </a:rPr>
              <a:pPr/>
              <a:t>3</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AU" smtClean="0"/>
              <a:t>Use Cases for Quantum Key Distribution</a:t>
            </a:r>
          </a:p>
        </p:txBody>
      </p:sp>
      <p:sp>
        <p:nvSpPr>
          <p:cNvPr id="67586" name="Slide Number Placeholder 3"/>
          <p:cNvSpPr>
            <a:spLocks noGrp="1"/>
          </p:cNvSpPr>
          <p:nvPr>
            <p:ph type="sldNum" sz="quarter" idx="10"/>
          </p:nvPr>
        </p:nvSpPr>
        <p:spPr>
          <a:noFill/>
        </p:spPr>
        <p:txBody>
          <a:bodyPr/>
          <a:lstStyle/>
          <a:p>
            <a:fld id="{8991E595-24E3-446B-8D0E-0D94D325B63D}" type="slidenum">
              <a:rPr lang="en-US" smtClean="0">
                <a:latin typeface="Arial" charset="0"/>
              </a:rPr>
              <a:pPr/>
              <a:t>30</a:t>
            </a:fld>
            <a:endParaRPr lang="en-US" smtClean="0">
              <a:latin typeface="Arial" charset="0"/>
            </a:endParaRPr>
          </a:p>
        </p:txBody>
      </p:sp>
      <p:sp>
        <p:nvSpPr>
          <p:cNvPr id="67587" name="TextBox 4"/>
          <p:cNvSpPr txBox="1">
            <a:spLocks noChangeArrowheads="1"/>
          </p:cNvSpPr>
          <p:nvPr/>
        </p:nvSpPr>
        <p:spPr bwMode="auto">
          <a:xfrm>
            <a:off x="2051050" y="6094413"/>
            <a:ext cx="6842125" cy="647700"/>
          </a:xfrm>
          <a:prstGeom prst="rect">
            <a:avLst/>
          </a:prstGeom>
          <a:noFill/>
          <a:ln w="9525">
            <a:noFill/>
            <a:miter lim="800000"/>
            <a:headEnd/>
            <a:tailEnd/>
          </a:ln>
        </p:spPr>
        <p:txBody>
          <a:bodyPr>
            <a:spAutoFit/>
          </a:bodyPr>
          <a:lstStyle/>
          <a:p>
            <a:r>
              <a:rPr lang="en-AU"/>
              <a:t>Server: Replicated, synchronised keys across domain boundaries</a:t>
            </a:r>
          </a:p>
          <a:p>
            <a:r>
              <a:rPr lang="en-AU"/>
              <a:t>Client: KMIP operations with key server in same domain</a:t>
            </a:r>
          </a:p>
        </p:txBody>
      </p:sp>
      <p:pic>
        <p:nvPicPr>
          <p:cNvPr id="67588"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7950" y="1268413"/>
            <a:ext cx="8891588" cy="4738687"/>
          </a:xfrm>
          <a:prstGeom prst="rect">
            <a:avLst/>
          </a:prstGeom>
          <a:noFill/>
          <a:ln w="9525">
            <a:noFill/>
            <a:miter lim="800000"/>
            <a:headEnd/>
            <a:tailEnd/>
          </a:ln>
        </p:spPr>
      </p:pic>
      <p:sp>
        <p:nvSpPr>
          <p:cNvPr id="6" name="TextBox 5"/>
          <p:cNvSpPr txBox="1"/>
          <p:nvPr/>
        </p:nvSpPr>
        <p:spPr>
          <a:xfrm>
            <a:off x="7315200" y="2989263"/>
            <a:ext cx="1676400" cy="1001712"/>
          </a:xfrm>
          <a:prstGeom prst="rect">
            <a:avLst/>
          </a:prstGeom>
          <a:noFill/>
          <a:ln>
            <a:solidFill>
              <a:schemeClr val="accent1">
                <a:shade val="50000"/>
              </a:schemeClr>
            </a:solidFill>
          </a:ln>
        </p:spPr>
        <p:txBody>
          <a:bodyPr>
            <a:spAutoFit/>
          </a:bodyPr>
          <a:lstStyle/>
          <a:p>
            <a:pPr algn="ctr">
              <a:spcAft>
                <a:spcPts val="600"/>
              </a:spcAft>
              <a:defRPr/>
            </a:pPr>
            <a:r>
              <a:rPr lang="en-US" u="sng" dirty="0"/>
              <a:t>Use Case</a:t>
            </a:r>
          </a:p>
          <a:p>
            <a:pPr>
              <a:spcAft>
                <a:spcPts val="600"/>
              </a:spcAft>
              <a:buFont typeface="Arial" pitchFamily="34" charset="0"/>
              <a:buChar char="•"/>
              <a:defRPr/>
            </a:pPr>
            <a:r>
              <a:rPr lang="en-US" dirty="0"/>
              <a:t> QKD trust establishment</a:t>
            </a:r>
          </a:p>
        </p:txBody>
      </p:sp>
      <p:sp>
        <p:nvSpPr>
          <p:cNvPr id="7" name="TextBox 6"/>
          <p:cNvSpPr txBox="1"/>
          <p:nvPr/>
        </p:nvSpPr>
        <p:spPr>
          <a:xfrm>
            <a:off x="7086600" y="4665663"/>
            <a:ext cx="2057400" cy="1277937"/>
          </a:xfrm>
          <a:prstGeom prst="rect">
            <a:avLst/>
          </a:prstGeom>
          <a:noFill/>
          <a:ln>
            <a:solidFill>
              <a:schemeClr val="accent1">
                <a:shade val="50000"/>
              </a:schemeClr>
            </a:solidFill>
          </a:ln>
        </p:spPr>
        <p:txBody>
          <a:bodyPr>
            <a:spAutoFit/>
          </a:bodyPr>
          <a:lstStyle/>
          <a:p>
            <a:pPr algn="ctr">
              <a:spcAft>
                <a:spcPts val="600"/>
              </a:spcAft>
              <a:defRPr/>
            </a:pPr>
            <a:r>
              <a:rPr lang="en-US" u="sng" dirty="0"/>
              <a:t>Implications</a:t>
            </a:r>
          </a:p>
          <a:p>
            <a:pPr>
              <a:spcAft>
                <a:spcPts val="600"/>
              </a:spcAft>
              <a:buFont typeface="Arial" pitchFamily="34" charset="0"/>
              <a:buChar char="•"/>
              <a:defRPr/>
            </a:pPr>
            <a:r>
              <a:rPr lang="en-US" dirty="0"/>
              <a:t> Stream objects, operations and attributes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nchor="t"/>
          <a:lstStyle/>
          <a:p>
            <a:r>
              <a:rPr lang="en-US" smtClean="0">
                <a:solidFill>
                  <a:schemeClr val="tx1"/>
                </a:solidFill>
              </a:rPr>
              <a:t>KMIP Interoperability Program</a:t>
            </a:r>
          </a:p>
        </p:txBody>
      </p:sp>
      <p:sp>
        <p:nvSpPr>
          <p:cNvPr id="10" name="Rectangle 6"/>
          <p:cNvSpPr txBox="1">
            <a:spLocks noChangeArrowheads="1"/>
          </p:cNvSpPr>
          <p:nvPr/>
        </p:nvSpPr>
        <p:spPr bwMode="auto">
          <a:xfrm>
            <a:off x="1066800" y="1447800"/>
            <a:ext cx="7391400" cy="4572000"/>
          </a:xfrm>
          <a:prstGeom prst="rect">
            <a:avLst/>
          </a:prstGeom>
          <a:noFill/>
          <a:ln w="9525">
            <a:noFill/>
            <a:miter lim="800000"/>
            <a:headEnd/>
            <a:tailEnd/>
          </a:ln>
        </p:spPr>
        <p:txBody>
          <a:bodyPr/>
          <a:lstStyle/>
          <a:p>
            <a:pPr marL="342900" indent="-342900" eaLnBrk="0" hangingPunct="0">
              <a:spcBef>
                <a:spcPct val="20000"/>
              </a:spcBef>
              <a:buClr>
                <a:schemeClr val="accent2"/>
              </a:buClr>
              <a:buSzPct val="50000"/>
              <a:buFont typeface="Monotype Sorts"/>
              <a:buChar char="n"/>
              <a:defRPr/>
            </a:pPr>
            <a:r>
              <a:rPr kumimoji="1" lang="en-US" sz="2000" i="0" kern="0" dirty="0">
                <a:latin typeface="+mn-lt"/>
              </a:rPr>
              <a:t>KMIP conformance testing program</a:t>
            </a:r>
          </a:p>
          <a:p>
            <a:pPr marL="800100" lvl="1" indent="-342900" eaLnBrk="0" hangingPunct="0">
              <a:spcBef>
                <a:spcPct val="20000"/>
              </a:spcBef>
              <a:buClr>
                <a:schemeClr val="accent2"/>
              </a:buClr>
              <a:buSzPct val="50000"/>
              <a:buFont typeface="Monotype Sorts"/>
              <a:buChar char="n"/>
              <a:defRPr/>
            </a:pPr>
            <a:r>
              <a:rPr kumimoji="1" lang="en-US" sz="2000" i="0" kern="0" dirty="0">
                <a:latin typeface="+mn-lt"/>
              </a:rPr>
              <a:t>D</a:t>
            </a:r>
            <a:r>
              <a:rPr kumimoji="1" lang="en-US" i="0" kern="0" dirty="0">
                <a:latin typeface="+mn-lt"/>
              </a:rPr>
              <a:t>esign, implementation, management, measurement, and reporting</a:t>
            </a:r>
            <a:endParaRPr kumimoji="1" lang="en-US" sz="2000" i="0" kern="0" dirty="0">
              <a:latin typeface="+mn-lt"/>
            </a:endParaRPr>
          </a:p>
          <a:p>
            <a:pPr marL="342900" indent="-342900" eaLnBrk="0" hangingPunct="0">
              <a:spcBef>
                <a:spcPct val="20000"/>
              </a:spcBef>
              <a:buClr>
                <a:schemeClr val="accent2"/>
              </a:buClr>
              <a:buSzPct val="50000"/>
              <a:buFont typeface="Monotype Sorts"/>
              <a:buChar char="n"/>
              <a:defRPr/>
            </a:pPr>
            <a:r>
              <a:rPr kumimoji="1" lang="en-US" sz="2000" i="0" kern="0" dirty="0">
                <a:latin typeface="+mn-lt"/>
              </a:rPr>
              <a:t>Test Specification Mentoring and Review</a:t>
            </a:r>
          </a:p>
          <a:p>
            <a:pPr marL="742950" lvl="1" indent="-285750" eaLnBrk="0" hangingPunct="0">
              <a:spcBef>
                <a:spcPct val="20000"/>
              </a:spcBef>
              <a:buClr>
                <a:schemeClr val="accent2"/>
              </a:buClr>
              <a:buSzPct val="50000"/>
              <a:buFont typeface="Monotype Sorts"/>
              <a:buChar char="l"/>
              <a:defRPr/>
            </a:pPr>
            <a:r>
              <a:rPr kumimoji="1" lang="en-US" i="0" kern="0" dirty="0">
                <a:latin typeface="+mn-lt"/>
              </a:rPr>
              <a:t>Revision tracking</a:t>
            </a:r>
          </a:p>
          <a:p>
            <a:pPr marL="742950" lvl="1" indent="-285750" eaLnBrk="0" hangingPunct="0">
              <a:spcBef>
                <a:spcPct val="20000"/>
              </a:spcBef>
              <a:buClr>
                <a:schemeClr val="accent2"/>
              </a:buClr>
              <a:buSzPct val="50000"/>
              <a:buFont typeface="Monotype Sorts"/>
              <a:buChar char="l"/>
              <a:defRPr/>
            </a:pPr>
            <a:r>
              <a:rPr kumimoji="1" lang="en-US" i="0" kern="0" dirty="0">
                <a:latin typeface="+mn-lt"/>
              </a:rPr>
              <a:t>Test environment architecture</a:t>
            </a:r>
          </a:p>
          <a:p>
            <a:pPr marL="742950" lvl="1" indent="-285750" eaLnBrk="0" hangingPunct="0">
              <a:spcBef>
                <a:spcPct val="20000"/>
              </a:spcBef>
              <a:buClr>
                <a:schemeClr val="accent2"/>
              </a:buClr>
              <a:buSzPct val="50000"/>
              <a:buFont typeface="Monotype Sorts"/>
              <a:buChar char="l"/>
              <a:defRPr/>
            </a:pPr>
            <a:r>
              <a:rPr kumimoji="1" lang="en-US" i="0" kern="0" dirty="0">
                <a:latin typeface="+mn-lt"/>
              </a:rPr>
              <a:t>Test case specifics </a:t>
            </a:r>
          </a:p>
          <a:p>
            <a:pPr marL="342900" indent="-342900" eaLnBrk="0" hangingPunct="0">
              <a:spcBef>
                <a:spcPct val="20000"/>
              </a:spcBef>
              <a:buClr>
                <a:schemeClr val="accent2"/>
              </a:buClr>
              <a:buSzPct val="50000"/>
              <a:buFont typeface="Monotype Sorts"/>
              <a:buChar char="n"/>
              <a:defRPr/>
            </a:pPr>
            <a:r>
              <a:rPr kumimoji="1" lang="en-US" sz="2000" i="0" kern="0" dirty="0">
                <a:latin typeface="+mn-lt"/>
              </a:rPr>
              <a:t>Test Harness Development Mentoring and Review</a:t>
            </a:r>
          </a:p>
          <a:p>
            <a:pPr marL="742950" lvl="1" indent="-285750" eaLnBrk="0" hangingPunct="0">
              <a:spcBef>
                <a:spcPct val="20000"/>
              </a:spcBef>
              <a:buClr>
                <a:schemeClr val="accent2"/>
              </a:buClr>
              <a:buSzPct val="50000"/>
              <a:buFont typeface="Monotype Sorts"/>
              <a:buChar char="l"/>
              <a:defRPr/>
            </a:pPr>
            <a:r>
              <a:rPr kumimoji="1" lang="en-US" i="0" kern="0" dirty="0">
                <a:latin typeface="+mn-lt"/>
              </a:rPr>
              <a:t>Revision tracking</a:t>
            </a:r>
          </a:p>
          <a:p>
            <a:pPr marL="742950" lvl="1" indent="-285750" eaLnBrk="0" hangingPunct="0">
              <a:spcBef>
                <a:spcPct val="20000"/>
              </a:spcBef>
              <a:buClr>
                <a:schemeClr val="accent2"/>
              </a:buClr>
              <a:buSzPct val="50000"/>
              <a:buFont typeface="Monotype Sorts"/>
              <a:buChar char="l"/>
              <a:defRPr/>
            </a:pPr>
            <a:r>
              <a:rPr kumimoji="1" lang="en-US" i="0" kern="0" dirty="0">
                <a:latin typeface="+mn-lt"/>
              </a:rPr>
              <a:t>Delivery mechanisms</a:t>
            </a:r>
          </a:p>
          <a:p>
            <a:pPr marL="742950" lvl="1" indent="-285750" eaLnBrk="0" hangingPunct="0">
              <a:spcBef>
                <a:spcPct val="20000"/>
              </a:spcBef>
              <a:buClr>
                <a:schemeClr val="accent2"/>
              </a:buClr>
              <a:buSzPct val="50000"/>
              <a:buFont typeface="Monotype Sorts"/>
              <a:buChar char="l"/>
              <a:defRPr/>
            </a:pPr>
            <a:r>
              <a:rPr kumimoji="1" lang="en-US" i="0" kern="0" dirty="0">
                <a:latin typeface="+mn-lt"/>
              </a:rPr>
              <a:t>Peer review and sign-off</a:t>
            </a:r>
          </a:p>
          <a:p>
            <a:pPr marL="742950" lvl="1" indent="-285750" eaLnBrk="0" hangingPunct="0">
              <a:spcBef>
                <a:spcPct val="20000"/>
              </a:spcBef>
              <a:buClr>
                <a:schemeClr val="accent2"/>
              </a:buClr>
              <a:buSzPct val="50000"/>
              <a:buFont typeface="Monotype Sorts"/>
              <a:buChar char="l"/>
              <a:defRPr/>
            </a:pPr>
            <a:r>
              <a:rPr kumimoji="1" lang="en-US" i="0" kern="0" dirty="0">
                <a:latin typeface="+mn-lt"/>
              </a:rPr>
              <a:t>Website for access of test results</a:t>
            </a:r>
          </a:p>
        </p:txBody>
      </p:sp>
      <p:sp>
        <p:nvSpPr>
          <p:cNvPr id="69635" name="Slide Number Placeholder 1"/>
          <p:cNvSpPr>
            <a:spLocks noGrp="1"/>
          </p:cNvSpPr>
          <p:nvPr>
            <p:ph type="sldNum" sz="quarter" idx="10"/>
          </p:nvPr>
        </p:nvSpPr>
        <p:spPr>
          <a:noFill/>
        </p:spPr>
        <p:txBody>
          <a:bodyPr/>
          <a:lstStyle/>
          <a:p>
            <a:fld id="{68554276-55A8-4C4B-A71F-2D84FF858517}" type="slidenum">
              <a:rPr lang="en-US" smtClean="0">
                <a:latin typeface="Arial" charset="0"/>
              </a:rPr>
              <a:pPr/>
              <a:t>31</a:t>
            </a:fld>
            <a:endParaRPr lang="en-US" smtClean="0">
              <a:latin typeface="Arial"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395288" y="593725"/>
            <a:ext cx="8610600" cy="685800"/>
          </a:xfrm>
        </p:spPr>
        <p:txBody>
          <a:bodyPr/>
          <a:lstStyle/>
          <a:p>
            <a:r>
              <a:rPr lang="en-US" smtClean="0"/>
              <a:t>New members welcome</a:t>
            </a:r>
          </a:p>
        </p:txBody>
      </p:sp>
      <p:sp>
        <p:nvSpPr>
          <p:cNvPr id="71682" name="Slide Number Placeholder 3"/>
          <p:cNvSpPr>
            <a:spLocks noGrp="1"/>
          </p:cNvSpPr>
          <p:nvPr>
            <p:ph type="sldNum" sz="quarter" idx="10"/>
          </p:nvPr>
        </p:nvSpPr>
        <p:spPr>
          <a:noFill/>
        </p:spPr>
        <p:txBody>
          <a:bodyPr/>
          <a:lstStyle/>
          <a:p>
            <a:fld id="{2EB08348-1F6F-4B03-808C-E093D9B1D77A}" type="slidenum">
              <a:rPr lang="en-US" smtClean="0">
                <a:latin typeface="Arial" charset="0"/>
              </a:rPr>
              <a:pPr/>
              <a:t>32</a:t>
            </a:fld>
            <a:endParaRPr lang="en-US" smtClean="0">
              <a:latin typeface="Arial" charset="0"/>
            </a:endParaRPr>
          </a:p>
        </p:txBody>
      </p:sp>
      <p:pic>
        <p:nvPicPr>
          <p:cNvPr id="71683" name="Picture 2" descr="iStock_000011889744XXLarge (2)"/>
          <p:cNvPicPr>
            <a:picLocks noChangeAspect="1" noChangeArrowheads="1"/>
          </p:cNvPicPr>
          <p:nvPr/>
        </p:nvPicPr>
        <p:blipFill>
          <a:blip r:embed="rId3"/>
          <a:srcRect/>
          <a:stretch>
            <a:fillRect/>
          </a:stretch>
        </p:blipFill>
        <p:spPr bwMode="auto">
          <a:xfrm>
            <a:off x="2638425" y="1687513"/>
            <a:ext cx="4616450" cy="4370387"/>
          </a:xfrm>
          <a:prstGeom prst="rect">
            <a:avLst/>
          </a:prstGeom>
          <a:noFill/>
          <a:ln w="9525">
            <a:noFill/>
            <a:miter lim="800000"/>
            <a:headEnd/>
            <a:tailEnd/>
          </a:ln>
        </p:spPr>
      </p:pic>
      <p:cxnSp>
        <p:nvCxnSpPr>
          <p:cNvPr id="71684" name="AutoShape 3"/>
          <p:cNvCxnSpPr>
            <a:cxnSpLocks noChangeShapeType="1"/>
          </p:cNvCxnSpPr>
          <p:nvPr/>
        </p:nvCxnSpPr>
        <p:spPr bwMode="auto">
          <a:xfrm flipV="1">
            <a:off x="2971800" y="1828800"/>
            <a:ext cx="76200" cy="55563"/>
          </a:xfrm>
          <a:prstGeom prst="straightConnector1">
            <a:avLst/>
          </a:prstGeom>
          <a:noFill/>
          <a:ln w="12700" algn="ctr">
            <a:solidFill>
              <a:srgbClr val="333399"/>
            </a:solidFill>
            <a:round/>
            <a:headEnd/>
            <a:tailEnd/>
          </a:ln>
        </p:spPr>
      </p:cxnSp>
      <p:cxnSp>
        <p:nvCxnSpPr>
          <p:cNvPr id="71685" name="AutoShape 4"/>
          <p:cNvCxnSpPr>
            <a:cxnSpLocks noChangeShapeType="1"/>
          </p:cNvCxnSpPr>
          <p:nvPr/>
        </p:nvCxnSpPr>
        <p:spPr bwMode="auto">
          <a:xfrm>
            <a:off x="2971800" y="2133600"/>
            <a:ext cx="38100" cy="65088"/>
          </a:xfrm>
          <a:prstGeom prst="straightConnector1">
            <a:avLst/>
          </a:prstGeom>
          <a:noFill/>
          <a:ln w="12700" algn="ctr">
            <a:solidFill>
              <a:srgbClr val="333399"/>
            </a:solidFill>
            <a:round/>
            <a:headEnd/>
            <a:tailEnd/>
          </a:ln>
        </p:spPr>
      </p:cxnSp>
      <p:sp>
        <p:nvSpPr>
          <p:cNvPr id="71686" name="Text Box 5"/>
          <p:cNvSpPr txBox="1">
            <a:spLocks noChangeArrowheads="1"/>
          </p:cNvSpPr>
          <p:nvPr/>
        </p:nvSpPr>
        <p:spPr bwMode="auto">
          <a:xfrm>
            <a:off x="1822450" y="1649413"/>
            <a:ext cx="2922588" cy="1227137"/>
          </a:xfrm>
          <a:prstGeom prst="rect">
            <a:avLst/>
          </a:prstGeom>
          <a:noFill/>
          <a:ln w="9525">
            <a:noFill/>
            <a:miter lim="800000"/>
            <a:headEnd/>
            <a:tailEnd/>
          </a:ln>
        </p:spPr>
        <p:txBody>
          <a:bodyPr lIns="36576" tIns="36576" rIns="36576" bIns="36576"/>
          <a:lstStyle/>
          <a:p>
            <a:r>
              <a:rPr lang="en-US" sz="1600" b="1" i="0">
                <a:solidFill>
                  <a:srgbClr val="8064A2"/>
                </a:solidFill>
                <a:latin typeface="Smudger LET"/>
                <a:cs typeface="Arial" charset="0"/>
              </a:rPr>
              <a:t>                              </a:t>
            </a:r>
            <a:r>
              <a:rPr lang="en-US" sz="1600" b="1" i="0">
                <a:solidFill>
                  <a:srgbClr val="8064A2"/>
                </a:solidFill>
                <a:latin typeface="Marydale"/>
                <a:cs typeface="Arial" charset="0"/>
              </a:rPr>
              <a:t>interoperability </a:t>
            </a:r>
            <a:r>
              <a:rPr lang="en-US" sz="1600" b="1" i="0">
                <a:solidFill>
                  <a:srgbClr val="8064A2"/>
                </a:solidFill>
                <a:latin typeface="Smudger LET"/>
                <a:cs typeface="Arial" charset="0"/>
              </a:rPr>
              <a:t/>
            </a:r>
            <a:br>
              <a:rPr lang="en-US" sz="1600" b="1" i="0">
                <a:solidFill>
                  <a:srgbClr val="8064A2"/>
                </a:solidFill>
                <a:latin typeface="Smudger LET"/>
                <a:cs typeface="Arial" charset="0"/>
              </a:rPr>
            </a:br>
            <a:r>
              <a:rPr lang="en-US" sz="1600" b="1" i="0">
                <a:solidFill>
                  <a:srgbClr val="8064A2"/>
                </a:solidFill>
                <a:latin typeface="Marydale"/>
                <a:cs typeface="Arial" charset="0"/>
              </a:rPr>
              <a:t>DRIVE KMIP </a:t>
            </a:r>
            <a:r>
              <a:rPr lang="en-US" sz="1600" i="0">
                <a:solidFill>
                  <a:srgbClr val="8064A2"/>
                </a:solidFill>
                <a:latin typeface="Smudger LET"/>
                <a:cs typeface="Arial" charset="0"/>
              </a:rPr>
              <a:t/>
            </a:r>
            <a:br>
              <a:rPr lang="en-US" sz="1600" i="0">
                <a:solidFill>
                  <a:srgbClr val="8064A2"/>
                </a:solidFill>
                <a:latin typeface="Smudger LET"/>
                <a:cs typeface="Arial" charset="0"/>
              </a:rPr>
            </a:br>
            <a:r>
              <a:rPr lang="en-US" sz="1600" i="0">
                <a:solidFill>
                  <a:srgbClr val="8064A2"/>
                </a:solidFill>
                <a:latin typeface="Smudger LET"/>
                <a:cs typeface="Arial" charset="0"/>
              </a:rPr>
              <a:t>                           </a:t>
            </a:r>
            <a:r>
              <a:rPr lang="en-US" sz="1600" b="1" i="0">
                <a:solidFill>
                  <a:srgbClr val="8064A2"/>
                </a:solidFill>
                <a:latin typeface="Marydale"/>
                <a:cs typeface="Arial" charset="0"/>
              </a:rPr>
              <a:t>adoption</a:t>
            </a:r>
          </a:p>
          <a:p>
            <a:endParaRPr lang="en-US" sz="1600" i="0">
              <a:solidFill>
                <a:srgbClr val="8064A2"/>
              </a:solidFill>
              <a:latin typeface="Smudger LET"/>
              <a:cs typeface="Arial" charset="0"/>
            </a:endParaRPr>
          </a:p>
          <a:p>
            <a:r>
              <a:rPr lang="en-US" sz="1600" i="0">
                <a:solidFill>
                  <a:srgbClr val="8064A2"/>
                </a:solidFill>
                <a:latin typeface="Smudger LET"/>
                <a:cs typeface="Arial" charset="0"/>
              </a:rPr>
              <a:t> </a:t>
            </a:r>
          </a:p>
          <a:p>
            <a:endParaRPr lang="en-US" sz="1600" b="1" i="0">
              <a:solidFill>
                <a:srgbClr val="8064A2"/>
              </a:solidFill>
              <a:latin typeface="Smudger LET"/>
              <a:cs typeface="Arial" charset="0"/>
            </a:endParaRPr>
          </a:p>
          <a:p>
            <a:pPr>
              <a:spcAft>
                <a:spcPts val="1000"/>
              </a:spcAft>
            </a:pPr>
            <a:r>
              <a:rPr lang="en-US" sz="1600" b="1" i="0">
                <a:solidFill>
                  <a:srgbClr val="8064A2"/>
                </a:solidFill>
                <a:latin typeface="Smudger LET"/>
                <a:cs typeface="Arial" charset="0"/>
              </a:rPr>
              <a:t>   </a:t>
            </a:r>
            <a:endParaRPr lang="en-US" i="0">
              <a:latin typeface="Arial" charset="0"/>
              <a:cs typeface="Arial" charset="0"/>
            </a:endParaRPr>
          </a:p>
        </p:txBody>
      </p:sp>
      <p:sp>
        <p:nvSpPr>
          <p:cNvPr id="71687" name="Text Box 7"/>
          <p:cNvSpPr txBox="1">
            <a:spLocks noChangeArrowheads="1"/>
          </p:cNvSpPr>
          <p:nvPr/>
        </p:nvSpPr>
        <p:spPr bwMode="auto">
          <a:xfrm>
            <a:off x="1409700" y="3892550"/>
            <a:ext cx="2157413" cy="1249363"/>
          </a:xfrm>
          <a:prstGeom prst="rect">
            <a:avLst/>
          </a:prstGeom>
          <a:noFill/>
          <a:ln w="9525">
            <a:noFill/>
            <a:miter lim="800000"/>
            <a:headEnd/>
            <a:tailEnd/>
          </a:ln>
        </p:spPr>
        <p:txBody>
          <a:bodyPr lIns="36576" tIns="36576" rIns="36576" bIns="36576"/>
          <a:lstStyle/>
          <a:p>
            <a:r>
              <a:rPr lang="en-US" sz="2000" b="1" i="0" u="sng">
                <a:solidFill>
                  <a:srgbClr val="8064A2"/>
                </a:solidFill>
                <a:latin typeface="Marydale"/>
                <a:cs typeface="Arial" charset="0"/>
              </a:rPr>
              <a:t>Be heard </a:t>
            </a:r>
            <a:r>
              <a:rPr lang="en-US" sz="2000" b="1" i="0">
                <a:solidFill>
                  <a:srgbClr val="8064A2"/>
                </a:solidFill>
                <a:latin typeface="Marydale"/>
                <a:cs typeface="Arial" charset="0"/>
              </a:rPr>
              <a:t>  </a:t>
            </a:r>
            <a:r>
              <a:rPr lang="en-US" sz="1600" b="1" i="0">
                <a:solidFill>
                  <a:srgbClr val="8064A2"/>
                </a:solidFill>
                <a:latin typeface="Marydale"/>
                <a:cs typeface="Arial" charset="0"/>
              </a:rPr>
              <a:t/>
            </a:r>
            <a:br>
              <a:rPr lang="en-US" sz="1600" b="1" i="0">
                <a:solidFill>
                  <a:srgbClr val="8064A2"/>
                </a:solidFill>
                <a:latin typeface="Marydale"/>
                <a:cs typeface="Arial" charset="0"/>
              </a:rPr>
            </a:br>
            <a:r>
              <a:rPr lang="en-US" sz="1600" b="1" i="0">
                <a:solidFill>
                  <a:srgbClr val="8064A2"/>
                </a:solidFill>
                <a:latin typeface="Marydale"/>
                <a:cs typeface="Arial" charset="0"/>
              </a:rPr>
              <a:t>   a) business reqs </a:t>
            </a:r>
            <a:br>
              <a:rPr lang="en-US" sz="1600" b="1" i="0">
                <a:solidFill>
                  <a:srgbClr val="8064A2"/>
                </a:solidFill>
                <a:latin typeface="Marydale"/>
                <a:cs typeface="Arial" charset="0"/>
              </a:rPr>
            </a:br>
            <a:r>
              <a:rPr lang="en-US" sz="1600" b="1" i="0">
                <a:solidFill>
                  <a:srgbClr val="8064A2"/>
                </a:solidFill>
                <a:latin typeface="Marydale"/>
                <a:cs typeface="Arial" charset="0"/>
              </a:rPr>
              <a:t>   b) use cases</a:t>
            </a:r>
            <a:endParaRPr lang="en-US" i="0">
              <a:latin typeface="Arial" charset="0"/>
              <a:cs typeface="Arial" charset="0"/>
            </a:endParaRPr>
          </a:p>
        </p:txBody>
      </p:sp>
      <p:sp>
        <p:nvSpPr>
          <p:cNvPr id="71688" name="Text Box 8"/>
          <p:cNvSpPr txBox="1">
            <a:spLocks noChangeArrowheads="1"/>
          </p:cNvSpPr>
          <p:nvPr/>
        </p:nvSpPr>
        <p:spPr bwMode="auto">
          <a:xfrm>
            <a:off x="4700588" y="5437188"/>
            <a:ext cx="3727450" cy="838200"/>
          </a:xfrm>
          <a:prstGeom prst="rect">
            <a:avLst/>
          </a:prstGeom>
          <a:noFill/>
          <a:ln w="9525">
            <a:noFill/>
            <a:miter lim="800000"/>
            <a:headEnd/>
            <a:tailEnd/>
          </a:ln>
        </p:spPr>
        <p:txBody>
          <a:bodyPr lIns="36576" tIns="36576" rIns="36576" bIns="36576"/>
          <a:lstStyle/>
          <a:p>
            <a:r>
              <a:rPr lang="en-US" sz="1600" i="0">
                <a:solidFill>
                  <a:srgbClr val="8064A2"/>
                </a:solidFill>
                <a:latin typeface="Smudger LET"/>
                <a:cs typeface="Arial" charset="0"/>
              </a:rPr>
              <a:t>                                      </a:t>
            </a:r>
            <a:r>
              <a:rPr lang="en-US" sz="1600" b="1" i="0">
                <a:solidFill>
                  <a:srgbClr val="8064A2"/>
                </a:solidFill>
                <a:latin typeface="Marydale"/>
                <a:cs typeface="Arial" charset="0"/>
              </a:rPr>
              <a:t>Grow global markets:</a:t>
            </a:r>
            <a:br>
              <a:rPr lang="en-US" sz="1600" b="1" i="0">
                <a:solidFill>
                  <a:srgbClr val="8064A2"/>
                </a:solidFill>
                <a:latin typeface="Marydale"/>
                <a:cs typeface="Arial" charset="0"/>
              </a:rPr>
            </a:br>
            <a:r>
              <a:rPr lang="en-US" sz="1600" b="1" i="0">
                <a:solidFill>
                  <a:srgbClr val="8064A2"/>
                </a:solidFill>
                <a:latin typeface="Marydale"/>
                <a:cs typeface="Arial" charset="0"/>
              </a:rPr>
              <a:t>     </a:t>
            </a:r>
            <a:r>
              <a:rPr lang="en-US" sz="2000" b="1" i="0">
                <a:solidFill>
                  <a:srgbClr val="8064A2"/>
                </a:solidFill>
                <a:latin typeface="Marydale"/>
                <a:cs typeface="Arial" charset="0"/>
              </a:rPr>
              <a:t> </a:t>
            </a:r>
            <a:r>
              <a:rPr lang="en-US" b="1" i="0">
                <a:solidFill>
                  <a:srgbClr val="8064A2"/>
                </a:solidFill>
                <a:latin typeface="Marydale"/>
                <a:cs typeface="Arial" charset="0"/>
              </a:rPr>
              <a:t>bigger pie = BIGGER SLICE</a:t>
            </a:r>
            <a:endParaRPr lang="en-US" i="0">
              <a:latin typeface="Arial" charset="0"/>
              <a:cs typeface="Arial" charset="0"/>
            </a:endParaRPr>
          </a:p>
        </p:txBody>
      </p:sp>
      <p:sp>
        <p:nvSpPr>
          <p:cNvPr id="71689" name="Text Box 9"/>
          <p:cNvSpPr txBox="1">
            <a:spLocks noChangeArrowheads="1"/>
          </p:cNvSpPr>
          <p:nvPr/>
        </p:nvSpPr>
        <p:spPr bwMode="auto">
          <a:xfrm rot="1775704">
            <a:off x="5692775" y="2306638"/>
            <a:ext cx="3376613" cy="373062"/>
          </a:xfrm>
          <a:prstGeom prst="rect">
            <a:avLst/>
          </a:prstGeom>
          <a:noFill/>
          <a:ln w="9525">
            <a:noFill/>
            <a:miter lim="800000"/>
            <a:headEnd/>
            <a:tailEnd/>
          </a:ln>
        </p:spPr>
        <p:txBody>
          <a:bodyPr lIns="36576" tIns="36576" rIns="36576" bIns="36576"/>
          <a:lstStyle/>
          <a:p>
            <a:r>
              <a:rPr lang="en-US" sz="2000" b="1" i="0">
                <a:solidFill>
                  <a:srgbClr val="8064A2"/>
                </a:solidFill>
                <a:latin typeface="Marydale"/>
                <a:cs typeface="Arial" charset="0"/>
              </a:rPr>
              <a:t>Tap into the KMIP brain trust     </a:t>
            </a:r>
            <a:endParaRPr lang="en-US" i="0">
              <a:latin typeface="Arial" charset="0"/>
              <a:cs typeface="Arial" charset="0"/>
            </a:endParaRPr>
          </a:p>
        </p:txBody>
      </p:sp>
      <p:sp>
        <p:nvSpPr>
          <p:cNvPr id="71690" name="Oval 10"/>
          <p:cNvSpPr>
            <a:spLocks noChangeArrowheads="1"/>
          </p:cNvSpPr>
          <p:nvPr/>
        </p:nvSpPr>
        <p:spPr bwMode="auto">
          <a:xfrm>
            <a:off x="3376613" y="2411413"/>
            <a:ext cx="3017837" cy="2957512"/>
          </a:xfrm>
          <a:prstGeom prst="ellipse">
            <a:avLst/>
          </a:prstGeom>
          <a:solidFill>
            <a:srgbClr val="241773"/>
          </a:solidFill>
          <a:ln w="9525" algn="in">
            <a:solidFill>
              <a:srgbClr val="000000"/>
            </a:solidFill>
            <a:round/>
            <a:headEnd/>
            <a:tailEnd/>
          </a:ln>
        </p:spPr>
        <p:txBody>
          <a:bodyPr lIns="36576" tIns="36576" rIns="36576" bIns="36576"/>
          <a:lstStyle/>
          <a:p>
            <a:endParaRPr lang="en-US"/>
          </a:p>
        </p:txBody>
      </p:sp>
      <p:sp>
        <p:nvSpPr>
          <p:cNvPr id="71691" name="Text Box 11"/>
          <p:cNvSpPr txBox="1">
            <a:spLocks noChangeArrowheads="1"/>
          </p:cNvSpPr>
          <p:nvPr/>
        </p:nvSpPr>
        <p:spPr bwMode="auto">
          <a:xfrm>
            <a:off x="3898900" y="3873500"/>
            <a:ext cx="2120900" cy="769938"/>
          </a:xfrm>
          <a:prstGeom prst="rect">
            <a:avLst/>
          </a:prstGeom>
          <a:noFill/>
          <a:ln w="9525">
            <a:noFill/>
            <a:miter lim="800000"/>
            <a:headEnd/>
            <a:tailEnd/>
          </a:ln>
        </p:spPr>
        <p:txBody>
          <a:bodyPr lIns="36576" tIns="36576" rIns="36576" bIns="36576"/>
          <a:lstStyle/>
          <a:p>
            <a:r>
              <a:rPr lang="en-US" sz="2400" b="1" i="0">
                <a:solidFill>
                  <a:srgbClr val="F3F3F3"/>
                </a:solidFill>
                <a:latin typeface="Marydale"/>
                <a:cs typeface="Arial" charset="0"/>
              </a:rPr>
              <a:t>You belong here</a:t>
            </a:r>
            <a:endParaRPr lang="en-US" sz="2400" i="0">
              <a:latin typeface="Marydale"/>
              <a:cs typeface="Arial" charset="0"/>
            </a:endParaRPr>
          </a:p>
        </p:txBody>
      </p:sp>
      <p:pic>
        <p:nvPicPr>
          <p:cNvPr id="71692" name="Picture 13" descr="oasis"/>
          <p:cNvPicPr>
            <a:picLocks noChangeAspect="1" noChangeArrowheads="1"/>
          </p:cNvPicPr>
          <p:nvPr/>
        </p:nvPicPr>
        <p:blipFill>
          <a:blip r:embed="rId4">
            <a:clrChange>
              <a:clrFrom>
                <a:srgbClr val="FFFFFE"/>
              </a:clrFrom>
              <a:clrTo>
                <a:srgbClr val="FFFFFE">
                  <a:alpha val="0"/>
                </a:srgbClr>
              </a:clrTo>
            </a:clrChange>
            <a:lum bright="70000" contrast="-70000"/>
          </a:blip>
          <a:srcRect/>
          <a:stretch>
            <a:fillRect/>
          </a:stretch>
        </p:blipFill>
        <p:spPr bwMode="auto">
          <a:xfrm>
            <a:off x="4032250" y="3316288"/>
            <a:ext cx="1706563" cy="458787"/>
          </a:xfrm>
          <a:prstGeom prst="rect">
            <a:avLst/>
          </a:prstGeom>
          <a:noFill/>
          <a:ln w="9525">
            <a:noFill/>
            <a:miter lim="800000"/>
            <a:headEnd/>
            <a:tailEnd/>
          </a:ln>
        </p:spPr>
      </p:pic>
      <p:sp>
        <p:nvSpPr>
          <p:cNvPr id="71693" name="Text Box 14"/>
          <p:cNvSpPr txBox="1">
            <a:spLocks noChangeArrowheads="1"/>
          </p:cNvSpPr>
          <p:nvPr/>
        </p:nvSpPr>
        <p:spPr bwMode="auto">
          <a:xfrm>
            <a:off x="609600" y="2908300"/>
            <a:ext cx="2767013" cy="739775"/>
          </a:xfrm>
          <a:prstGeom prst="rect">
            <a:avLst/>
          </a:prstGeom>
          <a:noFill/>
          <a:ln w="9525">
            <a:noFill/>
            <a:miter lim="800000"/>
            <a:headEnd/>
            <a:tailEnd/>
          </a:ln>
        </p:spPr>
        <p:txBody>
          <a:bodyPr lIns="36576" tIns="36576" rIns="36576" bIns="36576"/>
          <a:lstStyle/>
          <a:p>
            <a:r>
              <a:rPr lang="en-US" sz="1600" b="1" i="0">
                <a:solidFill>
                  <a:srgbClr val="8064A2"/>
                </a:solidFill>
                <a:latin typeface="Marydale"/>
                <a:cs typeface="Arial" charset="0"/>
              </a:rPr>
              <a:t>Contribute to KMIP test cases and profiles</a:t>
            </a:r>
            <a:endParaRPr lang="en-US" i="0">
              <a:latin typeface="Arial" charset="0"/>
              <a:cs typeface="Arial" charset="0"/>
            </a:endParaRPr>
          </a:p>
        </p:txBody>
      </p:sp>
      <p:sp>
        <p:nvSpPr>
          <p:cNvPr id="19" name="TextBox 18"/>
          <p:cNvSpPr txBox="1"/>
          <p:nvPr/>
        </p:nvSpPr>
        <p:spPr>
          <a:xfrm>
            <a:off x="266700" y="6218238"/>
            <a:ext cx="3109913" cy="339725"/>
          </a:xfrm>
          <a:prstGeom prst="rect">
            <a:avLst/>
          </a:prstGeom>
          <a:noFill/>
        </p:spPr>
        <p:txBody>
          <a:bodyPr>
            <a:spAutoFit/>
          </a:bodyPr>
          <a:lstStyle/>
          <a:p>
            <a:pPr>
              <a:defRPr/>
            </a:pPr>
            <a:r>
              <a:rPr lang="en-US" sz="1600" i="0" dirty="0">
                <a:latin typeface="+mn-lt"/>
              </a:rPr>
              <a:t>join@oasis-open.org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1"/>
          <p:cNvSpPr>
            <a:spLocks noGrp="1"/>
          </p:cNvSpPr>
          <p:nvPr>
            <p:ph type="sldNum" sz="quarter" idx="10"/>
          </p:nvPr>
        </p:nvSpPr>
        <p:spPr>
          <a:noFill/>
        </p:spPr>
        <p:txBody>
          <a:bodyPr/>
          <a:lstStyle/>
          <a:p>
            <a:fld id="{96620D4C-E036-46EC-BA1A-1D75C7DE7AEF}" type="slidenum">
              <a:rPr lang="en-US" smtClean="0">
                <a:latin typeface="Arial" charset="0"/>
              </a:rPr>
              <a:pPr/>
              <a:t>33</a:t>
            </a:fld>
            <a:endParaRPr lang="en-US" smtClean="0">
              <a:latin typeface="Arial" charset="0"/>
            </a:endParaRPr>
          </a:p>
        </p:txBody>
      </p:sp>
      <p:sp>
        <p:nvSpPr>
          <p:cNvPr id="73730" name="Rectangle 2"/>
          <p:cNvSpPr>
            <a:spLocks noGrp="1" noChangeArrowheads="1"/>
          </p:cNvSpPr>
          <p:nvPr>
            <p:ph type="ctrTitle" idx="4294967295"/>
          </p:nvPr>
        </p:nvSpPr>
        <p:spPr>
          <a:xfrm>
            <a:off x="2286000" y="2971800"/>
            <a:ext cx="4986338" cy="914400"/>
          </a:xfrm>
        </p:spPr>
        <p:txBody>
          <a:bodyPr anchor="t"/>
          <a:lstStyle/>
          <a:p>
            <a:pPr eaLnBrk="1" hangingPunct="1">
              <a:lnSpc>
                <a:spcPct val="85000"/>
              </a:lnSpc>
            </a:pPr>
            <a:r>
              <a:rPr lang="en-US" sz="4800" b="1" smtClean="0"/>
              <a:t>Thank You!</a:t>
            </a:r>
          </a:p>
        </p:txBody>
      </p:sp>
      <p:sp>
        <p:nvSpPr>
          <p:cNvPr id="73731" name="TextBox 3"/>
          <p:cNvSpPr txBox="1">
            <a:spLocks noChangeArrowheads="1"/>
          </p:cNvSpPr>
          <p:nvPr/>
        </p:nvSpPr>
        <p:spPr bwMode="auto">
          <a:xfrm>
            <a:off x="2819400" y="4114800"/>
            <a:ext cx="2971800" cy="400050"/>
          </a:xfrm>
          <a:prstGeom prst="rect">
            <a:avLst/>
          </a:prstGeom>
          <a:noFill/>
          <a:ln w="9525">
            <a:noFill/>
            <a:miter lim="800000"/>
            <a:headEnd/>
            <a:tailEnd/>
          </a:ln>
        </p:spPr>
        <p:txBody>
          <a:bodyPr>
            <a:spAutoFit/>
          </a:bodyPr>
          <a:lstStyle/>
          <a:p>
            <a:r>
              <a:rPr lang="en-US" sz="2000"/>
              <a:t>https://www.oasis-open.org</a:t>
            </a:r>
          </a:p>
        </p:txBody>
      </p:sp>
      <p:sp>
        <p:nvSpPr>
          <p:cNvPr id="73732" name="TextBox 4"/>
          <p:cNvSpPr txBox="1">
            <a:spLocks noChangeArrowheads="1"/>
          </p:cNvSpPr>
          <p:nvPr/>
        </p:nvSpPr>
        <p:spPr bwMode="auto">
          <a:xfrm>
            <a:off x="2819400" y="4552950"/>
            <a:ext cx="4114800" cy="400050"/>
          </a:xfrm>
          <a:prstGeom prst="rect">
            <a:avLst/>
          </a:prstGeom>
          <a:noFill/>
          <a:ln w="9525">
            <a:noFill/>
            <a:miter lim="800000"/>
            <a:headEnd/>
            <a:tailEnd/>
          </a:ln>
        </p:spPr>
        <p:txBody>
          <a:bodyPr>
            <a:spAutoFit/>
          </a:bodyPr>
          <a:lstStyle/>
          <a:p>
            <a:r>
              <a:rPr lang="en-US" sz="2000"/>
              <a:t>kmip-chair@lists.oasis-open.org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1"/>
          <p:cNvSpPr>
            <a:spLocks noGrp="1"/>
          </p:cNvSpPr>
          <p:nvPr>
            <p:ph type="sldNum" sz="quarter" idx="10"/>
          </p:nvPr>
        </p:nvSpPr>
        <p:spPr>
          <a:noFill/>
        </p:spPr>
        <p:txBody>
          <a:bodyPr/>
          <a:lstStyle/>
          <a:p>
            <a:fld id="{3E9F05DF-701A-4567-8601-815781C2D2AF}" type="slidenum">
              <a:rPr lang="en-US" smtClean="0">
                <a:latin typeface="Arial" charset="0"/>
              </a:rPr>
              <a:pPr/>
              <a:t>4</a:t>
            </a:fld>
            <a:endParaRPr lang="en-US" smtClean="0">
              <a:latin typeface="Arial" charset="0"/>
            </a:endParaRPr>
          </a:p>
        </p:txBody>
      </p:sp>
      <p:sp>
        <p:nvSpPr>
          <p:cNvPr id="14338" name="Rectangle 2"/>
          <p:cNvSpPr>
            <a:spLocks noGrp="1" noChangeArrowheads="1"/>
          </p:cNvSpPr>
          <p:nvPr>
            <p:ph type="ctrTitle" idx="4294967295"/>
          </p:nvPr>
        </p:nvSpPr>
        <p:spPr>
          <a:xfrm>
            <a:off x="652463" y="2416175"/>
            <a:ext cx="6738937" cy="2994025"/>
          </a:xfrm>
        </p:spPr>
        <p:txBody>
          <a:bodyPr anchor="t"/>
          <a:lstStyle/>
          <a:p>
            <a:pPr eaLnBrk="1" hangingPunct="1">
              <a:lnSpc>
                <a:spcPct val="85000"/>
              </a:lnSpc>
            </a:pPr>
            <a:r>
              <a:rPr lang="en-US" sz="4800" b="1" smtClean="0"/>
              <a:t>KMIP V1.0 / V1.1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nas\cryptsoft\engineering\kmip\Magda Diagrams\New Server OAISI SLIDE.png"/>
          <p:cNvPicPr>
            <a:picLocks noChangeAspect="1" noChangeArrowheads="1"/>
          </p:cNvPicPr>
          <p:nvPr/>
        </p:nvPicPr>
        <p:blipFill>
          <a:blip r:embed="rId3"/>
          <a:srcRect/>
          <a:stretch>
            <a:fillRect/>
          </a:stretch>
        </p:blipFill>
        <p:spPr bwMode="auto">
          <a:xfrm>
            <a:off x="1476375" y="1536700"/>
            <a:ext cx="5975350" cy="4559300"/>
          </a:xfrm>
          <a:prstGeom prst="rect">
            <a:avLst/>
          </a:prstGeom>
          <a:noFill/>
          <a:ln w="9525">
            <a:noFill/>
            <a:miter lim="800000"/>
            <a:headEnd/>
            <a:tailEnd/>
          </a:ln>
        </p:spPr>
      </p:pic>
      <p:sp>
        <p:nvSpPr>
          <p:cNvPr id="16386" name="Content Placeholder 2"/>
          <p:cNvSpPr txBox="1">
            <a:spLocks/>
          </p:cNvSpPr>
          <p:nvPr/>
        </p:nvSpPr>
        <p:spPr bwMode="auto">
          <a:xfrm>
            <a:off x="381000" y="784225"/>
            <a:ext cx="8382000" cy="5006975"/>
          </a:xfrm>
          <a:prstGeom prst="rect">
            <a:avLst/>
          </a:prstGeom>
          <a:noFill/>
          <a:ln w="9525">
            <a:noFill/>
            <a:miter lim="800000"/>
            <a:headEnd/>
            <a:tailEnd/>
          </a:ln>
        </p:spPr>
        <p:txBody>
          <a:bodyPr/>
          <a:lstStyle/>
          <a:p>
            <a:pPr>
              <a:spcBef>
                <a:spcPct val="20000"/>
              </a:spcBef>
              <a:buFont typeface="Arial" charset="0"/>
              <a:buNone/>
            </a:pPr>
            <a:r>
              <a:rPr lang="en-AU">
                <a:latin typeface="Arial" charset="0"/>
              </a:rPr>
              <a:t>Prior to KMIP each application had to support each vendor protocol</a:t>
            </a:r>
          </a:p>
        </p:txBody>
      </p:sp>
      <p:sp>
        <p:nvSpPr>
          <p:cNvPr id="16387" name="Slide Number Placeholder 1"/>
          <p:cNvSpPr>
            <a:spLocks noGrp="1"/>
          </p:cNvSpPr>
          <p:nvPr>
            <p:ph type="sldNum" sz="quarter" idx="10"/>
          </p:nvPr>
        </p:nvSpPr>
        <p:spPr>
          <a:noFill/>
        </p:spPr>
        <p:txBody>
          <a:bodyPr/>
          <a:lstStyle/>
          <a:p>
            <a:fld id="{A20FFCC0-E3EE-4835-9B1C-9509C6E26692}" type="slidenum">
              <a:rPr lang="en-US" smtClean="0">
                <a:latin typeface="Arial" charset="0"/>
              </a:rPr>
              <a:pPr/>
              <a:t>5</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381000" y="860425"/>
            <a:ext cx="8382000" cy="5006975"/>
          </a:xfrm>
        </p:spPr>
        <p:txBody>
          <a:bodyPr/>
          <a:lstStyle/>
          <a:p>
            <a:pPr marL="0" indent="0">
              <a:buFont typeface="Monotype Sorts"/>
              <a:buNone/>
            </a:pPr>
            <a:r>
              <a:rPr lang="en-AU" sz="1800" smtClean="0"/>
              <a:t>With KMIP each application only requires support for one protocol</a:t>
            </a:r>
          </a:p>
        </p:txBody>
      </p:sp>
      <p:pic>
        <p:nvPicPr>
          <p:cNvPr id="18434" name="Picture 4" descr="\\nas\cryptsoft\engineering\kmip\Magda Diagrams\New Server OAISI SLIDE-KMIP-ONLY.png"/>
          <p:cNvPicPr>
            <a:picLocks noChangeAspect="1" noChangeArrowheads="1"/>
          </p:cNvPicPr>
          <p:nvPr/>
        </p:nvPicPr>
        <p:blipFill>
          <a:blip r:embed="rId3"/>
          <a:srcRect/>
          <a:stretch>
            <a:fillRect/>
          </a:stretch>
        </p:blipFill>
        <p:spPr bwMode="auto">
          <a:xfrm>
            <a:off x="1473200" y="1533525"/>
            <a:ext cx="5976938" cy="4562475"/>
          </a:xfrm>
          <a:prstGeom prst="rect">
            <a:avLst/>
          </a:prstGeom>
          <a:noFill/>
          <a:ln w="9525">
            <a:noFill/>
            <a:miter lim="800000"/>
            <a:headEnd/>
            <a:tailEnd/>
          </a:ln>
        </p:spPr>
      </p:pic>
      <p:sp>
        <p:nvSpPr>
          <p:cNvPr id="18435" name="Slide Number Placeholder 1"/>
          <p:cNvSpPr>
            <a:spLocks noGrp="1"/>
          </p:cNvSpPr>
          <p:nvPr>
            <p:ph type="sldNum" sz="quarter" idx="10"/>
          </p:nvPr>
        </p:nvSpPr>
        <p:spPr>
          <a:noFill/>
        </p:spPr>
        <p:txBody>
          <a:bodyPr/>
          <a:lstStyle/>
          <a:p>
            <a:fld id="{97732C99-5946-4E79-B475-B938C552FAF8}" type="slidenum">
              <a:rPr lang="en-US" smtClean="0">
                <a:latin typeface="Arial" charset="0"/>
              </a:rPr>
              <a:pPr/>
              <a:t>6</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381000" y="784225"/>
            <a:ext cx="8382000" cy="5006975"/>
          </a:xfrm>
        </p:spPr>
        <p:txBody>
          <a:bodyPr/>
          <a:lstStyle/>
          <a:p>
            <a:pPr marL="0" indent="0">
              <a:buFont typeface="Monotype Sorts"/>
              <a:buNone/>
            </a:pPr>
            <a:r>
              <a:rPr lang="en-AU" sz="1800" smtClean="0"/>
              <a:t>Prior to KMIP each application had to integrate each vendor SDK</a:t>
            </a:r>
          </a:p>
        </p:txBody>
      </p:sp>
      <p:pic>
        <p:nvPicPr>
          <p:cNvPr id="20482" name="Picture 2" descr="\\nas\cryptsoft\engineering\kmip\Magda Diagrams\New Server OAISI SLIDE- app-3b.png"/>
          <p:cNvPicPr>
            <a:picLocks noChangeAspect="1" noChangeArrowheads="1"/>
          </p:cNvPicPr>
          <p:nvPr/>
        </p:nvPicPr>
        <p:blipFill>
          <a:blip r:embed="rId3"/>
          <a:srcRect/>
          <a:stretch>
            <a:fillRect/>
          </a:stretch>
        </p:blipFill>
        <p:spPr bwMode="auto">
          <a:xfrm>
            <a:off x="1487488" y="1558925"/>
            <a:ext cx="5969000" cy="4537075"/>
          </a:xfrm>
          <a:prstGeom prst="rect">
            <a:avLst/>
          </a:prstGeom>
          <a:noFill/>
          <a:ln w="9525">
            <a:noFill/>
            <a:miter lim="800000"/>
            <a:headEnd/>
            <a:tailEnd/>
          </a:ln>
        </p:spPr>
      </p:pic>
      <p:sp>
        <p:nvSpPr>
          <p:cNvPr id="20483" name="Slide Number Placeholder 1"/>
          <p:cNvSpPr>
            <a:spLocks noGrp="1"/>
          </p:cNvSpPr>
          <p:nvPr>
            <p:ph type="sldNum" sz="quarter" idx="10"/>
          </p:nvPr>
        </p:nvSpPr>
        <p:spPr>
          <a:noFill/>
        </p:spPr>
        <p:txBody>
          <a:bodyPr/>
          <a:lstStyle/>
          <a:p>
            <a:fld id="{091AF0F1-EED4-44C1-8E01-D41F1D611316}" type="slidenum">
              <a:rPr lang="en-US" smtClean="0">
                <a:latin typeface="Arial" charset="0"/>
              </a:rPr>
              <a:pPr/>
              <a:t>7</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381000" y="784225"/>
            <a:ext cx="8382000" cy="5006975"/>
          </a:xfrm>
        </p:spPr>
        <p:txBody>
          <a:bodyPr/>
          <a:lstStyle/>
          <a:p>
            <a:pPr marL="0" indent="0">
              <a:buFont typeface="Monotype Sorts"/>
              <a:buNone/>
            </a:pPr>
            <a:r>
              <a:rPr lang="en-AU" sz="1800" smtClean="0"/>
              <a:t>With KMIP each application only requires one vendor SDK integration</a:t>
            </a:r>
          </a:p>
        </p:txBody>
      </p:sp>
      <p:pic>
        <p:nvPicPr>
          <p:cNvPr id="22530" name="Picture 3" descr="\\nas\cryptsoft\engineering\kmip\Magda Diagrams\New Server OAISI SLIDE- app-4.png"/>
          <p:cNvPicPr>
            <a:picLocks noChangeAspect="1" noChangeArrowheads="1"/>
          </p:cNvPicPr>
          <p:nvPr/>
        </p:nvPicPr>
        <p:blipFill>
          <a:blip r:embed="rId3"/>
          <a:srcRect/>
          <a:stretch>
            <a:fillRect/>
          </a:stretch>
        </p:blipFill>
        <p:spPr bwMode="auto">
          <a:xfrm>
            <a:off x="1485900" y="1558925"/>
            <a:ext cx="5970588" cy="4537075"/>
          </a:xfrm>
          <a:prstGeom prst="rect">
            <a:avLst/>
          </a:prstGeom>
          <a:noFill/>
          <a:ln w="9525">
            <a:noFill/>
            <a:miter lim="800000"/>
            <a:headEnd/>
            <a:tailEnd/>
          </a:ln>
        </p:spPr>
      </p:pic>
      <p:sp>
        <p:nvSpPr>
          <p:cNvPr id="22531" name="Slide Number Placeholder 1"/>
          <p:cNvSpPr>
            <a:spLocks noGrp="1"/>
          </p:cNvSpPr>
          <p:nvPr>
            <p:ph type="sldNum" sz="quarter" idx="10"/>
          </p:nvPr>
        </p:nvSpPr>
        <p:spPr>
          <a:noFill/>
        </p:spPr>
        <p:txBody>
          <a:bodyPr/>
          <a:lstStyle/>
          <a:p>
            <a:fld id="{91DDDD14-E59C-4A16-9CAC-FBF80D8A0BC9}" type="slidenum">
              <a:rPr lang="en-US" smtClean="0">
                <a:latin typeface="Arial" charset="0"/>
              </a:rPr>
              <a:pPr/>
              <a:t>8</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1"/>
          <p:cNvSpPr>
            <a:spLocks noGrp="1"/>
          </p:cNvSpPr>
          <p:nvPr>
            <p:ph type="sldNum" sz="quarter" idx="10"/>
          </p:nvPr>
        </p:nvSpPr>
        <p:spPr>
          <a:noFill/>
        </p:spPr>
        <p:txBody>
          <a:bodyPr/>
          <a:lstStyle/>
          <a:p>
            <a:fld id="{B497508C-66B9-42FA-B312-32A4E5738E65}" type="slidenum">
              <a:rPr lang="en-US" smtClean="0">
                <a:latin typeface="Arial" charset="0"/>
              </a:rPr>
              <a:pPr/>
              <a:t>9</a:t>
            </a:fld>
            <a:endParaRPr lang="en-US" smtClean="0">
              <a:latin typeface="Arial" charset="0"/>
            </a:endParaRPr>
          </a:p>
        </p:txBody>
      </p:sp>
      <p:grpSp>
        <p:nvGrpSpPr>
          <p:cNvPr id="24578" name="Group 199"/>
          <p:cNvGrpSpPr>
            <a:grpSpLocks/>
          </p:cNvGrpSpPr>
          <p:nvPr/>
        </p:nvGrpSpPr>
        <p:grpSpPr bwMode="auto">
          <a:xfrm>
            <a:off x="838200" y="3962400"/>
            <a:ext cx="568325" cy="809625"/>
            <a:chOff x="3673" y="1528"/>
            <a:chExt cx="195" cy="273"/>
          </a:xfrm>
        </p:grpSpPr>
        <p:sp>
          <p:nvSpPr>
            <p:cNvPr id="24789" name="Rectangle 200"/>
            <p:cNvSpPr>
              <a:spLocks noChangeArrowheads="1"/>
            </p:cNvSpPr>
            <p:nvPr/>
          </p:nvSpPr>
          <p:spPr bwMode="auto">
            <a:xfrm>
              <a:off x="3674" y="1555"/>
              <a:ext cx="150" cy="246"/>
            </a:xfrm>
            <a:prstGeom prst="rect">
              <a:avLst/>
            </a:prstGeom>
            <a:solidFill>
              <a:srgbClr val="9BB37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90" name="AutoShape 201"/>
            <p:cNvSpPr>
              <a:spLocks noChangeArrowheads="1"/>
            </p:cNvSpPr>
            <p:nvPr/>
          </p:nvSpPr>
          <p:spPr bwMode="auto">
            <a:xfrm rot="16200000" flipH="1">
              <a:off x="3706" y="1642"/>
              <a:ext cx="273" cy="45"/>
            </a:xfrm>
            <a:prstGeom prst="parallelogram">
              <a:avLst>
                <a:gd name="adj" fmla="val 61902"/>
              </a:avLst>
            </a:prstGeom>
            <a:solidFill>
              <a:srgbClr val="485436"/>
            </a:solidFill>
            <a:ln w="9525">
              <a:noFill/>
              <a:miter lim="800000"/>
              <a:headEnd/>
              <a:tailEnd/>
            </a:ln>
          </p:spPr>
          <p:txBody>
            <a:bodyPr rot="10800000" wrap="none" anchor="ctr"/>
            <a:lstStyle/>
            <a:p>
              <a:pPr algn="ctr" eaLnBrk="0" hangingPunct="0"/>
              <a:endParaRPr lang="en-US" sz="2400" b="1" i="0">
                <a:latin typeface="Arial" charset="0"/>
                <a:cs typeface="Arial" charset="0"/>
              </a:endParaRPr>
            </a:p>
          </p:txBody>
        </p:sp>
        <p:sp>
          <p:nvSpPr>
            <p:cNvPr id="24791" name="AutoShape 202"/>
            <p:cNvSpPr>
              <a:spLocks noChangeArrowheads="1"/>
            </p:cNvSpPr>
            <p:nvPr/>
          </p:nvSpPr>
          <p:spPr bwMode="auto">
            <a:xfrm>
              <a:off x="3673" y="1528"/>
              <a:ext cx="195" cy="27"/>
            </a:xfrm>
            <a:prstGeom prst="parallelogram">
              <a:avLst>
                <a:gd name="adj" fmla="val 163202"/>
              </a:avLst>
            </a:prstGeom>
            <a:solidFill>
              <a:srgbClr val="D1DBB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92" name="Rectangle 203"/>
            <p:cNvSpPr>
              <a:spLocks noChangeArrowheads="1"/>
            </p:cNvSpPr>
            <p:nvPr/>
          </p:nvSpPr>
          <p:spPr bwMode="auto">
            <a:xfrm>
              <a:off x="3691" y="1572"/>
              <a:ext cx="68" cy="33"/>
            </a:xfrm>
            <a:prstGeom prst="rect">
              <a:avLst/>
            </a:prstGeom>
            <a:solidFill>
              <a:srgbClr val="414A30"/>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93" name="Line 204"/>
            <p:cNvSpPr>
              <a:spLocks noChangeShapeType="1"/>
            </p:cNvSpPr>
            <p:nvPr/>
          </p:nvSpPr>
          <p:spPr bwMode="auto">
            <a:xfrm>
              <a:off x="3675" y="1633"/>
              <a:ext cx="146" cy="0"/>
            </a:xfrm>
            <a:prstGeom prst="line">
              <a:avLst/>
            </a:prstGeom>
            <a:noFill/>
            <a:ln w="12700">
              <a:solidFill>
                <a:srgbClr val="000000"/>
              </a:solidFill>
              <a:round/>
              <a:headEnd/>
              <a:tailEnd/>
            </a:ln>
          </p:spPr>
          <p:txBody>
            <a:bodyPr/>
            <a:lstStyle/>
            <a:p>
              <a:endParaRPr lang="en-US"/>
            </a:p>
          </p:txBody>
        </p:sp>
        <p:sp>
          <p:nvSpPr>
            <p:cNvPr id="24794" name="AutoShape 205"/>
            <p:cNvSpPr>
              <a:spLocks noChangeArrowheads="1"/>
            </p:cNvSpPr>
            <p:nvPr/>
          </p:nvSpPr>
          <p:spPr bwMode="auto">
            <a:xfrm>
              <a:off x="3673" y="1656"/>
              <a:ext cx="146" cy="52"/>
            </a:xfrm>
            <a:prstGeom prst="roundRect">
              <a:avLst>
                <a:gd name="adj" fmla="val 17500"/>
              </a:avLst>
            </a:prstGeom>
            <a:noFill/>
            <a:ln w="6350">
              <a:noFill/>
              <a:round/>
              <a:headEnd/>
              <a:tailEnd/>
            </a:ln>
          </p:spPr>
          <p:txBody>
            <a:bodyPr wrap="none" lIns="73025" tIns="36512" rIns="73025" bIns="36512" anchor="ctr"/>
            <a:lstStyle/>
            <a:p>
              <a:endParaRPr lang="en-US" sz="600" b="1" i="0">
                <a:latin typeface="Arial" charset="0"/>
                <a:cs typeface="Arial" charset="0"/>
              </a:endParaRPr>
            </a:p>
          </p:txBody>
        </p:sp>
      </p:grpSp>
      <p:grpSp>
        <p:nvGrpSpPr>
          <p:cNvPr id="24579" name="Group 206"/>
          <p:cNvGrpSpPr>
            <a:grpSpLocks/>
          </p:cNvGrpSpPr>
          <p:nvPr/>
        </p:nvGrpSpPr>
        <p:grpSpPr bwMode="auto">
          <a:xfrm>
            <a:off x="1066800" y="4343400"/>
            <a:ext cx="568325" cy="809625"/>
            <a:chOff x="3673" y="1528"/>
            <a:chExt cx="195" cy="273"/>
          </a:xfrm>
        </p:grpSpPr>
        <p:sp>
          <p:nvSpPr>
            <p:cNvPr id="24783" name="Rectangle 207"/>
            <p:cNvSpPr>
              <a:spLocks noChangeArrowheads="1"/>
            </p:cNvSpPr>
            <p:nvPr/>
          </p:nvSpPr>
          <p:spPr bwMode="auto">
            <a:xfrm>
              <a:off x="3674" y="1555"/>
              <a:ext cx="150" cy="246"/>
            </a:xfrm>
            <a:prstGeom prst="rect">
              <a:avLst/>
            </a:prstGeom>
            <a:solidFill>
              <a:srgbClr val="9BB37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84" name="AutoShape 208"/>
            <p:cNvSpPr>
              <a:spLocks noChangeArrowheads="1"/>
            </p:cNvSpPr>
            <p:nvPr/>
          </p:nvSpPr>
          <p:spPr bwMode="auto">
            <a:xfrm rot="16200000" flipH="1">
              <a:off x="3706" y="1642"/>
              <a:ext cx="273" cy="45"/>
            </a:xfrm>
            <a:prstGeom prst="parallelogram">
              <a:avLst>
                <a:gd name="adj" fmla="val 61902"/>
              </a:avLst>
            </a:prstGeom>
            <a:solidFill>
              <a:srgbClr val="485436"/>
            </a:solidFill>
            <a:ln w="9525">
              <a:noFill/>
              <a:miter lim="800000"/>
              <a:headEnd/>
              <a:tailEnd/>
            </a:ln>
          </p:spPr>
          <p:txBody>
            <a:bodyPr rot="10800000" wrap="none" anchor="ctr"/>
            <a:lstStyle/>
            <a:p>
              <a:pPr algn="ctr" eaLnBrk="0" hangingPunct="0"/>
              <a:endParaRPr lang="en-US" sz="2400" b="1" i="0">
                <a:latin typeface="Arial" charset="0"/>
                <a:cs typeface="Arial" charset="0"/>
              </a:endParaRPr>
            </a:p>
          </p:txBody>
        </p:sp>
        <p:sp>
          <p:nvSpPr>
            <p:cNvPr id="24785" name="AutoShape 209"/>
            <p:cNvSpPr>
              <a:spLocks noChangeArrowheads="1"/>
            </p:cNvSpPr>
            <p:nvPr/>
          </p:nvSpPr>
          <p:spPr bwMode="auto">
            <a:xfrm>
              <a:off x="3673" y="1528"/>
              <a:ext cx="195" cy="27"/>
            </a:xfrm>
            <a:prstGeom prst="parallelogram">
              <a:avLst>
                <a:gd name="adj" fmla="val 163202"/>
              </a:avLst>
            </a:prstGeom>
            <a:solidFill>
              <a:srgbClr val="D1DBB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86" name="Rectangle 210"/>
            <p:cNvSpPr>
              <a:spLocks noChangeArrowheads="1"/>
            </p:cNvSpPr>
            <p:nvPr/>
          </p:nvSpPr>
          <p:spPr bwMode="auto">
            <a:xfrm>
              <a:off x="3691" y="1572"/>
              <a:ext cx="68" cy="33"/>
            </a:xfrm>
            <a:prstGeom prst="rect">
              <a:avLst/>
            </a:prstGeom>
            <a:solidFill>
              <a:srgbClr val="414A30"/>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87" name="Line 211"/>
            <p:cNvSpPr>
              <a:spLocks noChangeShapeType="1"/>
            </p:cNvSpPr>
            <p:nvPr/>
          </p:nvSpPr>
          <p:spPr bwMode="auto">
            <a:xfrm>
              <a:off x="3675" y="1633"/>
              <a:ext cx="146" cy="0"/>
            </a:xfrm>
            <a:prstGeom prst="line">
              <a:avLst/>
            </a:prstGeom>
            <a:noFill/>
            <a:ln w="12700">
              <a:solidFill>
                <a:srgbClr val="000000"/>
              </a:solidFill>
              <a:round/>
              <a:headEnd/>
              <a:tailEnd/>
            </a:ln>
          </p:spPr>
          <p:txBody>
            <a:bodyPr/>
            <a:lstStyle/>
            <a:p>
              <a:endParaRPr lang="en-US"/>
            </a:p>
          </p:txBody>
        </p:sp>
        <p:sp>
          <p:nvSpPr>
            <p:cNvPr id="24788" name="AutoShape 212"/>
            <p:cNvSpPr>
              <a:spLocks noChangeArrowheads="1"/>
            </p:cNvSpPr>
            <p:nvPr/>
          </p:nvSpPr>
          <p:spPr bwMode="auto">
            <a:xfrm>
              <a:off x="3673" y="1656"/>
              <a:ext cx="146" cy="52"/>
            </a:xfrm>
            <a:prstGeom prst="roundRect">
              <a:avLst>
                <a:gd name="adj" fmla="val 17500"/>
              </a:avLst>
            </a:prstGeom>
            <a:noFill/>
            <a:ln w="6350">
              <a:noFill/>
              <a:round/>
              <a:headEnd/>
              <a:tailEnd/>
            </a:ln>
          </p:spPr>
          <p:txBody>
            <a:bodyPr wrap="none" lIns="73025" tIns="36512" rIns="73025" bIns="36512" anchor="ctr"/>
            <a:lstStyle/>
            <a:p>
              <a:endParaRPr lang="en-US" sz="600" b="1" i="0">
                <a:latin typeface="Arial" charset="0"/>
                <a:cs typeface="Arial" charset="0"/>
              </a:endParaRPr>
            </a:p>
          </p:txBody>
        </p:sp>
      </p:grpSp>
      <p:grpSp>
        <p:nvGrpSpPr>
          <p:cNvPr id="24580" name="Group 213"/>
          <p:cNvGrpSpPr>
            <a:grpSpLocks/>
          </p:cNvGrpSpPr>
          <p:nvPr/>
        </p:nvGrpSpPr>
        <p:grpSpPr bwMode="auto">
          <a:xfrm>
            <a:off x="685800" y="4648200"/>
            <a:ext cx="568325" cy="809625"/>
            <a:chOff x="3673" y="1528"/>
            <a:chExt cx="195" cy="273"/>
          </a:xfrm>
        </p:grpSpPr>
        <p:sp>
          <p:nvSpPr>
            <p:cNvPr id="24777" name="Rectangle 214"/>
            <p:cNvSpPr>
              <a:spLocks noChangeArrowheads="1"/>
            </p:cNvSpPr>
            <p:nvPr/>
          </p:nvSpPr>
          <p:spPr bwMode="auto">
            <a:xfrm>
              <a:off x="3674" y="1555"/>
              <a:ext cx="150" cy="246"/>
            </a:xfrm>
            <a:prstGeom prst="rect">
              <a:avLst/>
            </a:prstGeom>
            <a:solidFill>
              <a:srgbClr val="9BB37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78" name="AutoShape 215"/>
            <p:cNvSpPr>
              <a:spLocks noChangeArrowheads="1"/>
            </p:cNvSpPr>
            <p:nvPr/>
          </p:nvSpPr>
          <p:spPr bwMode="auto">
            <a:xfrm rot="16200000" flipH="1">
              <a:off x="3706" y="1642"/>
              <a:ext cx="273" cy="45"/>
            </a:xfrm>
            <a:prstGeom prst="parallelogram">
              <a:avLst>
                <a:gd name="adj" fmla="val 61902"/>
              </a:avLst>
            </a:prstGeom>
            <a:solidFill>
              <a:srgbClr val="485436"/>
            </a:solidFill>
            <a:ln w="9525">
              <a:noFill/>
              <a:miter lim="800000"/>
              <a:headEnd/>
              <a:tailEnd/>
            </a:ln>
          </p:spPr>
          <p:txBody>
            <a:bodyPr rot="10800000" wrap="none" anchor="ctr"/>
            <a:lstStyle/>
            <a:p>
              <a:pPr algn="ctr" eaLnBrk="0" hangingPunct="0"/>
              <a:endParaRPr lang="en-US" sz="2400" b="1" i="0">
                <a:latin typeface="Arial" charset="0"/>
                <a:cs typeface="Arial" charset="0"/>
              </a:endParaRPr>
            </a:p>
          </p:txBody>
        </p:sp>
        <p:sp>
          <p:nvSpPr>
            <p:cNvPr id="24779" name="AutoShape 216"/>
            <p:cNvSpPr>
              <a:spLocks noChangeArrowheads="1"/>
            </p:cNvSpPr>
            <p:nvPr/>
          </p:nvSpPr>
          <p:spPr bwMode="auto">
            <a:xfrm>
              <a:off x="3673" y="1528"/>
              <a:ext cx="195" cy="27"/>
            </a:xfrm>
            <a:prstGeom prst="parallelogram">
              <a:avLst>
                <a:gd name="adj" fmla="val 163202"/>
              </a:avLst>
            </a:prstGeom>
            <a:solidFill>
              <a:srgbClr val="D1DBB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80" name="Rectangle 217"/>
            <p:cNvSpPr>
              <a:spLocks noChangeArrowheads="1"/>
            </p:cNvSpPr>
            <p:nvPr/>
          </p:nvSpPr>
          <p:spPr bwMode="auto">
            <a:xfrm>
              <a:off x="3691" y="1572"/>
              <a:ext cx="68" cy="33"/>
            </a:xfrm>
            <a:prstGeom prst="rect">
              <a:avLst/>
            </a:prstGeom>
            <a:solidFill>
              <a:srgbClr val="414A30"/>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81" name="Line 218"/>
            <p:cNvSpPr>
              <a:spLocks noChangeShapeType="1"/>
            </p:cNvSpPr>
            <p:nvPr/>
          </p:nvSpPr>
          <p:spPr bwMode="auto">
            <a:xfrm>
              <a:off x="3675" y="1633"/>
              <a:ext cx="146" cy="0"/>
            </a:xfrm>
            <a:prstGeom prst="line">
              <a:avLst/>
            </a:prstGeom>
            <a:noFill/>
            <a:ln w="12700">
              <a:solidFill>
                <a:srgbClr val="000000"/>
              </a:solidFill>
              <a:round/>
              <a:headEnd/>
              <a:tailEnd/>
            </a:ln>
          </p:spPr>
          <p:txBody>
            <a:bodyPr/>
            <a:lstStyle/>
            <a:p>
              <a:endParaRPr lang="en-US"/>
            </a:p>
          </p:txBody>
        </p:sp>
        <p:sp>
          <p:nvSpPr>
            <p:cNvPr id="24782" name="AutoShape 219"/>
            <p:cNvSpPr>
              <a:spLocks noChangeArrowheads="1"/>
            </p:cNvSpPr>
            <p:nvPr/>
          </p:nvSpPr>
          <p:spPr bwMode="auto">
            <a:xfrm>
              <a:off x="3673" y="1656"/>
              <a:ext cx="146" cy="52"/>
            </a:xfrm>
            <a:prstGeom prst="roundRect">
              <a:avLst>
                <a:gd name="adj" fmla="val 17500"/>
              </a:avLst>
            </a:prstGeom>
            <a:noFill/>
            <a:ln w="6350">
              <a:noFill/>
              <a:round/>
              <a:headEnd/>
              <a:tailEnd/>
            </a:ln>
          </p:spPr>
          <p:txBody>
            <a:bodyPr wrap="none" lIns="73025" tIns="36512" rIns="73025" bIns="36512" anchor="ctr"/>
            <a:lstStyle/>
            <a:p>
              <a:endParaRPr lang="en-US" sz="600" b="1" i="0">
                <a:latin typeface="Arial" charset="0"/>
                <a:cs typeface="Arial" charset="0"/>
              </a:endParaRPr>
            </a:p>
          </p:txBody>
        </p:sp>
      </p:grpSp>
      <p:grpSp>
        <p:nvGrpSpPr>
          <p:cNvPr id="24581" name="Group 378"/>
          <p:cNvGrpSpPr>
            <a:grpSpLocks/>
          </p:cNvGrpSpPr>
          <p:nvPr/>
        </p:nvGrpSpPr>
        <p:grpSpPr bwMode="auto">
          <a:xfrm>
            <a:off x="1143000" y="5105400"/>
            <a:ext cx="568325" cy="809625"/>
            <a:chOff x="3673" y="1528"/>
            <a:chExt cx="195" cy="273"/>
          </a:xfrm>
        </p:grpSpPr>
        <p:sp>
          <p:nvSpPr>
            <p:cNvPr id="24771" name="Rectangle 379"/>
            <p:cNvSpPr>
              <a:spLocks noChangeArrowheads="1"/>
            </p:cNvSpPr>
            <p:nvPr/>
          </p:nvSpPr>
          <p:spPr bwMode="auto">
            <a:xfrm>
              <a:off x="3674" y="1555"/>
              <a:ext cx="150" cy="246"/>
            </a:xfrm>
            <a:prstGeom prst="rect">
              <a:avLst/>
            </a:prstGeom>
            <a:solidFill>
              <a:srgbClr val="9BB37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72" name="AutoShape 380"/>
            <p:cNvSpPr>
              <a:spLocks noChangeArrowheads="1"/>
            </p:cNvSpPr>
            <p:nvPr/>
          </p:nvSpPr>
          <p:spPr bwMode="auto">
            <a:xfrm rot="16200000" flipH="1">
              <a:off x="3706" y="1642"/>
              <a:ext cx="273" cy="45"/>
            </a:xfrm>
            <a:prstGeom prst="parallelogram">
              <a:avLst>
                <a:gd name="adj" fmla="val 61902"/>
              </a:avLst>
            </a:prstGeom>
            <a:solidFill>
              <a:srgbClr val="485436"/>
            </a:solidFill>
            <a:ln w="9525">
              <a:noFill/>
              <a:miter lim="800000"/>
              <a:headEnd/>
              <a:tailEnd/>
            </a:ln>
          </p:spPr>
          <p:txBody>
            <a:bodyPr rot="10800000" wrap="none" anchor="ctr"/>
            <a:lstStyle/>
            <a:p>
              <a:pPr algn="ctr" eaLnBrk="0" hangingPunct="0"/>
              <a:endParaRPr lang="en-US" sz="2400" b="1" i="0">
                <a:latin typeface="Arial" charset="0"/>
                <a:cs typeface="Arial" charset="0"/>
              </a:endParaRPr>
            </a:p>
          </p:txBody>
        </p:sp>
        <p:sp>
          <p:nvSpPr>
            <p:cNvPr id="24773" name="AutoShape 381"/>
            <p:cNvSpPr>
              <a:spLocks noChangeArrowheads="1"/>
            </p:cNvSpPr>
            <p:nvPr/>
          </p:nvSpPr>
          <p:spPr bwMode="auto">
            <a:xfrm>
              <a:off x="3673" y="1528"/>
              <a:ext cx="195" cy="27"/>
            </a:xfrm>
            <a:prstGeom prst="parallelogram">
              <a:avLst>
                <a:gd name="adj" fmla="val 163202"/>
              </a:avLst>
            </a:prstGeom>
            <a:solidFill>
              <a:srgbClr val="D1DBBD"/>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74" name="Rectangle 382"/>
            <p:cNvSpPr>
              <a:spLocks noChangeArrowheads="1"/>
            </p:cNvSpPr>
            <p:nvPr/>
          </p:nvSpPr>
          <p:spPr bwMode="auto">
            <a:xfrm>
              <a:off x="3691" y="1572"/>
              <a:ext cx="68" cy="33"/>
            </a:xfrm>
            <a:prstGeom prst="rect">
              <a:avLst/>
            </a:prstGeom>
            <a:solidFill>
              <a:srgbClr val="414A30"/>
            </a:solidFill>
            <a:ln w="9525">
              <a:noFill/>
              <a:miter lim="800000"/>
              <a:headEnd/>
              <a:tailEnd/>
            </a:ln>
          </p:spPr>
          <p:txBody>
            <a:bodyPr wrap="none" anchor="ctr"/>
            <a:lstStyle/>
            <a:p>
              <a:pPr algn="ctr" eaLnBrk="0" hangingPunct="0"/>
              <a:endParaRPr lang="en-US" sz="2400" b="1" i="0">
                <a:latin typeface="Arial" charset="0"/>
                <a:cs typeface="Arial" charset="0"/>
              </a:endParaRPr>
            </a:p>
          </p:txBody>
        </p:sp>
        <p:sp>
          <p:nvSpPr>
            <p:cNvPr id="24775" name="Line 383"/>
            <p:cNvSpPr>
              <a:spLocks noChangeShapeType="1"/>
            </p:cNvSpPr>
            <p:nvPr/>
          </p:nvSpPr>
          <p:spPr bwMode="auto">
            <a:xfrm>
              <a:off x="3675" y="1633"/>
              <a:ext cx="146" cy="0"/>
            </a:xfrm>
            <a:prstGeom prst="line">
              <a:avLst/>
            </a:prstGeom>
            <a:noFill/>
            <a:ln w="12700">
              <a:solidFill>
                <a:srgbClr val="000000"/>
              </a:solidFill>
              <a:round/>
              <a:headEnd/>
              <a:tailEnd/>
            </a:ln>
          </p:spPr>
          <p:txBody>
            <a:bodyPr/>
            <a:lstStyle/>
            <a:p>
              <a:endParaRPr lang="en-US"/>
            </a:p>
          </p:txBody>
        </p:sp>
        <p:sp>
          <p:nvSpPr>
            <p:cNvPr id="24776" name="AutoShape 384"/>
            <p:cNvSpPr>
              <a:spLocks noChangeArrowheads="1"/>
            </p:cNvSpPr>
            <p:nvPr/>
          </p:nvSpPr>
          <p:spPr bwMode="auto">
            <a:xfrm>
              <a:off x="3673" y="1656"/>
              <a:ext cx="146" cy="52"/>
            </a:xfrm>
            <a:prstGeom prst="roundRect">
              <a:avLst>
                <a:gd name="adj" fmla="val 17500"/>
              </a:avLst>
            </a:prstGeom>
            <a:noFill/>
            <a:ln w="6350">
              <a:noFill/>
              <a:round/>
              <a:headEnd/>
              <a:tailEnd/>
            </a:ln>
          </p:spPr>
          <p:txBody>
            <a:bodyPr wrap="none" lIns="73025" tIns="36512" rIns="73025" bIns="36512" anchor="ctr"/>
            <a:lstStyle/>
            <a:p>
              <a:endParaRPr lang="en-US" sz="600" b="1" i="0">
                <a:latin typeface="Arial" charset="0"/>
                <a:cs typeface="Arial" charset="0"/>
              </a:endParaRPr>
            </a:p>
          </p:txBody>
        </p:sp>
      </p:grpSp>
      <p:sp>
        <p:nvSpPr>
          <p:cNvPr id="24582" name="Text Box 385"/>
          <p:cNvSpPr txBox="1">
            <a:spLocks noChangeArrowheads="1"/>
          </p:cNvSpPr>
          <p:nvPr/>
        </p:nvSpPr>
        <p:spPr bwMode="auto">
          <a:xfrm>
            <a:off x="5257800" y="5119688"/>
            <a:ext cx="2292350" cy="366712"/>
          </a:xfrm>
          <a:prstGeom prst="rect">
            <a:avLst/>
          </a:prstGeom>
          <a:noFill/>
          <a:ln w="19050">
            <a:noFill/>
            <a:miter lim="800000"/>
            <a:headEnd/>
            <a:tailEnd/>
          </a:ln>
        </p:spPr>
        <p:txBody>
          <a:bodyPr wrap="none">
            <a:spAutoFit/>
          </a:bodyPr>
          <a:lstStyle/>
          <a:p>
            <a:pPr algn="ctr" eaLnBrk="0" hangingPunct="0"/>
            <a:r>
              <a:rPr lang="en-US" b="1" i="0">
                <a:latin typeface="Arial" charset="0"/>
                <a:cs typeface="Arial" charset="0"/>
              </a:rPr>
              <a:t>Encrypting Storage</a:t>
            </a:r>
          </a:p>
        </p:txBody>
      </p:sp>
      <p:sp>
        <p:nvSpPr>
          <p:cNvPr id="24583" name="Text Box 385"/>
          <p:cNvSpPr txBox="1">
            <a:spLocks noChangeArrowheads="1"/>
          </p:cNvSpPr>
          <p:nvPr/>
        </p:nvSpPr>
        <p:spPr bwMode="auto">
          <a:xfrm>
            <a:off x="876300" y="5957888"/>
            <a:ext cx="692150" cy="366712"/>
          </a:xfrm>
          <a:prstGeom prst="rect">
            <a:avLst/>
          </a:prstGeom>
          <a:noFill/>
          <a:ln w="19050">
            <a:noFill/>
            <a:miter lim="800000"/>
            <a:headEnd/>
            <a:tailEnd/>
          </a:ln>
        </p:spPr>
        <p:txBody>
          <a:bodyPr wrap="none">
            <a:spAutoFit/>
          </a:bodyPr>
          <a:lstStyle/>
          <a:p>
            <a:pPr algn="ctr" eaLnBrk="0" hangingPunct="0"/>
            <a:r>
              <a:rPr lang="en-US" b="1" i="0">
                <a:latin typeface="Arial" charset="0"/>
                <a:cs typeface="Arial" charset="0"/>
              </a:rPr>
              <a:t>Host</a:t>
            </a:r>
          </a:p>
        </p:txBody>
      </p:sp>
      <p:grpSp>
        <p:nvGrpSpPr>
          <p:cNvPr id="24584" name="Group 32"/>
          <p:cNvGrpSpPr>
            <a:grpSpLocks/>
          </p:cNvGrpSpPr>
          <p:nvPr/>
        </p:nvGrpSpPr>
        <p:grpSpPr bwMode="auto">
          <a:xfrm>
            <a:off x="5875338" y="3886200"/>
            <a:ext cx="1266825" cy="1120775"/>
            <a:chOff x="3840" y="2784"/>
            <a:chExt cx="798" cy="706"/>
          </a:xfrm>
        </p:grpSpPr>
        <p:grpSp>
          <p:nvGrpSpPr>
            <p:cNvPr id="24611" name="Group 220"/>
            <p:cNvGrpSpPr>
              <a:grpSpLocks/>
            </p:cNvGrpSpPr>
            <p:nvPr/>
          </p:nvGrpSpPr>
          <p:grpSpPr bwMode="auto">
            <a:xfrm>
              <a:off x="3840" y="2791"/>
              <a:ext cx="392" cy="594"/>
              <a:chOff x="1184" y="3504"/>
              <a:chExt cx="352" cy="528"/>
            </a:xfrm>
          </p:grpSpPr>
          <p:sp>
            <p:nvSpPr>
              <p:cNvPr id="24614" name="Rectangle 221"/>
              <p:cNvSpPr>
                <a:spLocks noChangeArrowheads="1"/>
              </p:cNvSpPr>
              <p:nvPr/>
            </p:nvSpPr>
            <p:spPr bwMode="auto">
              <a:xfrm>
                <a:off x="1184" y="3544"/>
                <a:ext cx="310" cy="488"/>
              </a:xfrm>
              <a:prstGeom prst="rect">
                <a:avLst/>
              </a:prstGeom>
              <a:solidFill>
                <a:srgbClr val="B2B2B2"/>
              </a:solidFill>
              <a:ln w="6350">
                <a:noFill/>
                <a:miter lim="800000"/>
                <a:headEnd/>
                <a:tailEnd/>
              </a:ln>
            </p:spPr>
            <p:txBody>
              <a:bodyPr/>
              <a:lstStyle/>
              <a:p>
                <a:pPr algn="ctr" eaLnBrk="0" hangingPunct="0"/>
                <a:endParaRPr lang="en-US" sz="2400" b="1" i="0">
                  <a:latin typeface="Arial" charset="0"/>
                  <a:cs typeface="Arial" charset="0"/>
                </a:endParaRPr>
              </a:p>
            </p:txBody>
          </p:sp>
          <p:sp>
            <p:nvSpPr>
              <p:cNvPr id="24615" name="Freeform 222"/>
              <p:cNvSpPr>
                <a:spLocks/>
              </p:cNvSpPr>
              <p:nvPr/>
            </p:nvSpPr>
            <p:spPr bwMode="auto">
              <a:xfrm>
                <a:off x="1486" y="3504"/>
                <a:ext cx="45" cy="527"/>
              </a:xfrm>
              <a:custGeom>
                <a:avLst/>
                <a:gdLst>
                  <a:gd name="T0" fmla="*/ 0 w 36"/>
                  <a:gd name="T1" fmla="*/ 1882 h 489"/>
                  <a:gd name="T2" fmla="*/ 1986 w 36"/>
                  <a:gd name="T3" fmla="*/ 1737 h 489"/>
                  <a:gd name="T4" fmla="*/ 1986 w 36"/>
                  <a:gd name="T5" fmla="*/ 0 h 489"/>
                  <a:gd name="T6" fmla="*/ 0 w 36"/>
                  <a:gd name="T7" fmla="*/ 144 h 489"/>
                  <a:gd name="T8" fmla="*/ 0 w 36"/>
                  <a:gd name="T9" fmla="*/ 1882 h 489"/>
                  <a:gd name="T10" fmla="*/ 0 60000 65536"/>
                  <a:gd name="T11" fmla="*/ 0 60000 65536"/>
                  <a:gd name="T12" fmla="*/ 0 60000 65536"/>
                  <a:gd name="T13" fmla="*/ 0 60000 65536"/>
                  <a:gd name="T14" fmla="*/ 0 60000 65536"/>
                  <a:gd name="T15" fmla="*/ 0 w 36"/>
                  <a:gd name="T16" fmla="*/ 0 h 489"/>
                  <a:gd name="T17" fmla="*/ 36 w 36"/>
                  <a:gd name="T18" fmla="*/ 489 h 489"/>
                </a:gdLst>
                <a:ahLst/>
                <a:cxnLst>
                  <a:cxn ang="T10">
                    <a:pos x="T0" y="T1"/>
                  </a:cxn>
                  <a:cxn ang="T11">
                    <a:pos x="T2" y="T3"/>
                  </a:cxn>
                  <a:cxn ang="T12">
                    <a:pos x="T4" y="T5"/>
                  </a:cxn>
                  <a:cxn ang="T13">
                    <a:pos x="T6" y="T7"/>
                  </a:cxn>
                  <a:cxn ang="T14">
                    <a:pos x="T8" y="T9"/>
                  </a:cxn>
                </a:cxnLst>
                <a:rect l="T15" t="T16" r="T17" b="T18"/>
                <a:pathLst>
                  <a:path w="36" h="489">
                    <a:moveTo>
                      <a:pt x="0" y="489"/>
                    </a:moveTo>
                    <a:lnTo>
                      <a:pt x="36" y="452"/>
                    </a:lnTo>
                    <a:lnTo>
                      <a:pt x="36" y="0"/>
                    </a:lnTo>
                    <a:lnTo>
                      <a:pt x="0" y="37"/>
                    </a:lnTo>
                    <a:lnTo>
                      <a:pt x="0" y="489"/>
                    </a:lnTo>
                    <a:close/>
                  </a:path>
                </a:pathLst>
              </a:custGeom>
              <a:solidFill>
                <a:srgbClr val="969696"/>
              </a:solidFill>
              <a:ln w="6350">
                <a:noFill/>
                <a:round/>
                <a:headEnd/>
                <a:tailEnd/>
              </a:ln>
            </p:spPr>
            <p:txBody>
              <a:bodyPr/>
              <a:lstStyle/>
              <a:p>
                <a:endParaRPr lang="en-US"/>
              </a:p>
            </p:txBody>
          </p:sp>
          <p:sp>
            <p:nvSpPr>
              <p:cNvPr id="24616" name="Freeform 223"/>
              <p:cNvSpPr>
                <a:spLocks/>
              </p:cNvSpPr>
              <p:nvPr/>
            </p:nvSpPr>
            <p:spPr bwMode="auto">
              <a:xfrm>
                <a:off x="1207" y="3971"/>
                <a:ext cx="261" cy="27"/>
              </a:xfrm>
              <a:custGeom>
                <a:avLst/>
                <a:gdLst>
                  <a:gd name="T0" fmla="*/ 0 w 247"/>
                  <a:gd name="T1" fmla="*/ 49 h 26"/>
                  <a:gd name="T2" fmla="*/ 79 w 247"/>
                  <a:gd name="T3" fmla="*/ 0 h 26"/>
                  <a:gd name="T4" fmla="*/ 670 w 247"/>
                  <a:gd name="T5" fmla="*/ 1 h 26"/>
                  <a:gd name="T6" fmla="*/ 670 w 247"/>
                  <a:gd name="T7" fmla="*/ 49 h 26"/>
                  <a:gd name="T8" fmla="*/ 0 w 247"/>
                  <a:gd name="T9" fmla="*/ 49 h 26"/>
                  <a:gd name="T10" fmla="*/ 0 60000 65536"/>
                  <a:gd name="T11" fmla="*/ 0 60000 65536"/>
                  <a:gd name="T12" fmla="*/ 0 60000 65536"/>
                  <a:gd name="T13" fmla="*/ 0 60000 65536"/>
                  <a:gd name="T14" fmla="*/ 0 60000 65536"/>
                  <a:gd name="T15" fmla="*/ 0 w 247"/>
                  <a:gd name="T16" fmla="*/ 0 h 26"/>
                  <a:gd name="T17" fmla="*/ 247 w 247"/>
                  <a:gd name="T18" fmla="*/ 26 h 26"/>
                </a:gdLst>
                <a:ahLst/>
                <a:cxnLst>
                  <a:cxn ang="T10">
                    <a:pos x="T0" y="T1"/>
                  </a:cxn>
                  <a:cxn ang="T11">
                    <a:pos x="T2" y="T3"/>
                  </a:cxn>
                  <a:cxn ang="T12">
                    <a:pos x="T4" y="T5"/>
                  </a:cxn>
                  <a:cxn ang="T13">
                    <a:pos x="T6" y="T7"/>
                  </a:cxn>
                  <a:cxn ang="T14">
                    <a:pos x="T8" y="T9"/>
                  </a:cxn>
                </a:cxnLst>
                <a:rect l="T15" t="T16" r="T17" b="T18"/>
                <a:pathLst>
                  <a:path w="247" h="26">
                    <a:moveTo>
                      <a:pt x="0" y="26"/>
                    </a:moveTo>
                    <a:lnTo>
                      <a:pt x="29" y="0"/>
                    </a:lnTo>
                    <a:lnTo>
                      <a:pt x="247" y="1"/>
                    </a:lnTo>
                    <a:lnTo>
                      <a:pt x="247" y="26"/>
                    </a:lnTo>
                    <a:lnTo>
                      <a:pt x="0" y="26"/>
                    </a:lnTo>
                    <a:close/>
                  </a:path>
                </a:pathLst>
              </a:custGeom>
              <a:solidFill>
                <a:srgbClr val="808080"/>
              </a:solidFill>
              <a:ln w="6350">
                <a:noFill/>
                <a:round/>
                <a:headEnd/>
                <a:tailEnd/>
              </a:ln>
            </p:spPr>
            <p:txBody>
              <a:bodyPr/>
              <a:lstStyle/>
              <a:p>
                <a:endParaRPr lang="en-US"/>
              </a:p>
            </p:txBody>
          </p:sp>
          <p:sp>
            <p:nvSpPr>
              <p:cNvPr id="24617" name="Freeform 224"/>
              <p:cNvSpPr>
                <a:spLocks/>
              </p:cNvSpPr>
              <p:nvPr/>
            </p:nvSpPr>
            <p:spPr bwMode="auto">
              <a:xfrm>
                <a:off x="1207" y="3635"/>
                <a:ext cx="34" cy="363"/>
              </a:xfrm>
              <a:custGeom>
                <a:avLst/>
                <a:gdLst>
                  <a:gd name="T0" fmla="*/ 0 w 131"/>
                  <a:gd name="T1" fmla="*/ 0 h 1418"/>
                  <a:gd name="T2" fmla="*/ 0 w 131"/>
                  <a:gd name="T3" fmla="*/ 0 h 1418"/>
                  <a:gd name="T4" fmla="*/ 0 w 131"/>
                  <a:gd name="T5" fmla="*/ 0 h 1418"/>
                  <a:gd name="T6" fmla="*/ 0 w 131"/>
                  <a:gd name="T7" fmla="*/ 0 h 1418"/>
                  <a:gd name="T8" fmla="*/ 0 w 131"/>
                  <a:gd name="T9" fmla="*/ 0 h 1418"/>
                  <a:gd name="T10" fmla="*/ 0 60000 65536"/>
                  <a:gd name="T11" fmla="*/ 0 60000 65536"/>
                  <a:gd name="T12" fmla="*/ 0 60000 65536"/>
                  <a:gd name="T13" fmla="*/ 0 60000 65536"/>
                  <a:gd name="T14" fmla="*/ 0 60000 65536"/>
                  <a:gd name="T15" fmla="*/ 0 w 131"/>
                  <a:gd name="T16" fmla="*/ 0 h 1418"/>
                  <a:gd name="T17" fmla="*/ 131 w 131"/>
                  <a:gd name="T18" fmla="*/ 1418 h 1418"/>
                </a:gdLst>
                <a:ahLst/>
                <a:cxnLst>
                  <a:cxn ang="T10">
                    <a:pos x="T0" y="T1"/>
                  </a:cxn>
                  <a:cxn ang="T11">
                    <a:pos x="T2" y="T3"/>
                  </a:cxn>
                  <a:cxn ang="T12">
                    <a:pos x="T4" y="T5"/>
                  </a:cxn>
                  <a:cxn ang="T13">
                    <a:pos x="T6" y="T7"/>
                  </a:cxn>
                  <a:cxn ang="T14">
                    <a:pos x="T8" y="T9"/>
                  </a:cxn>
                </a:cxnLst>
                <a:rect l="T15" t="T16" r="T17" b="T18"/>
                <a:pathLst>
                  <a:path w="131" h="1418">
                    <a:moveTo>
                      <a:pt x="0" y="1418"/>
                    </a:moveTo>
                    <a:lnTo>
                      <a:pt x="131" y="1314"/>
                    </a:lnTo>
                    <a:lnTo>
                      <a:pt x="131" y="0"/>
                    </a:lnTo>
                    <a:lnTo>
                      <a:pt x="1" y="0"/>
                    </a:lnTo>
                    <a:lnTo>
                      <a:pt x="0" y="1418"/>
                    </a:lnTo>
                    <a:close/>
                  </a:path>
                </a:pathLst>
              </a:custGeom>
              <a:solidFill>
                <a:srgbClr val="4D4D4D"/>
              </a:solidFill>
              <a:ln w="6350">
                <a:noFill/>
                <a:round/>
                <a:headEnd/>
                <a:tailEnd/>
              </a:ln>
            </p:spPr>
            <p:txBody>
              <a:bodyPr/>
              <a:lstStyle/>
              <a:p>
                <a:endParaRPr lang="en-US"/>
              </a:p>
            </p:txBody>
          </p:sp>
          <p:sp>
            <p:nvSpPr>
              <p:cNvPr id="24618" name="Freeform 225"/>
              <p:cNvSpPr>
                <a:spLocks/>
              </p:cNvSpPr>
              <p:nvPr/>
            </p:nvSpPr>
            <p:spPr bwMode="auto">
              <a:xfrm>
                <a:off x="1185" y="3504"/>
                <a:ext cx="351" cy="40"/>
              </a:xfrm>
              <a:custGeom>
                <a:avLst/>
                <a:gdLst>
                  <a:gd name="T0" fmla="*/ 0 w 301"/>
                  <a:gd name="T1" fmla="*/ 149 h 37"/>
                  <a:gd name="T2" fmla="*/ 570 w 301"/>
                  <a:gd name="T3" fmla="*/ 0 h 37"/>
                  <a:gd name="T4" fmla="*/ 4782 w 301"/>
                  <a:gd name="T5" fmla="*/ 0 h 37"/>
                  <a:gd name="T6" fmla="*/ 4207 w 301"/>
                  <a:gd name="T7" fmla="*/ 149 h 37"/>
                  <a:gd name="T8" fmla="*/ 0 w 301"/>
                  <a:gd name="T9" fmla="*/ 149 h 37"/>
                  <a:gd name="T10" fmla="*/ 0 60000 65536"/>
                  <a:gd name="T11" fmla="*/ 0 60000 65536"/>
                  <a:gd name="T12" fmla="*/ 0 60000 65536"/>
                  <a:gd name="T13" fmla="*/ 0 60000 65536"/>
                  <a:gd name="T14" fmla="*/ 0 60000 65536"/>
                  <a:gd name="T15" fmla="*/ 0 w 301"/>
                  <a:gd name="T16" fmla="*/ 0 h 37"/>
                  <a:gd name="T17" fmla="*/ 301 w 301"/>
                  <a:gd name="T18" fmla="*/ 37 h 37"/>
                </a:gdLst>
                <a:ahLst/>
                <a:cxnLst>
                  <a:cxn ang="T10">
                    <a:pos x="T0" y="T1"/>
                  </a:cxn>
                  <a:cxn ang="T11">
                    <a:pos x="T2" y="T3"/>
                  </a:cxn>
                  <a:cxn ang="T12">
                    <a:pos x="T4" y="T5"/>
                  </a:cxn>
                  <a:cxn ang="T13">
                    <a:pos x="T6" y="T7"/>
                  </a:cxn>
                  <a:cxn ang="T14">
                    <a:pos x="T8" y="T9"/>
                  </a:cxn>
                </a:cxnLst>
                <a:rect l="T15" t="T16" r="T17" b="T18"/>
                <a:pathLst>
                  <a:path w="301" h="37">
                    <a:moveTo>
                      <a:pt x="0" y="37"/>
                    </a:moveTo>
                    <a:lnTo>
                      <a:pt x="36" y="0"/>
                    </a:lnTo>
                    <a:lnTo>
                      <a:pt x="301" y="0"/>
                    </a:lnTo>
                    <a:lnTo>
                      <a:pt x="265" y="37"/>
                    </a:lnTo>
                    <a:lnTo>
                      <a:pt x="0" y="37"/>
                    </a:lnTo>
                    <a:close/>
                  </a:path>
                </a:pathLst>
              </a:custGeom>
              <a:solidFill>
                <a:srgbClr val="DDDDDD"/>
              </a:solidFill>
              <a:ln w="6350">
                <a:noFill/>
                <a:round/>
                <a:headEnd/>
                <a:tailEnd/>
              </a:ln>
            </p:spPr>
            <p:txBody>
              <a:bodyPr/>
              <a:lstStyle/>
              <a:p>
                <a:endParaRPr lang="en-US"/>
              </a:p>
            </p:txBody>
          </p:sp>
          <p:sp>
            <p:nvSpPr>
              <p:cNvPr id="24619" name="Rectangle 226"/>
              <p:cNvSpPr>
                <a:spLocks noChangeArrowheads="1"/>
              </p:cNvSpPr>
              <p:nvPr/>
            </p:nvSpPr>
            <p:spPr bwMode="auto">
              <a:xfrm>
                <a:off x="1207" y="3635"/>
                <a:ext cx="261" cy="363"/>
              </a:xfrm>
              <a:prstGeom prst="rect">
                <a:avLst/>
              </a:prstGeom>
              <a:noFill/>
              <a:ln w="6350">
                <a:noFill/>
                <a:miter lim="800000"/>
                <a:headEnd/>
                <a:tailEnd/>
              </a:ln>
            </p:spPr>
            <p:txBody>
              <a:bodyPr wrap="none" anchor="ctr"/>
              <a:lstStyle/>
              <a:p>
                <a:pPr algn="ctr" eaLnBrk="0" hangingPunct="0"/>
                <a:endParaRPr lang="en-US" sz="2400" b="1" i="0">
                  <a:latin typeface="Arial" charset="0"/>
                  <a:cs typeface="Arial" charset="0"/>
                </a:endParaRPr>
              </a:p>
            </p:txBody>
          </p:sp>
          <p:sp>
            <p:nvSpPr>
              <p:cNvPr id="24620" name="Rectangle 227"/>
              <p:cNvSpPr>
                <a:spLocks noChangeArrowheads="1"/>
              </p:cNvSpPr>
              <p:nvPr/>
            </p:nvSpPr>
            <p:spPr bwMode="auto">
              <a:xfrm>
                <a:off x="1241" y="3635"/>
                <a:ext cx="227" cy="339"/>
              </a:xfrm>
              <a:prstGeom prst="rect">
                <a:avLst/>
              </a:prstGeom>
              <a:solidFill>
                <a:srgbClr val="969696"/>
              </a:solidFill>
              <a:ln w="0" algn="ctr">
                <a:noFill/>
                <a:miter lim="800000"/>
                <a:headEnd/>
                <a:tailEnd/>
              </a:ln>
            </p:spPr>
            <p:txBody>
              <a:bodyPr wrap="none" anchor="ctr"/>
              <a:lstStyle/>
              <a:p>
                <a:pPr algn="ctr" eaLnBrk="0" hangingPunct="0"/>
                <a:endParaRPr lang="en-US" sz="2400" b="1" i="0">
                  <a:latin typeface="Arial" charset="0"/>
                  <a:cs typeface="Arial" charset="0"/>
                </a:endParaRPr>
              </a:p>
            </p:txBody>
          </p:sp>
          <p:grpSp>
            <p:nvGrpSpPr>
              <p:cNvPr id="24621" name="Group 228"/>
              <p:cNvGrpSpPr>
                <a:grpSpLocks/>
              </p:cNvGrpSpPr>
              <p:nvPr/>
            </p:nvGrpSpPr>
            <p:grpSpPr bwMode="auto">
              <a:xfrm>
                <a:off x="1357" y="3844"/>
                <a:ext cx="96" cy="66"/>
                <a:chOff x="879" y="3708"/>
                <a:chExt cx="96" cy="66"/>
              </a:xfrm>
            </p:grpSpPr>
            <p:grpSp>
              <p:nvGrpSpPr>
                <p:cNvPr id="24757" name="Group 229"/>
                <p:cNvGrpSpPr>
                  <a:grpSpLocks/>
                </p:cNvGrpSpPr>
                <p:nvPr/>
              </p:nvGrpSpPr>
              <p:grpSpPr bwMode="auto">
                <a:xfrm>
                  <a:off x="879" y="3728"/>
                  <a:ext cx="96" cy="46"/>
                  <a:chOff x="816" y="1680"/>
                  <a:chExt cx="463" cy="231"/>
                </a:xfrm>
              </p:grpSpPr>
              <p:sp>
                <p:nvSpPr>
                  <p:cNvPr id="24765" name="Oval 230"/>
                  <p:cNvSpPr>
                    <a:spLocks noChangeArrowheads="1"/>
                  </p:cNvSpPr>
                  <p:nvPr/>
                </p:nvSpPr>
                <p:spPr bwMode="auto">
                  <a:xfrm>
                    <a:off x="816" y="1738"/>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66" name="Rectangle 231"/>
                  <p:cNvSpPr>
                    <a:spLocks noChangeArrowheads="1"/>
                  </p:cNvSpPr>
                  <p:nvPr/>
                </p:nvSpPr>
                <p:spPr bwMode="auto">
                  <a:xfrm>
                    <a:off x="818" y="1767"/>
                    <a:ext cx="461" cy="58"/>
                  </a:xfrm>
                  <a:prstGeom prst="rect">
                    <a:avLst/>
                  </a:prstGeom>
                  <a:solidFill>
                    <a:schemeClr val="accent2"/>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767" name="Oval 232"/>
                  <p:cNvSpPr>
                    <a:spLocks noChangeArrowheads="1"/>
                  </p:cNvSpPr>
                  <p:nvPr/>
                </p:nvSpPr>
                <p:spPr bwMode="auto">
                  <a:xfrm>
                    <a:off x="816" y="1680"/>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68" name="Line 233"/>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69" name="Oval 234"/>
                  <p:cNvSpPr>
                    <a:spLocks noChangeArrowheads="1"/>
                  </p:cNvSpPr>
                  <p:nvPr/>
                </p:nvSpPr>
                <p:spPr bwMode="auto">
                  <a:xfrm flipV="1">
                    <a:off x="1001" y="1749"/>
                    <a:ext cx="92" cy="35"/>
                  </a:xfrm>
                  <a:prstGeom prst="ellipse">
                    <a:avLst/>
                  </a:prstGeom>
                  <a:solidFill>
                    <a:schemeClr val="accent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70" name="Line 235"/>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758" name="Group 236"/>
                <p:cNvGrpSpPr>
                  <a:grpSpLocks/>
                </p:cNvGrpSpPr>
                <p:nvPr/>
              </p:nvGrpSpPr>
              <p:grpSpPr bwMode="auto">
                <a:xfrm>
                  <a:off x="879" y="3708"/>
                  <a:ext cx="96" cy="45"/>
                  <a:chOff x="816" y="1680"/>
                  <a:chExt cx="463" cy="231"/>
                </a:xfrm>
              </p:grpSpPr>
              <p:sp>
                <p:nvSpPr>
                  <p:cNvPr id="24759" name="Oval 237"/>
                  <p:cNvSpPr>
                    <a:spLocks noChangeArrowheads="1"/>
                  </p:cNvSpPr>
                  <p:nvPr/>
                </p:nvSpPr>
                <p:spPr bwMode="auto">
                  <a:xfrm>
                    <a:off x="816" y="1738"/>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60" name="Rectangle 238"/>
                  <p:cNvSpPr>
                    <a:spLocks noChangeArrowheads="1"/>
                  </p:cNvSpPr>
                  <p:nvPr/>
                </p:nvSpPr>
                <p:spPr bwMode="auto">
                  <a:xfrm>
                    <a:off x="818" y="1767"/>
                    <a:ext cx="461" cy="58"/>
                  </a:xfrm>
                  <a:prstGeom prst="rect">
                    <a:avLst/>
                  </a:prstGeom>
                  <a:solidFill>
                    <a:schemeClr val="accent2"/>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761" name="Oval 239"/>
                  <p:cNvSpPr>
                    <a:spLocks noChangeArrowheads="1"/>
                  </p:cNvSpPr>
                  <p:nvPr/>
                </p:nvSpPr>
                <p:spPr bwMode="auto">
                  <a:xfrm>
                    <a:off x="816" y="1680"/>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62" name="Line 240"/>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63" name="Oval 241"/>
                  <p:cNvSpPr>
                    <a:spLocks noChangeArrowheads="1"/>
                  </p:cNvSpPr>
                  <p:nvPr/>
                </p:nvSpPr>
                <p:spPr bwMode="auto">
                  <a:xfrm flipV="1">
                    <a:off x="1001" y="1749"/>
                    <a:ext cx="92" cy="35"/>
                  </a:xfrm>
                  <a:prstGeom prst="ellipse">
                    <a:avLst/>
                  </a:prstGeom>
                  <a:solidFill>
                    <a:srgbClr val="B2B2B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64" name="Line 242"/>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22" name="Group 243"/>
              <p:cNvGrpSpPr>
                <a:grpSpLocks/>
              </p:cNvGrpSpPr>
              <p:nvPr/>
            </p:nvGrpSpPr>
            <p:grpSpPr bwMode="auto">
              <a:xfrm>
                <a:off x="1357" y="3777"/>
                <a:ext cx="96" cy="66"/>
                <a:chOff x="879" y="3641"/>
                <a:chExt cx="96" cy="66"/>
              </a:xfrm>
            </p:grpSpPr>
            <p:grpSp>
              <p:nvGrpSpPr>
                <p:cNvPr id="24743" name="Group 244"/>
                <p:cNvGrpSpPr>
                  <a:grpSpLocks/>
                </p:cNvGrpSpPr>
                <p:nvPr/>
              </p:nvGrpSpPr>
              <p:grpSpPr bwMode="auto">
                <a:xfrm>
                  <a:off x="879" y="3662"/>
                  <a:ext cx="96" cy="45"/>
                  <a:chOff x="816" y="1680"/>
                  <a:chExt cx="463" cy="231"/>
                </a:xfrm>
              </p:grpSpPr>
              <p:sp>
                <p:nvSpPr>
                  <p:cNvPr id="24751" name="Oval 245"/>
                  <p:cNvSpPr>
                    <a:spLocks noChangeArrowheads="1"/>
                  </p:cNvSpPr>
                  <p:nvPr/>
                </p:nvSpPr>
                <p:spPr bwMode="auto">
                  <a:xfrm>
                    <a:off x="816" y="1738"/>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52" name="Rectangle 246"/>
                  <p:cNvSpPr>
                    <a:spLocks noChangeArrowheads="1"/>
                  </p:cNvSpPr>
                  <p:nvPr/>
                </p:nvSpPr>
                <p:spPr bwMode="auto">
                  <a:xfrm>
                    <a:off x="818" y="1767"/>
                    <a:ext cx="461" cy="58"/>
                  </a:xfrm>
                  <a:prstGeom prst="rect">
                    <a:avLst/>
                  </a:prstGeom>
                  <a:solidFill>
                    <a:srgbClr val="66CCFF"/>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753" name="Oval 247"/>
                  <p:cNvSpPr>
                    <a:spLocks noChangeArrowheads="1"/>
                  </p:cNvSpPr>
                  <p:nvPr/>
                </p:nvSpPr>
                <p:spPr bwMode="auto">
                  <a:xfrm>
                    <a:off x="816" y="1680"/>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54" name="Line 248"/>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55" name="Oval 249"/>
                  <p:cNvSpPr>
                    <a:spLocks noChangeArrowheads="1"/>
                  </p:cNvSpPr>
                  <p:nvPr/>
                </p:nvSpPr>
                <p:spPr bwMode="auto">
                  <a:xfrm flipV="1">
                    <a:off x="1001" y="1749"/>
                    <a:ext cx="92" cy="35"/>
                  </a:xfrm>
                  <a:prstGeom prst="ellipse">
                    <a:avLst/>
                  </a:prstGeom>
                  <a:solidFill>
                    <a:srgbClr val="66CCFF"/>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56" name="Line 250"/>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744" name="Group 251"/>
                <p:cNvGrpSpPr>
                  <a:grpSpLocks/>
                </p:cNvGrpSpPr>
                <p:nvPr/>
              </p:nvGrpSpPr>
              <p:grpSpPr bwMode="auto">
                <a:xfrm>
                  <a:off x="879" y="3641"/>
                  <a:ext cx="96" cy="45"/>
                  <a:chOff x="816" y="1680"/>
                  <a:chExt cx="463" cy="231"/>
                </a:xfrm>
              </p:grpSpPr>
              <p:sp>
                <p:nvSpPr>
                  <p:cNvPr id="24745" name="Oval 252"/>
                  <p:cNvSpPr>
                    <a:spLocks noChangeArrowheads="1"/>
                  </p:cNvSpPr>
                  <p:nvPr/>
                </p:nvSpPr>
                <p:spPr bwMode="auto">
                  <a:xfrm>
                    <a:off x="816" y="1738"/>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46" name="Rectangle 253"/>
                  <p:cNvSpPr>
                    <a:spLocks noChangeArrowheads="1"/>
                  </p:cNvSpPr>
                  <p:nvPr/>
                </p:nvSpPr>
                <p:spPr bwMode="auto">
                  <a:xfrm>
                    <a:off x="818" y="1767"/>
                    <a:ext cx="461" cy="58"/>
                  </a:xfrm>
                  <a:prstGeom prst="rect">
                    <a:avLst/>
                  </a:prstGeom>
                  <a:solidFill>
                    <a:srgbClr val="66CCFF"/>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747" name="Oval 254"/>
                  <p:cNvSpPr>
                    <a:spLocks noChangeArrowheads="1"/>
                  </p:cNvSpPr>
                  <p:nvPr/>
                </p:nvSpPr>
                <p:spPr bwMode="auto">
                  <a:xfrm>
                    <a:off x="816" y="1680"/>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48" name="Line 255"/>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49" name="Oval 256"/>
                  <p:cNvSpPr>
                    <a:spLocks noChangeArrowheads="1"/>
                  </p:cNvSpPr>
                  <p:nvPr/>
                </p:nvSpPr>
                <p:spPr bwMode="auto">
                  <a:xfrm flipV="1">
                    <a:off x="1001" y="1749"/>
                    <a:ext cx="92" cy="35"/>
                  </a:xfrm>
                  <a:prstGeom prst="ellipse">
                    <a:avLst/>
                  </a:prstGeom>
                  <a:solidFill>
                    <a:srgbClr val="B2B2B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50" name="Line 257"/>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23" name="Group 258"/>
              <p:cNvGrpSpPr>
                <a:grpSpLocks/>
              </p:cNvGrpSpPr>
              <p:nvPr/>
            </p:nvGrpSpPr>
            <p:grpSpPr bwMode="auto">
              <a:xfrm>
                <a:off x="1228" y="3710"/>
                <a:ext cx="96" cy="66"/>
                <a:chOff x="879" y="3574"/>
                <a:chExt cx="96" cy="66"/>
              </a:xfrm>
            </p:grpSpPr>
            <p:grpSp>
              <p:nvGrpSpPr>
                <p:cNvPr id="24729" name="Group 259"/>
                <p:cNvGrpSpPr>
                  <a:grpSpLocks/>
                </p:cNvGrpSpPr>
                <p:nvPr/>
              </p:nvGrpSpPr>
              <p:grpSpPr bwMode="auto">
                <a:xfrm>
                  <a:off x="879" y="3595"/>
                  <a:ext cx="96" cy="45"/>
                  <a:chOff x="816" y="1680"/>
                  <a:chExt cx="463" cy="231"/>
                </a:xfrm>
              </p:grpSpPr>
              <p:sp>
                <p:nvSpPr>
                  <p:cNvPr id="24737" name="Oval 260"/>
                  <p:cNvSpPr>
                    <a:spLocks noChangeArrowheads="1"/>
                  </p:cNvSpPr>
                  <p:nvPr/>
                </p:nvSpPr>
                <p:spPr bwMode="auto">
                  <a:xfrm>
                    <a:off x="816" y="1738"/>
                    <a:ext cx="462" cy="173"/>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38" name="Rectangle 261"/>
                  <p:cNvSpPr>
                    <a:spLocks noChangeArrowheads="1"/>
                  </p:cNvSpPr>
                  <p:nvPr/>
                </p:nvSpPr>
                <p:spPr bwMode="auto">
                  <a:xfrm>
                    <a:off x="818" y="1767"/>
                    <a:ext cx="461" cy="58"/>
                  </a:xfrm>
                  <a:prstGeom prst="rect">
                    <a:avLst/>
                  </a:prstGeom>
                  <a:gradFill rotWithShape="0">
                    <a:gsLst>
                      <a:gs pos="0">
                        <a:srgbClr val="EAEAEA"/>
                      </a:gs>
                      <a:gs pos="100000">
                        <a:srgbClr val="969696"/>
                      </a:gs>
                    </a:gsLst>
                    <a:lin ang="0" scaled="1"/>
                  </a:gradFill>
                  <a:ln w="9525">
                    <a:noFill/>
                    <a:miter lim="800000"/>
                    <a:headEnd/>
                    <a:tailEnd/>
                  </a:ln>
                </p:spPr>
                <p:txBody>
                  <a:bodyPr/>
                  <a:lstStyle/>
                  <a:p>
                    <a:pPr algn="ctr" eaLnBrk="0" hangingPunct="0"/>
                    <a:endParaRPr lang="en-US" sz="2400" b="1" i="0">
                      <a:latin typeface="Arial" charset="0"/>
                      <a:cs typeface="Arial" charset="0"/>
                    </a:endParaRPr>
                  </a:p>
                </p:txBody>
              </p:sp>
              <p:sp>
                <p:nvSpPr>
                  <p:cNvPr id="24739" name="Oval 262"/>
                  <p:cNvSpPr>
                    <a:spLocks noChangeArrowheads="1"/>
                  </p:cNvSpPr>
                  <p:nvPr/>
                </p:nvSpPr>
                <p:spPr bwMode="auto">
                  <a:xfrm>
                    <a:off x="816" y="1680"/>
                    <a:ext cx="462" cy="173"/>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40" name="Line 263"/>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41" name="Oval 264"/>
                  <p:cNvSpPr>
                    <a:spLocks noChangeArrowheads="1"/>
                  </p:cNvSpPr>
                  <p:nvPr/>
                </p:nvSpPr>
                <p:spPr bwMode="auto">
                  <a:xfrm flipV="1">
                    <a:off x="1001" y="1749"/>
                    <a:ext cx="92" cy="35"/>
                  </a:xfrm>
                  <a:prstGeom prst="ellipse">
                    <a:avLst/>
                  </a:prstGeom>
                  <a:gradFill rotWithShape="0">
                    <a:gsLst>
                      <a:gs pos="0">
                        <a:srgbClr val="969696"/>
                      </a:gs>
                      <a:gs pos="100000">
                        <a:srgbClr val="454545"/>
                      </a:gs>
                    </a:gsLst>
                    <a:path path="rect">
                      <a:fillToRect l="100000" b="100000"/>
                    </a:path>
                  </a:gra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42" name="Line 265"/>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730" name="Group 266"/>
                <p:cNvGrpSpPr>
                  <a:grpSpLocks/>
                </p:cNvGrpSpPr>
                <p:nvPr/>
              </p:nvGrpSpPr>
              <p:grpSpPr bwMode="auto">
                <a:xfrm>
                  <a:off x="879" y="3574"/>
                  <a:ext cx="96" cy="45"/>
                  <a:chOff x="816" y="1680"/>
                  <a:chExt cx="463" cy="231"/>
                </a:xfrm>
              </p:grpSpPr>
              <p:sp>
                <p:nvSpPr>
                  <p:cNvPr id="24731" name="Oval 267"/>
                  <p:cNvSpPr>
                    <a:spLocks noChangeArrowheads="1"/>
                  </p:cNvSpPr>
                  <p:nvPr/>
                </p:nvSpPr>
                <p:spPr bwMode="auto">
                  <a:xfrm>
                    <a:off x="816" y="1738"/>
                    <a:ext cx="462" cy="173"/>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32" name="Rectangle 268"/>
                  <p:cNvSpPr>
                    <a:spLocks noChangeArrowheads="1"/>
                  </p:cNvSpPr>
                  <p:nvPr/>
                </p:nvSpPr>
                <p:spPr bwMode="auto">
                  <a:xfrm>
                    <a:off x="818" y="1767"/>
                    <a:ext cx="461" cy="58"/>
                  </a:xfrm>
                  <a:prstGeom prst="rect">
                    <a:avLst/>
                  </a:prstGeom>
                  <a:gradFill rotWithShape="0">
                    <a:gsLst>
                      <a:gs pos="0">
                        <a:srgbClr val="EAEAEA"/>
                      </a:gs>
                      <a:gs pos="100000">
                        <a:srgbClr val="969696"/>
                      </a:gs>
                    </a:gsLst>
                    <a:lin ang="0" scaled="1"/>
                  </a:gradFill>
                  <a:ln w="9525">
                    <a:noFill/>
                    <a:miter lim="800000"/>
                    <a:headEnd/>
                    <a:tailEnd/>
                  </a:ln>
                </p:spPr>
                <p:txBody>
                  <a:bodyPr/>
                  <a:lstStyle/>
                  <a:p>
                    <a:pPr algn="ctr" eaLnBrk="0" hangingPunct="0"/>
                    <a:endParaRPr lang="en-US" sz="2400" b="1" i="0">
                      <a:latin typeface="Arial" charset="0"/>
                      <a:cs typeface="Arial" charset="0"/>
                    </a:endParaRPr>
                  </a:p>
                </p:txBody>
              </p:sp>
              <p:sp>
                <p:nvSpPr>
                  <p:cNvPr id="24733" name="Oval 269"/>
                  <p:cNvSpPr>
                    <a:spLocks noChangeArrowheads="1"/>
                  </p:cNvSpPr>
                  <p:nvPr/>
                </p:nvSpPr>
                <p:spPr bwMode="auto">
                  <a:xfrm>
                    <a:off x="816" y="1680"/>
                    <a:ext cx="462" cy="173"/>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34" name="Line 270"/>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35" name="Oval 271"/>
                  <p:cNvSpPr>
                    <a:spLocks noChangeArrowheads="1"/>
                  </p:cNvSpPr>
                  <p:nvPr/>
                </p:nvSpPr>
                <p:spPr bwMode="auto">
                  <a:xfrm flipV="1">
                    <a:off x="1001" y="1749"/>
                    <a:ext cx="92" cy="35"/>
                  </a:xfrm>
                  <a:prstGeom prst="ellipse">
                    <a:avLst/>
                  </a:prstGeom>
                  <a:gradFill rotWithShape="0">
                    <a:gsLst>
                      <a:gs pos="0">
                        <a:srgbClr val="969696"/>
                      </a:gs>
                      <a:gs pos="100000">
                        <a:srgbClr val="454545"/>
                      </a:gs>
                    </a:gsLst>
                    <a:path path="rect">
                      <a:fillToRect l="100000" b="100000"/>
                    </a:path>
                  </a:gra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36" name="Line 272"/>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24" name="Group 273"/>
              <p:cNvGrpSpPr>
                <a:grpSpLocks/>
              </p:cNvGrpSpPr>
              <p:nvPr/>
            </p:nvGrpSpPr>
            <p:grpSpPr bwMode="auto">
              <a:xfrm>
                <a:off x="1357" y="3643"/>
                <a:ext cx="96" cy="67"/>
                <a:chOff x="879" y="3507"/>
                <a:chExt cx="96" cy="67"/>
              </a:xfrm>
            </p:grpSpPr>
            <p:grpSp>
              <p:nvGrpSpPr>
                <p:cNvPr id="24715" name="Group 274"/>
                <p:cNvGrpSpPr>
                  <a:grpSpLocks/>
                </p:cNvGrpSpPr>
                <p:nvPr/>
              </p:nvGrpSpPr>
              <p:grpSpPr bwMode="auto">
                <a:xfrm>
                  <a:off x="879" y="3528"/>
                  <a:ext cx="96" cy="46"/>
                  <a:chOff x="816" y="1680"/>
                  <a:chExt cx="463" cy="231"/>
                </a:xfrm>
              </p:grpSpPr>
              <p:sp>
                <p:nvSpPr>
                  <p:cNvPr id="24723" name="Oval 275"/>
                  <p:cNvSpPr>
                    <a:spLocks noChangeArrowheads="1"/>
                  </p:cNvSpPr>
                  <p:nvPr/>
                </p:nvSpPr>
                <p:spPr bwMode="auto">
                  <a:xfrm>
                    <a:off x="816" y="1738"/>
                    <a:ext cx="462" cy="173"/>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24" name="Rectangle 276"/>
                  <p:cNvSpPr>
                    <a:spLocks noChangeArrowheads="1"/>
                  </p:cNvSpPr>
                  <p:nvPr/>
                </p:nvSpPr>
                <p:spPr bwMode="auto">
                  <a:xfrm>
                    <a:off x="818" y="1767"/>
                    <a:ext cx="461" cy="58"/>
                  </a:xfrm>
                  <a:prstGeom prst="rect">
                    <a:avLst/>
                  </a:prstGeom>
                  <a:gradFill rotWithShape="0">
                    <a:gsLst>
                      <a:gs pos="0">
                        <a:srgbClr val="EAEAEA"/>
                      </a:gs>
                      <a:gs pos="100000">
                        <a:srgbClr val="969696"/>
                      </a:gs>
                    </a:gsLst>
                    <a:lin ang="0" scaled="1"/>
                  </a:gradFill>
                  <a:ln w="9525">
                    <a:noFill/>
                    <a:miter lim="800000"/>
                    <a:headEnd/>
                    <a:tailEnd/>
                  </a:ln>
                </p:spPr>
                <p:txBody>
                  <a:bodyPr/>
                  <a:lstStyle/>
                  <a:p>
                    <a:pPr algn="ctr" eaLnBrk="0" hangingPunct="0"/>
                    <a:endParaRPr lang="en-US" sz="2400" b="1" i="0">
                      <a:latin typeface="Arial" charset="0"/>
                      <a:cs typeface="Arial" charset="0"/>
                    </a:endParaRPr>
                  </a:p>
                </p:txBody>
              </p:sp>
              <p:sp>
                <p:nvSpPr>
                  <p:cNvPr id="24725" name="Oval 277"/>
                  <p:cNvSpPr>
                    <a:spLocks noChangeArrowheads="1"/>
                  </p:cNvSpPr>
                  <p:nvPr/>
                </p:nvSpPr>
                <p:spPr bwMode="auto">
                  <a:xfrm>
                    <a:off x="816" y="1680"/>
                    <a:ext cx="462" cy="173"/>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26" name="Line 278"/>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27" name="Oval 279"/>
                  <p:cNvSpPr>
                    <a:spLocks noChangeArrowheads="1"/>
                  </p:cNvSpPr>
                  <p:nvPr/>
                </p:nvSpPr>
                <p:spPr bwMode="auto">
                  <a:xfrm flipV="1">
                    <a:off x="1001" y="1749"/>
                    <a:ext cx="92" cy="35"/>
                  </a:xfrm>
                  <a:prstGeom prst="ellipse">
                    <a:avLst/>
                  </a:prstGeom>
                  <a:gradFill rotWithShape="0">
                    <a:gsLst>
                      <a:gs pos="0">
                        <a:srgbClr val="969696"/>
                      </a:gs>
                      <a:gs pos="100000">
                        <a:srgbClr val="454545"/>
                      </a:gs>
                    </a:gsLst>
                    <a:path path="rect">
                      <a:fillToRect l="100000" b="100000"/>
                    </a:path>
                  </a:gra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28" name="Line 280"/>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716" name="Group 281"/>
                <p:cNvGrpSpPr>
                  <a:grpSpLocks/>
                </p:cNvGrpSpPr>
                <p:nvPr/>
              </p:nvGrpSpPr>
              <p:grpSpPr bwMode="auto">
                <a:xfrm>
                  <a:off x="879" y="3507"/>
                  <a:ext cx="96" cy="46"/>
                  <a:chOff x="816" y="1680"/>
                  <a:chExt cx="463" cy="231"/>
                </a:xfrm>
              </p:grpSpPr>
              <p:sp>
                <p:nvSpPr>
                  <p:cNvPr id="24717" name="Oval 282"/>
                  <p:cNvSpPr>
                    <a:spLocks noChangeArrowheads="1"/>
                  </p:cNvSpPr>
                  <p:nvPr/>
                </p:nvSpPr>
                <p:spPr bwMode="auto">
                  <a:xfrm>
                    <a:off x="816" y="1738"/>
                    <a:ext cx="462" cy="173"/>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18" name="Rectangle 283"/>
                  <p:cNvSpPr>
                    <a:spLocks noChangeArrowheads="1"/>
                  </p:cNvSpPr>
                  <p:nvPr/>
                </p:nvSpPr>
                <p:spPr bwMode="auto">
                  <a:xfrm>
                    <a:off x="818" y="1767"/>
                    <a:ext cx="461" cy="58"/>
                  </a:xfrm>
                  <a:prstGeom prst="rect">
                    <a:avLst/>
                  </a:prstGeom>
                  <a:gradFill rotWithShape="0">
                    <a:gsLst>
                      <a:gs pos="0">
                        <a:srgbClr val="EAEAEA"/>
                      </a:gs>
                      <a:gs pos="100000">
                        <a:srgbClr val="969696"/>
                      </a:gs>
                    </a:gsLst>
                    <a:lin ang="0" scaled="1"/>
                  </a:gradFill>
                  <a:ln w="9525">
                    <a:noFill/>
                    <a:miter lim="800000"/>
                    <a:headEnd/>
                    <a:tailEnd/>
                  </a:ln>
                </p:spPr>
                <p:txBody>
                  <a:bodyPr/>
                  <a:lstStyle/>
                  <a:p>
                    <a:pPr algn="ctr" eaLnBrk="0" hangingPunct="0"/>
                    <a:endParaRPr lang="en-US" sz="2400" b="1" i="0">
                      <a:latin typeface="Arial" charset="0"/>
                      <a:cs typeface="Arial" charset="0"/>
                    </a:endParaRPr>
                  </a:p>
                </p:txBody>
              </p:sp>
              <p:sp>
                <p:nvSpPr>
                  <p:cNvPr id="24719" name="Oval 284"/>
                  <p:cNvSpPr>
                    <a:spLocks noChangeArrowheads="1"/>
                  </p:cNvSpPr>
                  <p:nvPr/>
                </p:nvSpPr>
                <p:spPr bwMode="auto">
                  <a:xfrm>
                    <a:off x="816" y="1680"/>
                    <a:ext cx="462" cy="173"/>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20" name="Line 285"/>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21" name="Oval 286"/>
                  <p:cNvSpPr>
                    <a:spLocks noChangeArrowheads="1"/>
                  </p:cNvSpPr>
                  <p:nvPr/>
                </p:nvSpPr>
                <p:spPr bwMode="auto">
                  <a:xfrm flipV="1">
                    <a:off x="1001" y="1749"/>
                    <a:ext cx="92" cy="35"/>
                  </a:xfrm>
                  <a:prstGeom prst="ellipse">
                    <a:avLst/>
                  </a:prstGeom>
                  <a:gradFill rotWithShape="0">
                    <a:gsLst>
                      <a:gs pos="0">
                        <a:srgbClr val="969696"/>
                      </a:gs>
                      <a:gs pos="100000">
                        <a:srgbClr val="454545"/>
                      </a:gs>
                    </a:gsLst>
                    <a:path path="rect">
                      <a:fillToRect l="100000" b="100000"/>
                    </a:path>
                  </a:gra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22" name="Line 287"/>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25" name="Group 288"/>
              <p:cNvGrpSpPr>
                <a:grpSpLocks/>
              </p:cNvGrpSpPr>
              <p:nvPr/>
            </p:nvGrpSpPr>
            <p:grpSpPr bwMode="auto">
              <a:xfrm>
                <a:off x="1228" y="3910"/>
                <a:ext cx="97" cy="66"/>
                <a:chOff x="751" y="3774"/>
                <a:chExt cx="97" cy="66"/>
              </a:xfrm>
            </p:grpSpPr>
            <p:grpSp>
              <p:nvGrpSpPr>
                <p:cNvPr id="24701" name="Group 289"/>
                <p:cNvGrpSpPr>
                  <a:grpSpLocks/>
                </p:cNvGrpSpPr>
                <p:nvPr/>
              </p:nvGrpSpPr>
              <p:grpSpPr bwMode="auto">
                <a:xfrm>
                  <a:off x="751" y="3795"/>
                  <a:ext cx="97" cy="45"/>
                  <a:chOff x="816" y="1680"/>
                  <a:chExt cx="463" cy="231"/>
                </a:xfrm>
              </p:grpSpPr>
              <p:sp>
                <p:nvSpPr>
                  <p:cNvPr id="24709" name="Oval 290"/>
                  <p:cNvSpPr>
                    <a:spLocks noChangeArrowheads="1"/>
                  </p:cNvSpPr>
                  <p:nvPr/>
                </p:nvSpPr>
                <p:spPr bwMode="auto">
                  <a:xfrm>
                    <a:off x="816" y="1738"/>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10" name="Rectangle 291"/>
                  <p:cNvSpPr>
                    <a:spLocks noChangeArrowheads="1"/>
                  </p:cNvSpPr>
                  <p:nvPr/>
                </p:nvSpPr>
                <p:spPr bwMode="auto">
                  <a:xfrm>
                    <a:off x="818" y="1767"/>
                    <a:ext cx="461" cy="58"/>
                  </a:xfrm>
                  <a:prstGeom prst="rect">
                    <a:avLst/>
                  </a:prstGeom>
                  <a:solidFill>
                    <a:srgbClr val="66CCFF"/>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711" name="Oval 292"/>
                  <p:cNvSpPr>
                    <a:spLocks noChangeArrowheads="1"/>
                  </p:cNvSpPr>
                  <p:nvPr/>
                </p:nvSpPr>
                <p:spPr bwMode="auto">
                  <a:xfrm>
                    <a:off x="816" y="1680"/>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12" name="Line 293"/>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13" name="Oval 294"/>
                  <p:cNvSpPr>
                    <a:spLocks noChangeArrowheads="1"/>
                  </p:cNvSpPr>
                  <p:nvPr/>
                </p:nvSpPr>
                <p:spPr bwMode="auto">
                  <a:xfrm flipV="1">
                    <a:off x="1001" y="1749"/>
                    <a:ext cx="92" cy="35"/>
                  </a:xfrm>
                  <a:prstGeom prst="ellipse">
                    <a:avLst/>
                  </a:prstGeom>
                  <a:solidFill>
                    <a:srgbClr val="66CCFF"/>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14" name="Line 295"/>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702" name="Group 296"/>
                <p:cNvGrpSpPr>
                  <a:grpSpLocks/>
                </p:cNvGrpSpPr>
                <p:nvPr/>
              </p:nvGrpSpPr>
              <p:grpSpPr bwMode="auto">
                <a:xfrm>
                  <a:off x="751" y="3774"/>
                  <a:ext cx="97" cy="45"/>
                  <a:chOff x="816" y="1680"/>
                  <a:chExt cx="463" cy="231"/>
                </a:xfrm>
              </p:grpSpPr>
              <p:sp>
                <p:nvSpPr>
                  <p:cNvPr id="24703" name="Oval 297"/>
                  <p:cNvSpPr>
                    <a:spLocks noChangeArrowheads="1"/>
                  </p:cNvSpPr>
                  <p:nvPr/>
                </p:nvSpPr>
                <p:spPr bwMode="auto">
                  <a:xfrm>
                    <a:off x="816" y="1738"/>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04" name="Rectangle 298"/>
                  <p:cNvSpPr>
                    <a:spLocks noChangeArrowheads="1"/>
                  </p:cNvSpPr>
                  <p:nvPr/>
                </p:nvSpPr>
                <p:spPr bwMode="auto">
                  <a:xfrm>
                    <a:off x="818" y="1767"/>
                    <a:ext cx="461" cy="58"/>
                  </a:xfrm>
                  <a:prstGeom prst="rect">
                    <a:avLst/>
                  </a:prstGeom>
                  <a:solidFill>
                    <a:srgbClr val="66CCFF"/>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705" name="Oval 299"/>
                  <p:cNvSpPr>
                    <a:spLocks noChangeArrowheads="1"/>
                  </p:cNvSpPr>
                  <p:nvPr/>
                </p:nvSpPr>
                <p:spPr bwMode="auto">
                  <a:xfrm>
                    <a:off x="816" y="1680"/>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706" name="Line 300"/>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707" name="Oval 301"/>
                  <p:cNvSpPr>
                    <a:spLocks noChangeArrowheads="1"/>
                  </p:cNvSpPr>
                  <p:nvPr/>
                </p:nvSpPr>
                <p:spPr bwMode="auto">
                  <a:xfrm flipV="1">
                    <a:off x="1001" y="1749"/>
                    <a:ext cx="92" cy="35"/>
                  </a:xfrm>
                  <a:prstGeom prst="ellipse">
                    <a:avLst/>
                  </a:prstGeom>
                  <a:solidFill>
                    <a:srgbClr val="B2B2B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08" name="Line 302"/>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26" name="Group 303"/>
              <p:cNvGrpSpPr>
                <a:grpSpLocks/>
              </p:cNvGrpSpPr>
              <p:nvPr/>
            </p:nvGrpSpPr>
            <p:grpSpPr bwMode="auto">
              <a:xfrm>
                <a:off x="1228" y="3777"/>
                <a:ext cx="97" cy="66"/>
                <a:chOff x="751" y="3641"/>
                <a:chExt cx="97" cy="66"/>
              </a:xfrm>
            </p:grpSpPr>
            <p:grpSp>
              <p:nvGrpSpPr>
                <p:cNvPr id="24687" name="Group 304"/>
                <p:cNvGrpSpPr>
                  <a:grpSpLocks/>
                </p:cNvGrpSpPr>
                <p:nvPr/>
              </p:nvGrpSpPr>
              <p:grpSpPr bwMode="auto">
                <a:xfrm>
                  <a:off x="751" y="3662"/>
                  <a:ext cx="97" cy="45"/>
                  <a:chOff x="816" y="1680"/>
                  <a:chExt cx="463" cy="231"/>
                </a:xfrm>
              </p:grpSpPr>
              <p:sp>
                <p:nvSpPr>
                  <p:cNvPr id="24695" name="Oval 305"/>
                  <p:cNvSpPr>
                    <a:spLocks noChangeArrowheads="1"/>
                  </p:cNvSpPr>
                  <p:nvPr/>
                </p:nvSpPr>
                <p:spPr bwMode="auto">
                  <a:xfrm>
                    <a:off x="816" y="1738"/>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96" name="Rectangle 306"/>
                  <p:cNvSpPr>
                    <a:spLocks noChangeArrowheads="1"/>
                  </p:cNvSpPr>
                  <p:nvPr/>
                </p:nvSpPr>
                <p:spPr bwMode="auto">
                  <a:xfrm>
                    <a:off x="818" y="1767"/>
                    <a:ext cx="461" cy="58"/>
                  </a:xfrm>
                  <a:prstGeom prst="rect">
                    <a:avLst/>
                  </a:prstGeom>
                  <a:solidFill>
                    <a:srgbClr val="66CCFF"/>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697" name="Oval 307"/>
                  <p:cNvSpPr>
                    <a:spLocks noChangeArrowheads="1"/>
                  </p:cNvSpPr>
                  <p:nvPr/>
                </p:nvSpPr>
                <p:spPr bwMode="auto">
                  <a:xfrm>
                    <a:off x="816" y="1680"/>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98" name="Line 308"/>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99" name="Oval 309"/>
                  <p:cNvSpPr>
                    <a:spLocks noChangeArrowheads="1"/>
                  </p:cNvSpPr>
                  <p:nvPr/>
                </p:nvSpPr>
                <p:spPr bwMode="auto">
                  <a:xfrm flipV="1">
                    <a:off x="1001" y="1749"/>
                    <a:ext cx="92" cy="35"/>
                  </a:xfrm>
                  <a:prstGeom prst="ellipse">
                    <a:avLst/>
                  </a:prstGeom>
                  <a:solidFill>
                    <a:srgbClr val="66CCFF"/>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700" name="Line 310"/>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688" name="Group 311"/>
                <p:cNvGrpSpPr>
                  <a:grpSpLocks/>
                </p:cNvGrpSpPr>
                <p:nvPr/>
              </p:nvGrpSpPr>
              <p:grpSpPr bwMode="auto">
                <a:xfrm>
                  <a:off x="751" y="3641"/>
                  <a:ext cx="97" cy="45"/>
                  <a:chOff x="816" y="1680"/>
                  <a:chExt cx="463" cy="231"/>
                </a:xfrm>
              </p:grpSpPr>
              <p:sp>
                <p:nvSpPr>
                  <p:cNvPr id="24689" name="Oval 312"/>
                  <p:cNvSpPr>
                    <a:spLocks noChangeArrowheads="1"/>
                  </p:cNvSpPr>
                  <p:nvPr/>
                </p:nvSpPr>
                <p:spPr bwMode="auto">
                  <a:xfrm>
                    <a:off x="816" y="1738"/>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90" name="Rectangle 313"/>
                  <p:cNvSpPr>
                    <a:spLocks noChangeArrowheads="1"/>
                  </p:cNvSpPr>
                  <p:nvPr/>
                </p:nvSpPr>
                <p:spPr bwMode="auto">
                  <a:xfrm>
                    <a:off x="818" y="1767"/>
                    <a:ext cx="461" cy="58"/>
                  </a:xfrm>
                  <a:prstGeom prst="rect">
                    <a:avLst/>
                  </a:prstGeom>
                  <a:solidFill>
                    <a:srgbClr val="66CCFF"/>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691" name="Oval 314"/>
                  <p:cNvSpPr>
                    <a:spLocks noChangeArrowheads="1"/>
                  </p:cNvSpPr>
                  <p:nvPr/>
                </p:nvSpPr>
                <p:spPr bwMode="auto">
                  <a:xfrm>
                    <a:off x="816" y="1680"/>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92" name="Line 315"/>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93" name="Oval 316"/>
                  <p:cNvSpPr>
                    <a:spLocks noChangeArrowheads="1"/>
                  </p:cNvSpPr>
                  <p:nvPr/>
                </p:nvSpPr>
                <p:spPr bwMode="auto">
                  <a:xfrm flipV="1">
                    <a:off x="1001" y="1749"/>
                    <a:ext cx="92" cy="35"/>
                  </a:xfrm>
                  <a:prstGeom prst="ellipse">
                    <a:avLst/>
                  </a:prstGeom>
                  <a:solidFill>
                    <a:srgbClr val="B2B2B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94" name="Line 317"/>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27" name="Group 318"/>
              <p:cNvGrpSpPr>
                <a:grpSpLocks/>
              </p:cNvGrpSpPr>
              <p:nvPr/>
            </p:nvGrpSpPr>
            <p:grpSpPr bwMode="auto">
              <a:xfrm>
                <a:off x="1358" y="3710"/>
                <a:ext cx="97" cy="66"/>
                <a:chOff x="751" y="3574"/>
                <a:chExt cx="97" cy="66"/>
              </a:xfrm>
            </p:grpSpPr>
            <p:grpSp>
              <p:nvGrpSpPr>
                <p:cNvPr id="24673" name="Group 319"/>
                <p:cNvGrpSpPr>
                  <a:grpSpLocks/>
                </p:cNvGrpSpPr>
                <p:nvPr/>
              </p:nvGrpSpPr>
              <p:grpSpPr bwMode="auto">
                <a:xfrm>
                  <a:off x="751" y="3595"/>
                  <a:ext cx="97" cy="45"/>
                  <a:chOff x="816" y="1680"/>
                  <a:chExt cx="463" cy="231"/>
                </a:xfrm>
              </p:grpSpPr>
              <p:sp>
                <p:nvSpPr>
                  <p:cNvPr id="24681" name="Oval 320"/>
                  <p:cNvSpPr>
                    <a:spLocks noChangeArrowheads="1"/>
                  </p:cNvSpPr>
                  <p:nvPr/>
                </p:nvSpPr>
                <p:spPr bwMode="auto">
                  <a:xfrm>
                    <a:off x="816" y="1738"/>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82" name="Rectangle 321"/>
                  <p:cNvSpPr>
                    <a:spLocks noChangeArrowheads="1"/>
                  </p:cNvSpPr>
                  <p:nvPr/>
                </p:nvSpPr>
                <p:spPr bwMode="auto">
                  <a:xfrm>
                    <a:off x="818" y="1767"/>
                    <a:ext cx="461" cy="58"/>
                  </a:xfrm>
                  <a:prstGeom prst="rect">
                    <a:avLst/>
                  </a:prstGeom>
                  <a:solidFill>
                    <a:schemeClr val="accent2"/>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683" name="Oval 322"/>
                  <p:cNvSpPr>
                    <a:spLocks noChangeArrowheads="1"/>
                  </p:cNvSpPr>
                  <p:nvPr/>
                </p:nvSpPr>
                <p:spPr bwMode="auto">
                  <a:xfrm>
                    <a:off x="816" y="1680"/>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84" name="Line 323"/>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85" name="Oval 324"/>
                  <p:cNvSpPr>
                    <a:spLocks noChangeArrowheads="1"/>
                  </p:cNvSpPr>
                  <p:nvPr/>
                </p:nvSpPr>
                <p:spPr bwMode="auto">
                  <a:xfrm flipV="1">
                    <a:off x="1001" y="1749"/>
                    <a:ext cx="92" cy="35"/>
                  </a:xfrm>
                  <a:prstGeom prst="ellipse">
                    <a:avLst/>
                  </a:prstGeom>
                  <a:solidFill>
                    <a:schemeClr val="accent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86" name="Line 325"/>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674" name="Group 326"/>
                <p:cNvGrpSpPr>
                  <a:grpSpLocks/>
                </p:cNvGrpSpPr>
                <p:nvPr/>
              </p:nvGrpSpPr>
              <p:grpSpPr bwMode="auto">
                <a:xfrm>
                  <a:off x="751" y="3574"/>
                  <a:ext cx="97" cy="45"/>
                  <a:chOff x="816" y="1680"/>
                  <a:chExt cx="463" cy="231"/>
                </a:xfrm>
              </p:grpSpPr>
              <p:sp>
                <p:nvSpPr>
                  <p:cNvPr id="24675" name="Oval 327"/>
                  <p:cNvSpPr>
                    <a:spLocks noChangeArrowheads="1"/>
                  </p:cNvSpPr>
                  <p:nvPr/>
                </p:nvSpPr>
                <p:spPr bwMode="auto">
                  <a:xfrm>
                    <a:off x="816" y="1738"/>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76" name="Rectangle 328"/>
                  <p:cNvSpPr>
                    <a:spLocks noChangeArrowheads="1"/>
                  </p:cNvSpPr>
                  <p:nvPr/>
                </p:nvSpPr>
                <p:spPr bwMode="auto">
                  <a:xfrm>
                    <a:off x="818" y="1767"/>
                    <a:ext cx="461" cy="58"/>
                  </a:xfrm>
                  <a:prstGeom prst="rect">
                    <a:avLst/>
                  </a:prstGeom>
                  <a:solidFill>
                    <a:schemeClr val="accent2"/>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677" name="Oval 329"/>
                  <p:cNvSpPr>
                    <a:spLocks noChangeArrowheads="1"/>
                  </p:cNvSpPr>
                  <p:nvPr/>
                </p:nvSpPr>
                <p:spPr bwMode="auto">
                  <a:xfrm>
                    <a:off x="816" y="1680"/>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78" name="Line 330"/>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79" name="Oval 331"/>
                  <p:cNvSpPr>
                    <a:spLocks noChangeArrowheads="1"/>
                  </p:cNvSpPr>
                  <p:nvPr/>
                </p:nvSpPr>
                <p:spPr bwMode="auto">
                  <a:xfrm flipV="1">
                    <a:off x="1001" y="1749"/>
                    <a:ext cx="92" cy="35"/>
                  </a:xfrm>
                  <a:prstGeom prst="ellipse">
                    <a:avLst/>
                  </a:prstGeom>
                  <a:solidFill>
                    <a:srgbClr val="B2B2B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80" name="Line 332"/>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28" name="Group 333"/>
              <p:cNvGrpSpPr>
                <a:grpSpLocks/>
              </p:cNvGrpSpPr>
              <p:nvPr/>
            </p:nvGrpSpPr>
            <p:grpSpPr bwMode="auto">
              <a:xfrm>
                <a:off x="1228" y="3643"/>
                <a:ext cx="97" cy="67"/>
                <a:chOff x="751" y="3507"/>
                <a:chExt cx="97" cy="67"/>
              </a:xfrm>
            </p:grpSpPr>
            <p:grpSp>
              <p:nvGrpSpPr>
                <p:cNvPr id="24659" name="Group 334"/>
                <p:cNvGrpSpPr>
                  <a:grpSpLocks/>
                </p:cNvGrpSpPr>
                <p:nvPr/>
              </p:nvGrpSpPr>
              <p:grpSpPr bwMode="auto">
                <a:xfrm>
                  <a:off x="751" y="3528"/>
                  <a:ext cx="97" cy="46"/>
                  <a:chOff x="816" y="1680"/>
                  <a:chExt cx="463" cy="231"/>
                </a:xfrm>
              </p:grpSpPr>
              <p:sp>
                <p:nvSpPr>
                  <p:cNvPr id="24667" name="Oval 335"/>
                  <p:cNvSpPr>
                    <a:spLocks noChangeArrowheads="1"/>
                  </p:cNvSpPr>
                  <p:nvPr/>
                </p:nvSpPr>
                <p:spPr bwMode="auto">
                  <a:xfrm>
                    <a:off x="816" y="1738"/>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68" name="Rectangle 336"/>
                  <p:cNvSpPr>
                    <a:spLocks noChangeArrowheads="1"/>
                  </p:cNvSpPr>
                  <p:nvPr/>
                </p:nvSpPr>
                <p:spPr bwMode="auto">
                  <a:xfrm>
                    <a:off x="818" y="1767"/>
                    <a:ext cx="461" cy="58"/>
                  </a:xfrm>
                  <a:prstGeom prst="rect">
                    <a:avLst/>
                  </a:prstGeom>
                  <a:solidFill>
                    <a:schemeClr val="accent2"/>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669" name="Oval 337"/>
                  <p:cNvSpPr>
                    <a:spLocks noChangeArrowheads="1"/>
                  </p:cNvSpPr>
                  <p:nvPr/>
                </p:nvSpPr>
                <p:spPr bwMode="auto">
                  <a:xfrm>
                    <a:off x="816" y="1680"/>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70" name="Line 338"/>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71" name="Oval 339"/>
                  <p:cNvSpPr>
                    <a:spLocks noChangeArrowheads="1"/>
                  </p:cNvSpPr>
                  <p:nvPr/>
                </p:nvSpPr>
                <p:spPr bwMode="auto">
                  <a:xfrm flipV="1">
                    <a:off x="1001" y="1749"/>
                    <a:ext cx="92" cy="35"/>
                  </a:xfrm>
                  <a:prstGeom prst="ellipse">
                    <a:avLst/>
                  </a:prstGeom>
                  <a:solidFill>
                    <a:schemeClr val="accent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72" name="Line 340"/>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660" name="Group 341"/>
                <p:cNvGrpSpPr>
                  <a:grpSpLocks/>
                </p:cNvGrpSpPr>
                <p:nvPr/>
              </p:nvGrpSpPr>
              <p:grpSpPr bwMode="auto">
                <a:xfrm>
                  <a:off x="751" y="3507"/>
                  <a:ext cx="97" cy="46"/>
                  <a:chOff x="816" y="1680"/>
                  <a:chExt cx="463" cy="231"/>
                </a:xfrm>
              </p:grpSpPr>
              <p:sp>
                <p:nvSpPr>
                  <p:cNvPr id="24661" name="Oval 342"/>
                  <p:cNvSpPr>
                    <a:spLocks noChangeArrowheads="1"/>
                  </p:cNvSpPr>
                  <p:nvPr/>
                </p:nvSpPr>
                <p:spPr bwMode="auto">
                  <a:xfrm>
                    <a:off x="816" y="1738"/>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62" name="Rectangle 343"/>
                  <p:cNvSpPr>
                    <a:spLocks noChangeArrowheads="1"/>
                  </p:cNvSpPr>
                  <p:nvPr/>
                </p:nvSpPr>
                <p:spPr bwMode="auto">
                  <a:xfrm>
                    <a:off x="818" y="1767"/>
                    <a:ext cx="461" cy="58"/>
                  </a:xfrm>
                  <a:prstGeom prst="rect">
                    <a:avLst/>
                  </a:prstGeom>
                  <a:solidFill>
                    <a:schemeClr val="accent2"/>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663" name="Oval 344"/>
                  <p:cNvSpPr>
                    <a:spLocks noChangeArrowheads="1"/>
                  </p:cNvSpPr>
                  <p:nvPr/>
                </p:nvSpPr>
                <p:spPr bwMode="auto">
                  <a:xfrm>
                    <a:off x="816" y="1680"/>
                    <a:ext cx="462" cy="173"/>
                  </a:xfrm>
                  <a:prstGeom prst="ellipse">
                    <a:avLst/>
                  </a:prstGeom>
                  <a:solidFill>
                    <a:schemeClr val="accent2"/>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64" name="Line 345"/>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65" name="Oval 346"/>
                  <p:cNvSpPr>
                    <a:spLocks noChangeArrowheads="1"/>
                  </p:cNvSpPr>
                  <p:nvPr/>
                </p:nvSpPr>
                <p:spPr bwMode="auto">
                  <a:xfrm flipV="1">
                    <a:off x="1001" y="1749"/>
                    <a:ext cx="92" cy="35"/>
                  </a:xfrm>
                  <a:prstGeom prst="ellipse">
                    <a:avLst/>
                  </a:prstGeom>
                  <a:solidFill>
                    <a:srgbClr val="B2B2B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66" name="Line 347"/>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29" name="Group 348"/>
              <p:cNvGrpSpPr>
                <a:grpSpLocks/>
              </p:cNvGrpSpPr>
              <p:nvPr/>
            </p:nvGrpSpPr>
            <p:grpSpPr bwMode="auto">
              <a:xfrm>
                <a:off x="1228" y="3844"/>
                <a:ext cx="96" cy="66"/>
                <a:chOff x="879" y="3574"/>
                <a:chExt cx="96" cy="66"/>
              </a:xfrm>
            </p:grpSpPr>
            <p:grpSp>
              <p:nvGrpSpPr>
                <p:cNvPr id="24645" name="Group 349"/>
                <p:cNvGrpSpPr>
                  <a:grpSpLocks/>
                </p:cNvGrpSpPr>
                <p:nvPr/>
              </p:nvGrpSpPr>
              <p:grpSpPr bwMode="auto">
                <a:xfrm>
                  <a:off x="879" y="3595"/>
                  <a:ext cx="96" cy="45"/>
                  <a:chOff x="816" y="1680"/>
                  <a:chExt cx="463" cy="231"/>
                </a:xfrm>
              </p:grpSpPr>
              <p:sp>
                <p:nvSpPr>
                  <p:cNvPr id="24653" name="Oval 350"/>
                  <p:cNvSpPr>
                    <a:spLocks noChangeArrowheads="1"/>
                  </p:cNvSpPr>
                  <p:nvPr/>
                </p:nvSpPr>
                <p:spPr bwMode="auto">
                  <a:xfrm>
                    <a:off x="816" y="1738"/>
                    <a:ext cx="462" cy="173"/>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54" name="Rectangle 351"/>
                  <p:cNvSpPr>
                    <a:spLocks noChangeArrowheads="1"/>
                  </p:cNvSpPr>
                  <p:nvPr/>
                </p:nvSpPr>
                <p:spPr bwMode="auto">
                  <a:xfrm>
                    <a:off x="818" y="1767"/>
                    <a:ext cx="461" cy="58"/>
                  </a:xfrm>
                  <a:prstGeom prst="rect">
                    <a:avLst/>
                  </a:prstGeom>
                  <a:gradFill rotWithShape="0">
                    <a:gsLst>
                      <a:gs pos="0">
                        <a:srgbClr val="EAEAEA"/>
                      </a:gs>
                      <a:gs pos="100000">
                        <a:srgbClr val="969696"/>
                      </a:gs>
                    </a:gsLst>
                    <a:lin ang="0" scaled="1"/>
                  </a:gradFill>
                  <a:ln w="9525">
                    <a:noFill/>
                    <a:miter lim="800000"/>
                    <a:headEnd/>
                    <a:tailEnd/>
                  </a:ln>
                </p:spPr>
                <p:txBody>
                  <a:bodyPr/>
                  <a:lstStyle/>
                  <a:p>
                    <a:pPr algn="ctr" eaLnBrk="0" hangingPunct="0"/>
                    <a:endParaRPr lang="en-US" sz="2400" b="1" i="0">
                      <a:latin typeface="Arial" charset="0"/>
                      <a:cs typeface="Arial" charset="0"/>
                    </a:endParaRPr>
                  </a:p>
                </p:txBody>
              </p:sp>
              <p:sp>
                <p:nvSpPr>
                  <p:cNvPr id="24655" name="Oval 352"/>
                  <p:cNvSpPr>
                    <a:spLocks noChangeArrowheads="1"/>
                  </p:cNvSpPr>
                  <p:nvPr/>
                </p:nvSpPr>
                <p:spPr bwMode="auto">
                  <a:xfrm>
                    <a:off x="816" y="1680"/>
                    <a:ext cx="462" cy="173"/>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56" name="Line 353"/>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57" name="Oval 354"/>
                  <p:cNvSpPr>
                    <a:spLocks noChangeArrowheads="1"/>
                  </p:cNvSpPr>
                  <p:nvPr/>
                </p:nvSpPr>
                <p:spPr bwMode="auto">
                  <a:xfrm flipV="1">
                    <a:off x="1001" y="1749"/>
                    <a:ext cx="92" cy="35"/>
                  </a:xfrm>
                  <a:prstGeom prst="ellipse">
                    <a:avLst/>
                  </a:prstGeom>
                  <a:gradFill rotWithShape="0">
                    <a:gsLst>
                      <a:gs pos="0">
                        <a:srgbClr val="969696"/>
                      </a:gs>
                      <a:gs pos="100000">
                        <a:srgbClr val="454545"/>
                      </a:gs>
                    </a:gsLst>
                    <a:path path="rect">
                      <a:fillToRect l="100000" b="100000"/>
                    </a:path>
                  </a:gra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58" name="Line 355"/>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646" name="Group 356"/>
                <p:cNvGrpSpPr>
                  <a:grpSpLocks/>
                </p:cNvGrpSpPr>
                <p:nvPr/>
              </p:nvGrpSpPr>
              <p:grpSpPr bwMode="auto">
                <a:xfrm>
                  <a:off x="879" y="3574"/>
                  <a:ext cx="96" cy="45"/>
                  <a:chOff x="816" y="1680"/>
                  <a:chExt cx="463" cy="231"/>
                </a:xfrm>
              </p:grpSpPr>
              <p:sp>
                <p:nvSpPr>
                  <p:cNvPr id="24647" name="Oval 357"/>
                  <p:cNvSpPr>
                    <a:spLocks noChangeArrowheads="1"/>
                  </p:cNvSpPr>
                  <p:nvPr/>
                </p:nvSpPr>
                <p:spPr bwMode="auto">
                  <a:xfrm>
                    <a:off x="816" y="1738"/>
                    <a:ext cx="462" cy="173"/>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48" name="Rectangle 358"/>
                  <p:cNvSpPr>
                    <a:spLocks noChangeArrowheads="1"/>
                  </p:cNvSpPr>
                  <p:nvPr/>
                </p:nvSpPr>
                <p:spPr bwMode="auto">
                  <a:xfrm>
                    <a:off x="818" y="1767"/>
                    <a:ext cx="461" cy="58"/>
                  </a:xfrm>
                  <a:prstGeom prst="rect">
                    <a:avLst/>
                  </a:prstGeom>
                  <a:gradFill rotWithShape="0">
                    <a:gsLst>
                      <a:gs pos="0">
                        <a:srgbClr val="EAEAEA"/>
                      </a:gs>
                      <a:gs pos="100000">
                        <a:srgbClr val="969696"/>
                      </a:gs>
                    </a:gsLst>
                    <a:lin ang="0" scaled="1"/>
                  </a:gradFill>
                  <a:ln w="9525">
                    <a:noFill/>
                    <a:miter lim="800000"/>
                    <a:headEnd/>
                    <a:tailEnd/>
                  </a:ln>
                </p:spPr>
                <p:txBody>
                  <a:bodyPr/>
                  <a:lstStyle/>
                  <a:p>
                    <a:pPr algn="ctr" eaLnBrk="0" hangingPunct="0"/>
                    <a:endParaRPr lang="en-US" sz="2400" b="1" i="0">
                      <a:latin typeface="Arial" charset="0"/>
                      <a:cs typeface="Arial" charset="0"/>
                    </a:endParaRPr>
                  </a:p>
                </p:txBody>
              </p:sp>
              <p:sp>
                <p:nvSpPr>
                  <p:cNvPr id="24649" name="Oval 359"/>
                  <p:cNvSpPr>
                    <a:spLocks noChangeArrowheads="1"/>
                  </p:cNvSpPr>
                  <p:nvPr/>
                </p:nvSpPr>
                <p:spPr bwMode="auto">
                  <a:xfrm>
                    <a:off x="816" y="1680"/>
                    <a:ext cx="462" cy="173"/>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50" name="Line 360"/>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51" name="Oval 361"/>
                  <p:cNvSpPr>
                    <a:spLocks noChangeArrowheads="1"/>
                  </p:cNvSpPr>
                  <p:nvPr/>
                </p:nvSpPr>
                <p:spPr bwMode="auto">
                  <a:xfrm flipV="1">
                    <a:off x="1001" y="1749"/>
                    <a:ext cx="92" cy="35"/>
                  </a:xfrm>
                  <a:prstGeom prst="ellipse">
                    <a:avLst/>
                  </a:prstGeom>
                  <a:gradFill rotWithShape="0">
                    <a:gsLst>
                      <a:gs pos="0">
                        <a:srgbClr val="969696"/>
                      </a:gs>
                      <a:gs pos="100000">
                        <a:srgbClr val="454545"/>
                      </a:gs>
                    </a:gsLst>
                    <a:path path="rect">
                      <a:fillToRect l="100000" b="100000"/>
                    </a:path>
                  </a:gra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52" name="Line 362"/>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nvGrpSpPr>
              <p:cNvPr id="24630" name="Group 363"/>
              <p:cNvGrpSpPr>
                <a:grpSpLocks/>
              </p:cNvGrpSpPr>
              <p:nvPr/>
            </p:nvGrpSpPr>
            <p:grpSpPr bwMode="auto">
              <a:xfrm>
                <a:off x="1356" y="3910"/>
                <a:ext cx="97" cy="66"/>
                <a:chOff x="751" y="3774"/>
                <a:chExt cx="97" cy="66"/>
              </a:xfrm>
            </p:grpSpPr>
            <p:grpSp>
              <p:nvGrpSpPr>
                <p:cNvPr id="24631" name="Group 364"/>
                <p:cNvGrpSpPr>
                  <a:grpSpLocks/>
                </p:cNvGrpSpPr>
                <p:nvPr/>
              </p:nvGrpSpPr>
              <p:grpSpPr bwMode="auto">
                <a:xfrm>
                  <a:off x="751" y="3795"/>
                  <a:ext cx="97" cy="45"/>
                  <a:chOff x="816" y="1680"/>
                  <a:chExt cx="463" cy="231"/>
                </a:xfrm>
              </p:grpSpPr>
              <p:sp>
                <p:nvSpPr>
                  <p:cNvPr id="24639" name="Oval 365"/>
                  <p:cNvSpPr>
                    <a:spLocks noChangeArrowheads="1"/>
                  </p:cNvSpPr>
                  <p:nvPr/>
                </p:nvSpPr>
                <p:spPr bwMode="auto">
                  <a:xfrm>
                    <a:off x="816" y="1738"/>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40" name="Rectangle 366"/>
                  <p:cNvSpPr>
                    <a:spLocks noChangeArrowheads="1"/>
                  </p:cNvSpPr>
                  <p:nvPr/>
                </p:nvSpPr>
                <p:spPr bwMode="auto">
                  <a:xfrm>
                    <a:off x="818" y="1767"/>
                    <a:ext cx="461" cy="58"/>
                  </a:xfrm>
                  <a:prstGeom prst="rect">
                    <a:avLst/>
                  </a:prstGeom>
                  <a:solidFill>
                    <a:srgbClr val="66CCFF"/>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641" name="Oval 367"/>
                  <p:cNvSpPr>
                    <a:spLocks noChangeArrowheads="1"/>
                  </p:cNvSpPr>
                  <p:nvPr/>
                </p:nvSpPr>
                <p:spPr bwMode="auto">
                  <a:xfrm>
                    <a:off x="816" y="1680"/>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42" name="Line 368"/>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43" name="Oval 369"/>
                  <p:cNvSpPr>
                    <a:spLocks noChangeArrowheads="1"/>
                  </p:cNvSpPr>
                  <p:nvPr/>
                </p:nvSpPr>
                <p:spPr bwMode="auto">
                  <a:xfrm flipV="1">
                    <a:off x="1001" y="1749"/>
                    <a:ext cx="92" cy="35"/>
                  </a:xfrm>
                  <a:prstGeom prst="ellipse">
                    <a:avLst/>
                  </a:prstGeom>
                  <a:solidFill>
                    <a:srgbClr val="66CCFF"/>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44" name="Line 370"/>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nvGrpSpPr>
                <p:cNvPr id="24632" name="Group 371"/>
                <p:cNvGrpSpPr>
                  <a:grpSpLocks/>
                </p:cNvGrpSpPr>
                <p:nvPr/>
              </p:nvGrpSpPr>
              <p:grpSpPr bwMode="auto">
                <a:xfrm>
                  <a:off x="751" y="3774"/>
                  <a:ext cx="97" cy="45"/>
                  <a:chOff x="816" y="1680"/>
                  <a:chExt cx="463" cy="231"/>
                </a:xfrm>
              </p:grpSpPr>
              <p:sp>
                <p:nvSpPr>
                  <p:cNvPr id="24633" name="Oval 372"/>
                  <p:cNvSpPr>
                    <a:spLocks noChangeArrowheads="1"/>
                  </p:cNvSpPr>
                  <p:nvPr/>
                </p:nvSpPr>
                <p:spPr bwMode="auto">
                  <a:xfrm>
                    <a:off x="816" y="1738"/>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34" name="Rectangle 373"/>
                  <p:cNvSpPr>
                    <a:spLocks noChangeArrowheads="1"/>
                  </p:cNvSpPr>
                  <p:nvPr/>
                </p:nvSpPr>
                <p:spPr bwMode="auto">
                  <a:xfrm>
                    <a:off x="818" y="1767"/>
                    <a:ext cx="461" cy="58"/>
                  </a:xfrm>
                  <a:prstGeom prst="rect">
                    <a:avLst/>
                  </a:prstGeom>
                  <a:solidFill>
                    <a:srgbClr val="66CCFF"/>
                  </a:solidFill>
                  <a:ln w="9525">
                    <a:noFill/>
                    <a:miter lim="800000"/>
                    <a:headEnd/>
                    <a:tailEnd/>
                  </a:ln>
                </p:spPr>
                <p:txBody>
                  <a:bodyPr/>
                  <a:lstStyle/>
                  <a:p>
                    <a:pPr algn="ctr" eaLnBrk="0" hangingPunct="0"/>
                    <a:endParaRPr lang="en-US" sz="2400" b="1" i="0">
                      <a:latin typeface="Arial" charset="0"/>
                      <a:cs typeface="Arial" charset="0"/>
                    </a:endParaRPr>
                  </a:p>
                </p:txBody>
              </p:sp>
              <p:sp>
                <p:nvSpPr>
                  <p:cNvPr id="24635" name="Oval 374"/>
                  <p:cNvSpPr>
                    <a:spLocks noChangeArrowheads="1"/>
                  </p:cNvSpPr>
                  <p:nvPr/>
                </p:nvSpPr>
                <p:spPr bwMode="auto">
                  <a:xfrm>
                    <a:off x="816" y="1680"/>
                    <a:ext cx="462" cy="173"/>
                  </a:xfrm>
                  <a:prstGeom prst="ellipse">
                    <a:avLst/>
                  </a:prstGeom>
                  <a:solidFill>
                    <a:srgbClr val="66CCFF"/>
                  </a:solidFill>
                  <a:ln w="3175">
                    <a:solidFill>
                      <a:schemeClr val="tx1"/>
                    </a:solidFill>
                    <a:round/>
                    <a:headEnd/>
                    <a:tailEnd/>
                  </a:ln>
                </p:spPr>
                <p:txBody>
                  <a:bodyPr/>
                  <a:lstStyle/>
                  <a:p>
                    <a:pPr algn="ctr" eaLnBrk="0" hangingPunct="0"/>
                    <a:endParaRPr lang="en-US" sz="2400" b="1" i="0">
                      <a:latin typeface="Arial" charset="0"/>
                      <a:cs typeface="Arial" charset="0"/>
                    </a:endParaRPr>
                  </a:p>
                </p:txBody>
              </p:sp>
              <p:sp>
                <p:nvSpPr>
                  <p:cNvPr id="24636" name="Line 375"/>
                  <p:cNvSpPr>
                    <a:spLocks noChangeShapeType="1"/>
                  </p:cNvSpPr>
                  <p:nvPr/>
                </p:nvSpPr>
                <p:spPr bwMode="auto">
                  <a:xfrm>
                    <a:off x="816" y="1767"/>
                    <a:ext cx="0" cy="58"/>
                  </a:xfrm>
                  <a:prstGeom prst="line">
                    <a:avLst/>
                  </a:prstGeom>
                  <a:noFill/>
                  <a:ln w="3175">
                    <a:solidFill>
                      <a:srgbClr val="333333"/>
                    </a:solidFill>
                    <a:round/>
                    <a:headEnd/>
                    <a:tailEnd/>
                  </a:ln>
                </p:spPr>
                <p:txBody>
                  <a:bodyPr/>
                  <a:lstStyle/>
                  <a:p>
                    <a:endParaRPr lang="en-US"/>
                  </a:p>
                </p:txBody>
              </p:sp>
              <p:sp>
                <p:nvSpPr>
                  <p:cNvPr id="24637" name="Oval 376"/>
                  <p:cNvSpPr>
                    <a:spLocks noChangeArrowheads="1"/>
                  </p:cNvSpPr>
                  <p:nvPr/>
                </p:nvSpPr>
                <p:spPr bwMode="auto">
                  <a:xfrm flipV="1">
                    <a:off x="1001" y="1749"/>
                    <a:ext cx="92" cy="35"/>
                  </a:xfrm>
                  <a:prstGeom prst="ellipse">
                    <a:avLst/>
                  </a:prstGeom>
                  <a:solidFill>
                    <a:srgbClr val="B2B2B2"/>
                  </a:solidFill>
                  <a:ln w="3175">
                    <a:solidFill>
                      <a:srgbClr val="333333"/>
                    </a:solidFill>
                    <a:round/>
                    <a:headEnd/>
                    <a:tailEnd/>
                  </a:ln>
                </p:spPr>
                <p:txBody>
                  <a:bodyPr rot="10800000"/>
                  <a:lstStyle/>
                  <a:p>
                    <a:pPr algn="ctr" eaLnBrk="0" hangingPunct="0"/>
                    <a:endParaRPr lang="en-US" sz="2400" b="1" i="0">
                      <a:latin typeface="Arial" charset="0"/>
                      <a:cs typeface="Arial" charset="0"/>
                    </a:endParaRPr>
                  </a:p>
                </p:txBody>
              </p:sp>
              <p:sp>
                <p:nvSpPr>
                  <p:cNvPr id="24638" name="Line 377"/>
                  <p:cNvSpPr>
                    <a:spLocks noChangeShapeType="1"/>
                  </p:cNvSpPr>
                  <p:nvPr/>
                </p:nvSpPr>
                <p:spPr bwMode="auto">
                  <a:xfrm>
                    <a:off x="1279" y="1767"/>
                    <a:ext cx="0" cy="58"/>
                  </a:xfrm>
                  <a:prstGeom prst="line">
                    <a:avLst/>
                  </a:prstGeom>
                  <a:noFill/>
                  <a:ln w="3175">
                    <a:solidFill>
                      <a:srgbClr val="333333"/>
                    </a:solidFill>
                    <a:round/>
                    <a:headEnd/>
                    <a:tailEnd/>
                  </a:ln>
                </p:spPr>
                <p:txBody>
                  <a:bodyPr/>
                  <a:lstStyle/>
                  <a:p>
                    <a:endParaRPr lang="en-US"/>
                  </a:p>
                </p:txBody>
              </p:sp>
            </p:grpSp>
          </p:grpSp>
        </p:grpSp>
        <p:pic>
          <p:nvPicPr>
            <p:cNvPr id="24612" name="Picture 193" descr="DMX-3_950_SO_96dpi"/>
            <p:cNvPicPr>
              <a:picLocks noChangeAspect="1" noChangeArrowheads="1"/>
            </p:cNvPicPr>
            <p:nvPr/>
          </p:nvPicPr>
          <p:blipFill>
            <a:blip r:embed="rId3"/>
            <a:srcRect/>
            <a:stretch>
              <a:fillRect/>
            </a:stretch>
          </p:blipFill>
          <p:spPr bwMode="gray">
            <a:xfrm>
              <a:off x="4032" y="2784"/>
              <a:ext cx="246" cy="678"/>
            </a:xfrm>
            <a:prstGeom prst="rect">
              <a:avLst/>
            </a:prstGeom>
            <a:noFill/>
            <a:ln w="9525">
              <a:noFill/>
              <a:miter lim="800000"/>
              <a:headEnd/>
              <a:tailEnd/>
            </a:ln>
          </p:spPr>
        </p:pic>
        <p:pic>
          <p:nvPicPr>
            <p:cNvPr id="24613" name="Picture 194" descr="2400 drive"/>
            <p:cNvPicPr>
              <a:picLocks noChangeAspect="1" noChangeArrowheads="1"/>
            </p:cNvPicPr>
            <p:nvPr/>
          </p:nvPicPr>
          <p:blipFill>
            <a:blip r:embed="rId4">
              <a:clrChange>
                <a:clrFrom>
                  <a:srgbClr val="FBFDFA"/>
                </a:clrFrom>
                <a:clrTo>
                  <a:srgbClr val="FBFDFA">
                    <a:alpha val="0"/>
                  </a:srgbClr>
                </a:clrTo>
              </a:clrChange>
            </a:blip>
            <a:srcRect l="23044" r="45374" b="-610"/>
            <a:stretch>
              <a:fillRect/>
            </a:stretch>
          </p:blipFill>
          <p:spPr bwMode="gray">
            <a:xfrm>
              <a:off x="3840" y="2784"/>
              <a:ext cx="798" cy="706"/>
            </a:xfrm>
            <a:prstGeom prst="rect">
              <a:avLst/>
            </a:prstGeom>
            <a:noFill/>
            <a:ln w="9525">
              <a:noFill/>
              <a:miter lim="800000"/>
              <a:headEnd/>
              <a:tailEnd/>
            </a:ln>
          </p:spPr>
        </p:pic>
      </p:grpSp>
      <p:pic>
        <p:nvPicPr>
          <p:cNvPr id="24585" name="Picture 196" descr="RecoverPoint Applianc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gray">
          <a:xfrm>
            <a:off x="2998788" y="2171700"/>
            <a:ext cx="1316037" cy="523875"/>
          </a:xfrm>
          <a:prstGeom prst="rect">
            <a:avLst/>
          </a:prstGeom>
          <a:noFill/>
          <a:ln w="9525">
            <a:noFill/>
            <a:miter lim="800000"/>
            <a:headEnd/>
            <a:tailEnd/>
          </a:ln>
        </p:spPr>
      </p:pic>
      <p:sp>
        <p:nvSpPr>
          <p:cNvPr id="24586" name="Oval 389"/>
          <p:cNvSpPr>
            <a:spLocks noChangeArrowheads="1"/>
          </p:cNvSpPr>
          <p:nvPr/>
        </p:nvSpPr>
        <p:spPr bwMode="auto">
          <a:xfrm>
            <a:off x="2659063" y="1295400"/>
            <a:ext cx="2057400" cy="757238"/>
          </a:xfrm>
          <a:prstGeom prst="ellipse">
            <a:avLst/>
          </a:prstGeom>
          <a:solidFill>
            <a:schemeClr val="accent2"/>
          </a:solidFill>
          <a:ln w="9525" algn="ctr">
            <a:solidFill>
              <a:schemeClr val="tx2"/>
            </a:solidFill>
            <a:round/>
            <a:headEnd/>
            <a:tailEnd/>
          </a:ln>
        </p:spPr>
        <p:txBody>
          <a:bodyPr lIns="82124" tIns="41061" rIns="82124" bIns="41061" anchor="ctr"/>
          <a:lstStyle/>
          <a:p>
            <a:pPr algn="ctr" defTabSz="814388" eaLnBrk="0" hangingPunct="0">
              <a:lnSpc>
                <a:spcPct val="90000"/>
              </a:lnSpc>
            </a:pPr>
            <a:r>
              <a:rPr lang="en-US" sz="1400" b="1" i="0">
                <a:latin typeface="Arial" charset="0"/>
                <a:cs typeface="Arial" charset="0"/>
              </a:rPr>
              <a:t>Enterprise Key Manager</a:t>
            </a:r>
          </a:p>
        </p:txBody>
      </p:sp>
      <p:sp>
        <p:nvSpPr>
          <p:cNvPr id="24587" name="Line 199"/>
          <p:cNvSpPr>
            <a:spLocks noChangeShapeType="1"/>
          </p:cNvSpPr>
          <p:nvPr/>
        </p:nvSpPr>
        <p:spPr bwMode="auto">
          <a:xfrm flipH="1" flipV="1">
            <a:off x="4286250" y="2695575"/>
            <a:ext cx="1581150" cy="1114425"/>
          </a:xfrm>
          <a:prstGeom prst="line">
            <a:avLst/>
          </a:prstGeom>
          <a:noFill/>
          <a:ln w="19050">
            <a:solidFill>
              <a:schemeClr val="tx1"/>
            </a:solidFill>
            <a:prstDash val="sysDot"/>
            <a:miter lim="800000"/>
            <a:headEnd/>
            <a:tailEnd type="triangle" w="med" len="med"/>
          </a:ln>
        </p:spPr>
        <p:txBody>
          <a:bodyPr wrap="none"/>
          <a:lstStyle/>
          <a:p>
            <a:endParaRPr lang="en-US"/>
          </a:p>
        </p:txBody>
      </p:sp>
      <p:sp>
        <p:nvSpPr>
          <p:cNvPr id="24588" name="AutoShape 391"/>
          <p:cNvSpPr>
            <a:spLocks noChangeArrowheads="1"/>
          </p:cNvSpPr>
          <p:nvPr/>
        </p:nvSpPr>
        <p:spPr bwMode="auto">
          <a:xfrm>
            <a:off x="7543800" y="4191000"/>
            <a:ext cx="1352550" cy="687388"/>
          </a:xfrm>
          <a:prstGeom prst="verticalScroll">
            <a:avLst>
              <a:gd name="adj" fmla="val 12500"/>
            </a:avLst>
          </a:prstGeom>
          <a:solidFill>
            <a:srgbClr val="FFFF99"/>
          </a:solidFill>
          <a:ln w="9525">
            <a:solidFill>
              <a:srgbClr val="808080"/>
            </a:solidFill>
            <a:round/>
            <a:headEnd/>
            <a:tailEnd/>
          </a:ln>
        </p:spPr>
        <p:txBody>
          <a:bodyPr wrap="none" lIns="82124" tIns="41061" rIns="82124" bIns="41061" anchor="ctr"/>
          <a:lstStyle/>
          <a:p>
            <a:pPr eaLnBrk="0" hangingPunct="0">
              <a:lnSpc>
                <a:spcPct val="90000"/>
              </a:lnSpc>
            </a:pPr>
            <a:r>
              <a:rPr lang="en-US" sz="900" b="1" i="0">
                <a:solidFill>
                  <a:schemeClr val="accent2"/>
                </a:solidFill>
                <a:latin typeface="Arial" charset="0"/>
                <a:cs typeface="Arial" charset="0"/>
              </a:rPr>
              <a:t>@!$%!%!%!%%^&amp;</a:t>
            </a:r>
          </a:p>
          <a:p>
            <a:pPr eaLnBrk="0" hangingPunct="0">
              <a:lnSpc>
                <a:spcPct val="90000"/>
              </a:lnSpc>
            </a:pPr>
            <a:r>
              <a:rPr lang="en-US" sz="900" b="1" i="0">
                <a:solidFill>
                  <a:schemeClr val="accent2"/>
                </a:solidFill>
                <a:latin typeface="Arial" charset="0"/>
                <a:cs typeface="Arial" charset="0"/>
              </a:rPr>
              <a:t>*&amp;^%$#&amp;%$#$%*!^</a:t>
            </a:r>
          </a:p>
          <a:p>
            <a:pPr eaLnBrk="0" hangingPunct="0">
              <a:lnSpc>
                <a:spcPct val="90000"/>
              </a:lnSpc>
            </a:pPr>
            <a:r>
              <a:rPr lang="en-US" sz="900" b="1" i="0">
                <a:solidFill>
                  <a:schemeClr val="accent2"/>
                </a:solidFill>
                <a:latin typeface="Arial" charset="0"/>
                <a:cs typeface="Arial" charset="0"/>
              </a:rPr>
              <a:t>@*%$*^^^^%$@*)</a:t>
            </a:r>
          </a:p>
          <a:p>
            <a:pPr eaLnBrk="0" hangingPunct="0">
              <a:lnSpc>
                <a:spcPct val="90000"/>
              </a:lnSpc>
            </a:pPr>
            <a:r>
              <a:rPr lang="en-US" sz="900" b="1" i="0">
                <a:solidFill>
                  <a:schemeClr val="accent2"/>
                </a:solidFill>
                <a:latin typeface="Arial" charset="0"/>
                <a:cs typeface="Arial" charset="0"/>
              </a:rPr>
              <a:t>%#*@(*$%%%%#@</a:t>
            </a:r>
          </a:p>
        </p:txBody>
      </p:sp>
      <p:sp>
        <p:nvSpPr>
          <p:cNvPr id="24589" name="Rectangle 201"/>
          <p:cNvSpPr>
            <a:spLocks noChangeArrowheads="1"/>
          </p:cNvSpPr>
          <p:nvPr/>
        </p:nvSpPr>
        <p:spPr bwMode="auto">
          <a:xfrm>
            <a:off x="1828800" y="2819400"/>
            <a:ext cx="2327275" cy="427038"/>
          </a:xfrm>
          <a:prstGeom prst="rect">
            <a:avLst/>
          </a:prstGeom>
          <a:noFill/>
          <a:ln w="9525">
            <a:solidFill>
              <a:schemeClr val="tx1"/>
            </a:solidFill>
            <a:miter lim="800000"/>
            <a:headEnd/>
            <a:tailEnd/>
          </a:ln>
        </p:spPr>
        <p:txBody>
          <a:bodyPr wrap="none" anchor="ctr"/>
          <a:lstStyle/>
          <a:p>
            <a:endParaRPr lang="en-US" sz="1200" i="0">
              <a:latin typeface="Arial" charset="0"/>
              <a:cs typeface="Arial" charset="0"/>
            </a:endParaRPr>
          </a:p>
        </p:txBody>
      </p:sp>
      <p:sp>
        <p:nvSpPr>
          <p:cNvPr id="24590" name="Text Box 203"/>
          <p:cNvSpPr txBox="1">
            <a:spLocks noChangeArrowheads="1"/>
          </p:cNvSpPr>
          <p:nvPr/>
        </p:nvSpPr>
        <p:spPr bwMode="auto">
          <a:xfrm>
            <a:off x="1919288" y="2819400"/>
            <a:ext cx="887412" cy="457200"/>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Request Header</a:t>
            </a:r>
          </a:p>
        </p:txBody>
      </p:sp>
      <p:sp>
        <p:nvSpPr>
          <p:cNvPr id="24591" name="Text Box 204"/>
          <p:cNvSpPr txBox="1">
            <a:spLocks noChangeArrowheads="1"/>
          </p:cNvSpPr>
          <p:nvPr/>
        </p:nvSpPr>
        <p:spPr bwMode="auto">
          <a:xfrm>
            <a:off x="2757488" y="2895600"/>
            <a:ext cx="887412" cy="27463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Get</a:t>
            </a:r>
          </a:p>
        </p:txBody>
      </p:sp>
      <p:sp>
        <p:nvSpPr>
          <p:cNvPr id="24592" name="Text Box 211"/>
          <p:cNvSpPr txBox="1">
            <a:spLocks noChangeArrowheads="1"/>
          </p:cNvSpPr>
          <p:nvPr/>
        </p:nvSpPr>
        <p:spPr bwMode="auto">
          <a:xfrm>
            <a:off x="3314700" y="2819400"/>
            <a:ext cx="990600" cy="457200"/>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Unique Identifier</a:t>
            </a:r>
          </a:p>
        </p:txBody>
      </p:sp>
      <p:sp>
        <p:nvSpPr>
          <p:cNvPr id="24593" name="Line 212"/>
          <p:cNvSpPr>
            <a:spLocks noChangeShapeType="1"/>
          </p:cNvSpPr>
          <p:nvPr/>
        </p:nvSpPr>
        <p:spPr bwMode="auto">
          <a:xfrm>
            <a:off x="2757488" y="2819400"/>
            <a:ext cx="0" cy="427038"/>
          </a:xfrm>
          <a:prstGeom prst="line">
            <a:avLst/>
          </a:prstGeom>
          <a:noFill/>
          <a:ln w="9525">
            <a:solidFill>
              <a:schemeClr val="tx1"/>
            </a:solidFill>
            <a:round/>
            <a:headEnd/>
            <a:tailEnd/>
          </a:ln>
        </p:spPr>
        <p:txBody>
          <a:bodyPr/>
          <a:lstStyle/>
          <a:p>
            <a:endParaRPr lang="en-US"/>
          </a:p>
        </p:txBody>
      </p:sp>
      <p:sp>
        <p:nvSpPr>
          <p:cNvPr id="24594" name="Line 221"/>
          <p:cNvSpPr>
            <a:spLocks noChangeShapeType="1"/>
          </p:cNvSpPr>
          <p:nvPr/>
        </p:nvSpPr>
        <p:spPr bwMode="auto">
          <a:xfrm flipH="1" flipV="1">
            <a:off x="4343400" y="2466975"/>
            <a:ext cx="1581150" cy="1114425"/>
          </a:xfrm>
          <a:prstGeom prst="line">
            <a:avLst/>
          </a:prstGeom>
          <a:noFill/>
          <a:ln w="19050">
            <a:solidFill>
              <a:schemeClr val="tx1"/>
            </a:solidFill>
            <a:prstDash val="sysDot"/>
            <a:miter lim="800000"/>
            <a:headEnd type="triangle" w="med" len="med"/>
            <a:tailEnd/>
          </a:ln>
        </p:spPr>
        <p:txBody>
          <a:bodyPr wrap="none"/>
          <a:lstStyle/>
          <a:p>
            <a:endParaRPr lang="en-US"/>
          </a:p>
        </p:txBody>
      </p:sp>
      <p:grpSp>
        <p:nvGrpSpPr>
          <p:cNvPr id="24595" name="Group 203"/>
          <p:cNvGrpSpPr>
            <a:grpSpLocks/>
          </p:cNvGrpSpPr>
          <p:nvPr/>
        </p:nvGrpSpPr>
        <p:grpSpPr bwMode="auto">
          <a:xfrm>
            <a:off x="5022850" y="2362200"/>
            <a:ext cx="3435350" cy="457200"/>
            <a:chOff x="480" y="1824"/>
            <a:chExt cx="2164" cy="288"/>
          </a:xfrm>
        </p:grpSpPr>
        <p:sp>
          <p:nvSpPr>
            <p:cNvPr id="24603" name="Text Box 208"/>
            <p:cNvSpPr txBox="1">
              <a:spLocks noChangeArrowheads="1"/>
            </p:cNvSpPr>
            <p:nvPr/>
          </p:nvSpPr>
          <p:spPr bwMode="auto">
            <a:xfrm>
              <a:off x="1108" y="1824"/>
              <a:ext cx="624" cy="28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Symmetric Key</a:t>
              </a:r>
            </a:p>
          </p:txBody>
        </p:sp>
        <p:sp>
          <p:nvSpPr>
            <p:cNvPr id="24604" name="Rectangle 213"/>
            <p:cNvSpPr>
              <a:spLocks noChangeArrowheads="1"/>
            </p:cNvSpPr>
            <p:nvPr/>
          </p:nvSpPr>
          <p:spPr bwMode="auto">
            <a:xfrm>
              <a:off x="480" y="1824"/>
              <a:ext cx="2164" cy="269"/>
            </a:xfrm>
            <a:prstGeom prst="rect">
              <a:avLst/>
            </a:prstGeom>
            <a:noFill/>
            <a:ln w="9525">
              <a:solidFill>
                <a:schemeClr val="tx1"/>
              </a:solidFill>
              <a:miter lim="800000"/>
              <a:headEnd/>
              <a:tailEnd/>
            </a:ln>
          </p:spPr>
          <p:txBody>
            <a:bodyPr wrap="none" anchor="ctr"/>
            <a:lstStyle/>
            <a:p>
              <a:endParaRPr lang="en-US" sz="1200" i="0">
                <a:latin typeface="Arial" charset="0"/>
                <a:cs typeface="Arial" charset="0"/>
              </a:endParaRPr>
            </a:p>
          </p:txBody>
        </p:sp>
        <p:sp>
          <p:nvSpPr>
            <p:cNvPr id="24605" name="Text Box 214"/>
            <p:cNvSpPr txBox="1">
              <a:spLocks noChangeArrowheads="1"/>
            </p:cNvSpPr>
            <p:nvPr/>
          </p:nvSpPr>
          <p:spPr bwMode="auto">
            <a:xfrm>
              <a:off x="537" y="1824"/>
              <a:ext cx="559" cy="28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Response Header</a:t>
              </a:r>
            </a:p>
          </p:txBody>
        </p:sp>
        <p:sp>
          <p:nvSpPr>
            <p:cNvPr id="24606" name="Line 217"/>
            <p:cNvSpPr>
              <a:spLocks noChangeShapeType="1"/>
            </p:cNvSpPr>
            <p:nvPr/>
          </p:nvSpPr>
          <p:spPr bwMode="auto">
            <a:xfrm>
              <a:off x="2217" y="1824"/>
              <a:ext cx="0" cy="269"/>
            </a:xfrm>
            <a:prstGeom prst="line">
              <a:avLst/>
            </a:prstGeom>
            <a:noFill/>
            <a:ln w="9525">
              <a:solidFill>
                <a:schemeClr val="tx1"/>
              </a:solidFill>
              <a:round/>
              <a:headEnd/>
              <a:tailEnd/>
            </a:ln>
          </p:spPr>
          <p:txBody>
            <a:bodyPr/>
            <a:lstStyle/>
            <a:p>
              <a:endParaRPr lang="en-US"/>
            </a:p>
          </p:txBody>
        </p:sp>
        <p:sp>
          <p:nvSpPr>
            <p:cNvPr id="24607" name="Text Box 218"/>
            <p:cNvSpPr txBox="1">
              <a:spLocks noChangeArrowheads="1"/>
            </p:cNvSpPr>
            <p:nvPr/>
          </p:nvSpPr>
          <p:spPr bwMode="auto">
            <a:xfrm>
              <a:off x="1737" y="1824"/>
              <a:ext cx="624" cy="28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Unique Identifier</a:t>
              </a:r>
            </a:p>
          </p:txBody>
        </p:sp>
        <p:sp>
          <p:nvSpPr>
            <p:cNvPr id="24608" name="Line 219"/>
            <p:cNvSpPr>
              <a:spLocks noChangeShapeType="1"/>
            </p:cNvSpPr>
            <p:nvPr/>
          </p:nvSpPr>
          <p:spPr bwMode="auto">
            <a:xfrm>
              <a:off x="1065" y="1824"/>
              <a:ext cx="0" cy="269"/>
            </a:xfrm>
            <a:prstGeom prst="line">
              <a:avLst/>
            </a:prstGeom>
            <a:noFill/>
            <a:ln w="9525">
              <a:solidFill>
                <a:schemeClr val="tx1"/>
              </a:solidFill>
              <a:round/>
              <a:headEnd/>
              <a:tailEnd/>
            </a:ln>
          </p:spPr>
          <p:txBody>
            <a:bodyPr/>
            <a:lstStyle/>
            <a:p>
              <a:endParaRPr lang="en-US"/>
            </a:p>
          </p:txBody>
        </p:sp>
        <p:sp>
          <p:nvSpPr>
            <p:cNvPr id="24609" name="Text Box 220"/>
            <p:cNvSpPr txBox="1">
              <a:spLocks noChangeArrowheads="1"/>
            </p:cNvSpPr>
            <p:nvPr/>
          </p:nvSpPr>
          <p:spPr bwMode="auto">
            <a:xfrm>
              <a:off x="2265" y="1824"/>
              <a:ext cx="379" cy="288"/>
            </a:xfrm>
            <a:prstGeom prst="rect">
              <a:avLst/>
            </a:prstGeom>
            <a:noFill/>
            <a:ln w="9525">
              <a:noFill/>
              <a:miter lim="800000"/>
              <a:headEnd/>
              <a:tailEnd/>
            </a:ln>
          </p:spPr>
          <p:txBody>
            <a:bodyPr>
              <a:spAutoFit/>
            </a:bodyPr>
            <a:lstStyle/>
            <a:p>
              <a:pPr>
                <a:spcBef>
                  <a:spcPct val="50000"/>
                </a:spcBef>
              </a:pPr>
              <a:r>
                <a:rPr lang="en-US" sz="1200" i="0">
                  <a:latin typeface="Arial" charset="0"/>
                  <a:cs typeface="Arial" charset="0"/>
                </a:rPr>
                <a:t>Key Value</a:t>
              </a:r>
            </a:p>
          </p:txBody>
        </p:sp>
        <p:sp>
          <p:nvSpPr>
            <p:cNvPr id="24610" name="Line 222"/>
            <p:cNvSpPr>
              <a:spLocks noChangeShapeType="1"/>
            </p:cNvSpPr>
            <p:nvPr/>
          </p:nvSpPr>
          <p:spPr bwMode="auto">
            <a:xfrm>
              <a:off x="1689" y="1824"/>
              <a:ext cx="0" cy="269"/>
            </a:xfrm>
            <a:prstGeom prst="line">
              <a:avLst/>
            </a:prstGeom>
            <a:noFill/>
            <a:ln w="9525">
              <a:solidFill>
                <a:schemeClr val="tx1"/>
              </a:solidFill>
              <a:round/>
              <a:headEnd/>
              <a:tailEnd/>
            </a:ln>
          </p:spPr>
          <p:txBody>
            <a:bodyPr/>
            <a:lstStyle/>
            <a:p>
              <a:endParaRPr lang="en-US"/>
            </a:p>
          </p:txBody>
        </p:sp>
      </p:grpSp>
      <p:sp>
        <p:nvSpPr>
          <p:cNvPr id="24596" name="Rectangle 212"/>
          <p:cNvSpPr>
            <a:spLocks noChangeArrowheads="1"/>
          </p:cNvSpPr>
          <p:nvPr/>
        </p:nvSpPr>
        <p:spPr bwMode="auto">
          <a:xfrm>
            <a:off x="533400" y="381000"/>
            <a:ext cx="8229600" cy="1143000"/>
          </a:xfrm>
          <a:prstGeom prst="rect">
            <a:avLst/>
          </a:prstGeom>
          <a:noFill/>
          <a:ln w="9525">
            <a:noFill/>
            <a:miter lim="800000"/>
            <a:headEnd/>
            <a:tailEnd/>
          </a:ln>
        </p:spPr>
        <p:txBody>
          <a:bodyPr anchor="ctr"/>
          <a:lstStyle/>
          <a:p>
            <a:pPr eaLnBrk="0" hangingPunct="0">
              <a:lnSpc>
                <a:spcPct val="80000"/>
              </a:lnSpc>
            </a:pPr>
            <a:r>
              <a:rPr kumimoji="1" lang="en-US" sz="3200" i="0">
                <a:solidFill>
                  <a:srgbClr val="333399"/>
                </a:solidFill>
                <a:latin typeface="Arial Black" pitchFamily="34" charset="0"/>
              </a:rPr>
              <a:t>KMIP Request / Response Model</a:t>
            </a:r>
          </a:p>
        </p:txBody>
      </p:sp>
      <p:sp>
        <p:nvSpPr>
          <p:cNvPr id="24597" name="Line 212"/>
          <p:cNvSpPr>
            <a:spLocks noChangeShapeType="1"/>
          </p:cNvSpPr>
          <p:nvPr/>
        </p:nvSpPr>
        <p:spPr bwMode="auto">
          <a:xfrm>
            <a:off x="3276600" y="2819400"/>
            <a:ext cx="0" cy="427038"/>
          </a:xfrm>
          <a:prstGeom prst="line">
            <a:avLst/>
          </a:prstGeom>
          <a:noFill/>
          <a:ln w="9525">
            <a:solidFill>
              <a:schemeClr val="tx1"/>
            </a:solidFill>
            <a:round/>
            <a:headEnd/>
            <a:tailEnd/>
          </a:ln>
        </p:spPr>
        <p:txBody>
          <a:bodyPr/>
          <a:lstStyle/>
          <a:p>
            <a:endParaRPr lang="en-US"/>
          </a:p>
        </p:txBody>
      </p:sp>
      <p:sp>
        <p:nvSpPr>
          <p:cNvPr id="24598" name="Text Box 214"/>
          <p:cNvSpPr txBox="1">
            <a:spLocks noChangeArrowheads="1"/>
          </p:cNvSpPr>
          <p:nvPr/>
        </p:nvSpPr>
        <p:spPr bwMode="auto">
          <a:xfrm>
            <a:off x="2209800" y="5029200"/>
            <a:ext cx="2286000" cy="304800"/>
          </a:xfrm>
          <a:prstGeom prst="rect">
            <a:avLst/>
          </a:prstGeom>
          <a:noFill/>
          <a:ln w="9525">
            <a:noFill/>
            <a:miter lim="800000"/>
            <a:headEnd/>
            <a:tailEnd/>
          </a:ln>
        </p:spPr>
        <p:txBody>
          <a:bodyPr>
            <a:spAutoFit/>
          </a:bodyPr>
          <a:lstStyle/>
          <a:p>
            <a:pPr>
              <a:spcBef>
                <a:spcPct val="50000"/>
              </a:spcBef>
            </a:pPr>
            <a:r>
              <a:rPr lang="en-US" sz="1400" i="0">
                <a:latin typeface="Arial" charset="0"/>
                <a:cs typeface="Arial" charset="0"/>
              </a:rPr>
              <a:t>Unencrypted data</a:t>
            </a:r>
          </a:p>
        </p:txBody>
      </p:sp>
      <p:sp>
        <p:nvSpPr>
          <p:cNvPr id="24599" name="Text Box 215"/>
          <p:cNvSpPr txBox="1">
            <a:spLocks noChangeArrowheads="1"/>
          </p:cNvSpPr>
          <p:nvPr/>
        </p:nvSpPr>
        <p:spPr bwMode="auto">
          <a:xfrm>
            <a:off x="7543800" y="4953000"/>
            <a:ext cx="1524000" cy="304800"/>
          </a:xfrm>
          <a:prstGeom prst="rect">
            <a:avLst/>
          </a:prstGeom>
          <a:noFill/>
          <a:ln w="9525">
            <a:noFill/>
            <a:miter lim="800000"/>
            <a:headEnd/>
            <a:tailEnd/>
          </a:ln>
        </p:spPr>
        <p:txBody>
          <a:bodyPr>
            <a:spAutoFit/>
          </a:bodyPr>
          <a:lstStyle/>
          <a:p>
            <a:pPr>
              <a:spcBef>
                <a:spcPct val="50000"/>
              </a:spcBef>
            </a:pPr>
            <a:r>
              <a:rPr lang="en-US" sz="1400" i="0">
                <a:latin typeface="Arial" charset="0"/>
                <a:cs typeface="Arial" charset="0"/>
              </a:rPr>
              <a:t>Encrypted data</a:t>
            </a:r>
          </a:p>
        </p:txBody>
      </p:sp>
      <p:pic>
        <p:nvPicPr>
          <p:cNvPr id="24600" name="Picture 51" descr="Key"/>
          <p:cNvPicPr>
            <a:picLocks noChangeAspect="1" noChangeArrowheads="1"/>
          </p:cNvPicPr>
          <p:nvPr/>
        </p:nvPicPr>
        <p:blipFill>
          <a:blip r:embed="rId6"/>
          <a:srcRect/>
          <a:stretch>
            <a:fillRect/>
          </a:stretch>
        </p:blipFill>
        <p:spPr bwMode="gray">
          <a:xfrm>
            <a:off x="5840413" y="2905125"/>
            <a:ext cx="484187" cy="219075"/>
          </a:xfrm>
          <a:prstGeom prst="rect">
            <a:avLst/>
          </a:prstGeom>
          <a:noFill/>
          <a:ln w="9525">
            <a:noFill/>
            <a:miter lim="800000"/>
            <a:headEnd/>
            <a:tailEnd/>
          </a:ln>
        </p:spPr>
      </p:pic>
      <p:sp>
        <p:nvSpPr>
          <p:cNvPr id="24601" name="Line 217"/>
          <p:cNvSpPr>
            <a:spLocks noChangeShapeType="1"/>
          </p:cNvSpPr>
          <p:nvPr/>
        </p:nvSpPr>
        <p:spPr bwMode="auto">
          <a:xfrm>
            <a:off x="1752600" y="4648200"/>
            <a:ext cx="3886200" cy="0"/>
          </a:xfrm>
          <a:prstGeom prst="line">
            <a:avLst/>
          </a:prstGeom>
          <a:noFill/>
          <a:ln w="38100">
            <a:solidFill>
              <a:schemeClr val="bg2"/>
            </a:solidFill>
            <a:round/>
            <a:headEnd/>
            <a:tailEnd type="triangle" w="med" len="med"/>
          </a:ln>
        </p:spPr>
        <p:txBody>
          <a:bodyPr/>
          <a:lstStyle/>
          <a:p>
            <a:endParaRPr lang="en-US"/>
          </a:p>
        </p:txBody>
      </p:sp>
      <p:sp>
        <p:nvSpPr>
          <p:cNvPr id="24602" name="AutoShape 386"/>
          <p:cNvSpPr>
            <a:spLocks noChangeArrowheads="1"/>
          </p:cNvSpPr>
          <p:nvPr/>
        </p:nvSpPr>
        <p:spPr bwMode="auto">
          <a:xfrm>
            <a:off x="2438400" y="4191000"/>
            <a:ext cx="1336675" cy="684213"/>
          </a:xfrm>
          <a:prstGeom prst="verticalScroll">
            <a:avLst>
              <a:gd name="adj" fmla="val 12500"/>
            </a:avLst>
          </a:prstGeom>
          <a:solidFill>
            <a:schemeClr val="bg1"/>
          </a:solidFill>
          <a:ln w="9525">
            <a:solidFill>
              <a:srgbClr val="808080"/>
            </a:solidFill>
            <a:round/>
            <a:headEnd/>
            <a:tailEnd/>
          </a:ln>
        </p:spPr>
        <p:txBody>
          <a:bodyPr wrap="none" lIns="82124" tIns="41061" rIns="82124" bIns="41061" anchor="ctr"/>
          <a:lstStyle/>
          <a:p>
            <a:pPr eaLnBrk="0" hangingPunct="0">
              <a:lnSpc>
                <a:spcPct val="90000"/>
              </a:lnSpc>
            </a:pPr>
            <a:r>
              <a:rPr lang="en-US" sz="900" b="1" i="0">
                <a:latin typeface="Arial" charset="0"/>
                <a:cs typeface="Arial" charset="0"/>
              </a:rPr>
              <a:t>Name: XYZ</a:t>
            </a:r>
          </a:p>
          <a:p>
            <a:pPr eaLnBrk="0" hangingPunct="0">
              <a:lnSpc>
                <a:spcPct val="90000"/>
              </a:lnSpc>
            </a:pPr>
            <a:r>
              <a:rPr lang="en-US" sz="900" b="1" i="0">
                <a:latin typeface="Arial" charset="0"/>
                <a:cs typeface="Arial" charset="0"/>
              </a:rPr>
              <a:t>SSN: 1234567890</a:t>
            </a:r>
          </a:p>
          <a:p>
            <a:pPr eaLnBrk="0" hangingPunct="0">
              <a:lnSpc>
                <a:spcPct val="90000"/>
              </a:lnSpc>
            </a:pPr>
            <a:r>
              <a:rPr lang="en-US" sz="900" b="1" i="0">
                <a:latin typeface="Arial" charset="0"/>
                <a:cs typeface="Arial" charset="0"/>
              </a:rPr>
              <a:t>Acct No: 45YT-658</a:t>
            </a:r>
          </a:p>
          <a:p>
            <a:pPr eaLnBrk="0" hangingPunct="0">
              <a:lnSpc>
                <a:spcPct val="90000"/>
              </a:lnSpc>
            </a:pPr>
            <a:r>
              <a:rPr lang="en-US" sz="900" b="1" i="0">
                <a:latin typeface="Arial" charset="0"/>
                <a:cs typeface="Arial" charset="0"/>
              </a:rPr>
              <a:t>Status: Gold</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ASIStemplate3">
  <a:themeElements>
    <a:clrScheme name="OASIStemplate3.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ASIStemplate3.po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ASIStemplate3.po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OASIStemplate3.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OASIStemplate3.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ASIStemplate3.po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OASIStemplate3.po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OASIStemplate3.po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OASIStemplate3.po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C:\OASIS\TRADE SHOWS\SLIDES\OASIStemplate3.pot</Template>
  <TotalTime>9805</TotalTime>
  <Words>5535</Words>
  <Application>Microsoft Office PowerPoint</Application>
  <PresentationFormat>On-screen Show (4:3)</PresentationFormat>
  <Paragraphs>580</Paragraphs>
  <Slides>33</Slides>
  <Notes>33</Notes>
  <HiddenSlides>0</HiddenSlides>
  <MMClips>0</MMClips>
  <ScaleCrop>false</ScaleCrop>
  <HeadingPairs>
    <vt:vector size="6" baseType="variant">
      <vt:variant>
        <vt:lpstr>Fonts Used</vt:lpstr>
      </vt:variant>
      <vt:variant>
        <vt:i4>11</vt:i4>
      </vt:variant>
      <vt:variant>
        <vt:lpstr>Design Template</vt:lpstr>
      </vt:variant>
      <vt:variant>
        <vt:i4>1</vt:i4>
      </vt:variant>
      <vt:variant>
        <vt:lpstr>Slide Titles</vt:lpstr>
      </vt:variant>
      <vt:variant>
        <vt:i4>33</vt:i4>
      </vt:variant>
    </vt:vector>
  </HeadingPairs>
  <TitlesOfParts>
    <vt:vector size="45" baseType="lpstr">
      <vt:lpstr>Times New Roman</vt:lpstr>
      <vt:lpstr>Arial</vt:lpstr>
      <vt:lpstr>Arial Black</vt:lpstr>
      <vt:lpstr>Monotype Sorts</vt:lpstr>
      <vt:lpstr>Times</vt:lpstr>
      <vt:lpstr>MS PGothic</vt:lpstr>
      <vt:lpstr>Calibri</vt:lpstr>
      <vt:lpstr>Verdana</vt:lpstr>
      <vt:lpstr>Wingdings</vt:lpstr>
      <vt:lpstr>Smudger LET</vt:lpstr>
      <vt:lpstr>Marydale</vt:lpstr>
      <vt:lpstr>OASIStemplate3</vt:lpstr>
      <vt:lpstr>Addressing the New Complexities in Key Management Interoperability  KMIP V.Next </vt:lpstr>
      <vt:lpstr>   Presenters</vt:lpstr>
      <vt:lpstr>Agenda</vt:lpstr>
      <vt:lpstr>KMIP V1.0 / V1.1</vt:lpstr>
      <vt:lpstr>Slide 5</vt:lpstr>
      <vt:lpstr>Slide 6</vt:lpstr>
      <vt:lpstr>Slide 7</vt:lpstr>
      <vt:lpstr>Slide 8</vt:lpstr>
      <vt:lpstr>Slide 9</vt:lpstr>
      <vt:lpstr>KMIP defines a set of Operations that apply to Managed Objects that consist of Attributes and possibly cryptographic material</vt:lpstr>
      <vt:lpstr>Slide 11</vt:lpstr>
      <vt:lpstr>Message Encoding</vt:lpstr>
      <vt:lpstr>Authentication</vt:lpstr>
      <vt:lpstr>KMIP Interop at RSAC 2012</vt:lpstr>
      <vt:lpstr>KMIP Test Cases</vt:lpstr>
      <vt:lpstr>KMIP Profiles</vt:lpstr>
      <vt:lpstr>KMIP Usage Guide</vt:lpstr>
      <vt:lpstr>New Challenges in Key Management</vt:lpstr>
      <vt:lpstr>Business &amp; IT are evolving rapidly… </vt:lpstr>
      <vt:lpstr>Cloud Key Management</vt:lpstr>
      <vt:lpstr>Slide 21</vt:lpstr>
      <vt:lpstr>PGP Key Management</vt:lpstr>
      <vt:lpstr>Quantum Key Distribution</vt:lpstr>
      <vt:lpstr>Changes in the Threat Landscape</vt:lpstr>
      <vt:lpstr>Addressing the New Challenges in Key Management</vt:lpstr>
      <vt:lpstr>KMIP V.Next</vt:lpstr>
      <vt:lpstr>Use Cases for Hybrid Cloud</vt:lpstr>
      <vt:lpstr>Use Cases for Hardware Security Modules</vt:lpstr>
      <vt:lpstr>Use Cases for PGP Keys</vt:lpstr>
      <vt:lpstr>Use Cases for Quantum Key Distribution</vt:lpstr>
      <vt:lpstr>KMIP Interoperability Program</vt:lpstr>
      <vt:lpstr>New members welcome</vt:lpstr>
      <vt:lpstr>Thank You!</vt:lpstr>
    </vt:vector>
  </TitlesOfParts>
  <Company>OASIS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OASIS: Integrating Standards for Web Services, Business Processes &amp; Remote Portals</dc:title>
  <dc:subject>Web Services</dc:subject>
  <dc:creator>Patrick Gannon</dc:creator>
  <dc:description>Delphi Summit - 10/29/02</dc:description>
  <cp:lastModifiedBy>Dee Schur</cp:lastModifiedBy>
  <cp:revision>398</cp:revision>
  <cp:lastPrinted>2001-10-03T13:09:55Z</cp:lastPrinted>
  <dcterms:created xsi:type="dcterms:W3CDTF">2001-02-19T16:56:32Z</dcterms:created>
  <dcterms:modified xsi:type="dcterms:W3CDTF">2012-09-27T14:21:59Z</dcterms:modified>
</cp:coreProperties>
</file>