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1" r:id="rId3"/>
    <p:sldId id="260" r:id="rId4"/>
    <p:sldId id="369" r:id="rId5"/>
    <p:sldId id="380" r:id="rId6"/>
    <p:sldId id="406" r:id="rId7"/>
    <p:sldId id="408" r:id="rId8"/>
    <p:sldId id="307" r:id="rId9"/>
    <p:sldId id="401" r:id="rId10"/>
    <p:sldId id="280" r:id="rId11"/>
    <p:sldId id="290" r:id="rId12"/>
    <p:sldId id="399" r:id="rId13"/>
    <p:sldId id="293" r:id="rId14"/>
    <p:sldId id="303" r:id="rId15"/>
    <p:sldId id="400" r:id="rId16"/>
    <p:sldId id="355" r:id="rId17"/>
    <p:sldId id="366" r:id="rId18"/>
    <p:sldId id="402" r:id="rId19"/>
    <p:sldId id="383" r:id="rId20"/>
    <p:sldId id="393" r:id="rId21"/>
    <p:sldId id="403" r:id="rId22"/>
    <p:sldId id="398" r:id="rId23"/>
  </p:sldIdLst>
  <p:sldSz cx="7620000" cy="5715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FCA9B-3B7B-544B-8CDD-ABF1417F159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0440D-55BF-DD4A-9E69-07038722ED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837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Cross-domain Identity Management  -&gt;  System for Cross-domain Identity Management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0440D-55BF-DD4A-9E69-07038722EDE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714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85F6-1ED5-45A6-94B2-EEF3BC0F9FE3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C6D1-944B-43E0-8A0C-9CBA9329B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halkboard"/>
          <a:ea typeface="+mj-ea"/>
          <a:cs typeface="Chalkboard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halkboard"/>
          <a:ea typeface="+mn-ea"/>
          <a:cs typeface="Chalkboard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halkboard"/>
          <a:ea typeface="+mn-ea"/>
          <a:cs typeface="Chalkboard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halkboard"/>
          <a:ea typeface="+mn-ea"/>
          <a:cs typeface="Chalkboard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halkboard"/>
          <a:ea typeface="+mn-ea"/>
          <a:cs typeface="Chalkboard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halkboard"/>
          <a:ea typeface="+mn-ea"/>
          <a:cs typeface="Chalkboard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ubTitle"/>
          <p:cNvSpPr txBox="1"/>
          <p:nvPr/>
        </p:nvSpPr>
        <p:spPr>
          <a:xfrm>
            <a:off x="485775" y="3867150"/>
            <a:ext cx="6638925" cy="807913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US" sz="2325" dirty="0" smtClean="0">
                <a:solidFill>
                  <a:srgbClr val="FFFFFF"/>
                </a:solidFill>
                <a:latin typeface="Amasis"/>
              </a:rPr>
              <a:t>John Bradley, Ping Identity</a:t>
            </a:r>
          </a:p>
          <a:p>
            <a:pPr algn="ctr"/>
            <a:r>
              <a:rPr lang="en-US" sz="2325" b="0" i="0" u="none" spc="0" dirty="0" smtClean="0">
                <a:solidFill>
                  <a:srgbClr val="FFFFFF"/>
                </a:solidFill>
                <a:latin typeface="Amasis"/>
              </a:rPr>
              <a:t>@ve7jtb</a:t>
            </a:r>
          </a:p>
        </p:txBody>
      </p:sp>
      <p:sp>
        <p:nvSpPr>
          <p:cNvPr id="259" name="Title"/>
          <p:cNvSpPr txBox="1"/>
          <p:nvPr/>
        </p:nvSpPr>
        <p:spPr>
          <a:xfrm>
            <a:off x="571500" y="1381892"/>
            <a:ext cx="6477000" cy="2008242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4800" b="0" i="0" u="none" spc="0" dirty="0" smtClean="0">
                <a:solidFill>
                  <a:srgbClr val="FFFFFF"/>
                </a:solidFill>
                <a:latin typeface="Chalkboard"/>
                <a:cs typeface="Chalkboard"/>
              </a:rPr>
              <a:t>Synergies
or</a:t>
            </a:r>
            <a:r>
              <a:rPr lang="en-US" sz="2850" b="0" i="0" u="none" spc="0" dirty="0" smtClean="0">
                <a:solidFill>
                  <a:srgbClr val="FFFFFF"/>
                </a:solidFill>
                <a:latin typeface="Chalkboard"/>
                <a:cs typeface="Chalkboard"/>
              </a:rPr>
              <a:t> </a:t>
            </a:r>
            <a:r>
              <a:rPr lang="en-US" sz="2850" b="0" i="0" u="none" spc="0" dirty="0" smtClean="0">
                <a:solidFill>
                  <a:srgbClr val="FFFFFF"/>
                </a:solidFill>
                <a:latin typeface="Calibri"/>
              </a:rPr>
              <a:t>
(hey you got SAML on my OAuth!)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extBox 5"/>
          <p:cNvSpPr txBox="1"/>
          <p:nvPr/>
        </p:nvSpPr>
        <p:spPr>
          <a:xfrm>
            <a:off x="2828925" y="44767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SAML</a:t>
            </a:r>
          </a:p>
        </p:txBody>
      </p:sp>
      <p:sp>
        <p:nvSpPr>
          <p:cNvPr id="284" name="TextBox 6"/>
          <p:cNvSpPr txBox="1"/>
          <p:nvPr/>
        </p:nvSpPr>
        <p:spPr>
          <a:xfrm>
            <a:off x="5314950" y="37052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JWT</a:t>
            </a:r>
          </a:p>
        </p:txBody>
      </p:sp>
      <p:sp>
        <p:nvSpPr>
          <p:cNvPr id="285" name="TextBox 7"/>
          <p:cNvSpPr txBox="1"/>
          <p:nvPr/>
        </p:nvSpPr>
        <p:spPr>
          <a:xfrm>
            <a:off x="2657475" y="47339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err="1" smtClean="0">
                <a:solidFill>
                  <a:srgbClr val="FFFFFF"/>
                </a:solidFill>
                <a:latin typeface="Calibri"/>
              </a:rPr>
              <a:t>OpenID</a:t>
            </a:r>
            <a:endParaRPr lang="en-US" sz="3450" b="1" i="0" u="none" spc="0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6" name="TextBox 8"/>
          <p:cNvSpPr txBox="1"/>
          <p:nvPr/>
        </p:nvSpPr>
        <p:spPr>
          <a:xfrm>
            <a:off x="409575" y="19907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SCIM</a:t>
            </a:r>
          </a:p>
        </p:txBody>
      </p:sp>
      <p:sp>
        <p:nvSpPr>
          <p:cNvPr id="287" name="TextBox 9"/>
          <p:cNvSpPr txBox="1"/>
          <p:nvPr/>
        </p:nvSpPr>
        <p:spPr>
          <a:xfrm>
            <a:off x="5314950" y="177165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OAuth</a:t>
            </a:r>
          </a:p>
        </p:txBody>
      </p:sp>
      <p:sp>
        <p:nvSpPr>
          <p:cNvPr id="288" name="TextBox 10"/>
          <p:cNvSpPr txBox="1"/>
          <p:nvPr/>
        </p:nvSpPr>
        <p:spPr>
          <a:xfrm>
            <a:off x="457200" y="381000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UMA</a:t>
            </a:r>
          </a:p>
        </p:txBody>
      </p:sp>
      <p:sp>
        <p:nvSpPr>
          <p:cNvPr id="289" name="Oval 13"/>
          <p:cNvSpPr/>
          <p:nvPr/>
        </p:nvSpPr>
        <p:spPr>
          <a:xfrm rot="20439599">
            <a:off x="76200" y="685800"/>
            <a:ext cx="4819650" cy="1895475"/>
          </a:xfrm>
          <a:prstGeom prst="ellipse">
            <a:avLst/>
          </a:prstGeom>
          <a:solidFill>
            <a:srgbClr val="A5DE50">
              <a:alpha val="37000"/>
            </a:srgbClr>
          </a:solidFill>
          <a:ln w="9525">
            <a:solidFill>
              <a:srgbClr val="4F81BD"/>
            </a:solidFill>
          </a:ln>
          <a:effectLst>
            <a:outerShdw blurRad="50800" dist="38100" dir="2700000" algn="tl" rotWithShape="0">
              <a:srgbClr val="000000">
                <a:alpha val="34901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itle"/>
          <p:cNvSpPr txBox="1"/>
          <p:nvPr/>
        </p:nvSpPr>
        <p:spPr>
          <a:xfrm>
            <a:off x="381000" y="228600"/>
            <a:ext cx="6858000" cy="9525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A5DE50"/>
                </a:solidFill>
                <a:latin typeface="Calibri"/>
              </a:rPr>
              <a:t>SCIM &amp; SAML</a:t>
            </a:r>
          </a:p>
        </p:txBody>
      </p:sp>
      <p:sp>
        <p:nvSpPr>
          <p:cNvPr id="292" name="Body"/>
          <p:cNvSpPr txBox="1"/>
          <p:nvPr/>
        </p:nvSpPr>
        <p:spPr>
          <a:xfrm>
            <a:off x="381000" y="1276350"/>
            <a:ext cx="6810375" cy="3173946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025" b="0" i="0" u="none" spc="0" dirty="0" smtClean="0">
                <a:solidFill>
                  <a:srgbClr val="A5DE50"/>
                </a:solidFill>
                <a:latin typeface="Amasis"/>
              </a:rPr>
              <a:t> SAML binding for SCIM</a:t>
            </a:r>
          </a:p>
          <a:p>
            <a:pPr marL="914400" lvl="1" indent="-457200">
              <a:buFont typeface="Arial"/>
              <a:buChar char="•"/>
            </a:pPr>
            <a:r>
              <a:rPr lang="en-US" sz="2025" dirty="0" smtClean="0">
                <a:solidFill>
                  <a:srgbClr val="A5DE50"/>
                </a:solidFill>
                <a:latin typeface="Amasis"/>
              </a:rPr>
              <a:t>Carry SCIM instance as attributes in SAML SSO message</a:t>
            </a:r>
          </a:p>
          <a:p>
            <a:pPr marL="914400" lvl="1" indent="-457200">
              <a:buFont typeface="Arial"/>
              <a:buChar char="•"/>
            </a:pPr>
            <a:r>
              <a:rPr lang="en-US" sz="2025" dirty="0" smtClean="0">
                <a:solidFill>
                  <a:srgbClr val="A5DE50"/>
                </a:solidFill>
                <a:latin typeface="Amasis"/>
              </a:rPr>
              <a:t>Enables JIT provisioning</a:t>
            </a:r>
          </a:p>
          <a:p>
            <a:pPr marL="914400" lvl="1" indent="-457200">
              <a:buFont typeface="Arial"/>
              <a:buChar char="•"/>
            </a:pPr>
            <a:r>
              <a:rPr lang="en-US" sz="2025" dirty="0" smtClean="0">
                <a:solidFill>
                  <a:srgbClr val="A5DE50"/>
                </a:solidFill>
                <a:latin typeface="Amasis"/>
              </a:rPr>
              <a:t>Supplements SCIM API model</a:t>
            </a:r>
          </a:p>
          <a:p>
            <a:pPr marL="457200" indent="-457200" algn="l">
              <a:buFont typeface="Arial"/>
              <a:buChar char="•"/>
            </a:pPr>
            <a:endParaRPr lang="en-US" sz="2025" b="0" i="0" u="none" spc="0" dirty="0" smtClean="0">
              <a:solidFill>
                <a:srgbClr val="A5DE50"/>
              </a:solidFill>
              <a:latin typeface="Amasis"/>
            </a:endParaRPr>
          </a:p>
          <a:p>
            <a:pPr marL="457200" indent="-457200">
              <a:buFont typeface="Arial"/>
              <a:buChar char="•"/>
            </a:pPr>
            <a:r>
              <a:rPr lang="en-US" sz="2025" dirty="0" smtClean="0">
                <a:solidFill>
                  <a:srgbClr val="A5DE50"/>
                </a:solidFill>
                <a:latin typeface="Amasis"/>
              </a:rPr>
              <a:t>SCIM API messages to provision accounts for subsequent SAML SSO</a:t>
            </a:r>
          </a:p>
          <a:p>
            <a:pPr marL="457200" indent="-457200" algn="l"/>
            <a:r>
              <a:rPr lang="en-US" sz="2025" b="0" i="0" u="none" spc="0" dirty="0" smtClean="0">
                <a:solidFill>
                  <a:srgbClr val="A5DE50"/>
                </a:solidFill>
                <a:latin typeface="Amasis"/>
              </a:rPr>
              <a:t> 	</a:t>
            </a:r>
            <a:endParaRPr lang="en-US" sz="2025" dirty="0" smtClean="0">
              <a:solidFill>
                <a:srgbClr val="A5DE50"/>
              </a:solidFill>
              <a:latin typeface="Amasis"/>
            </a:endParaRPr>
          </a:p>
          <a:p>
            <a:pPr algn="l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1-07-12 at 9.39.08 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620000" cy="5736980"/>
          </a:xfrm>
          <a:prstGeom prst="rect">
            <a:avLst/>
          </a:prstGeom>
        </p:spPr>
      </p:pic>
      <p:sp>
        <p:nvSpPr>
          <p:cNvPr id="5" name="Body"/>
          <p:cNvSpPr txBox="1"/>
          <p:nvPr/>
        </p:nvSpPr>
        <p:spPr>
          <a:xfrm>
            <a:off x="381000" y="1276350"/>
            <a:ext cx="6810375" cy="4308872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marL="457200" indent="-457200"/>
            <a:r>
              <a:rPr lang="en-US" sz="1600">
                <a:solidFill>
                  <a:schemeClr val="accent3"/>
                </a:solidFill>
              </a:rPr>
              <a:t>&lt;saml:AttributeStatement xmlns:xs="http://www.w3.org/2001/XMLSchema" xmlns:saml="urn:oasis:names:tc:SAML:2.0:assertion" xmlns:scim="http://placeholder.scim.org/2011/schema/extension"&gt;</a:t>
            </a:r>
          </a:p>
          <a:p>
            <a:pPr marL="457200" indent="-457200"/>
            <a:r>
              <a:rPr lang="en-US" sz="1600">
                <a:solidFill>
                  <a:schemeClr val="accent3"/>
                </a:solidFill>
              </a:rPr>
              <a:t>	&lt;saml:Attribute NameFormat="urn:oasis:names:tc:SAML:2.0:attrname-	format:unspecified" Name="SCIM.userName"&gt; </a:t>
            </a:r>
          </a:p>
          <a:p>
            <a:pPr marL="457200" indent="-457200"/>
            <a:r>
              <a:rPr lang="en-US" sz="1600">
                <a:solidFill>
                  <a:schemeClr val="accent3"/>
                </a:solidFill>
              </a:rPr>
              <a:t>		&lt;saml:AttributeValue xmlns:xsi="http://www.w3.org/2001/XMLSchema-	instance" xsi:type="xs:string"&gt;</a:t>
            </a:r>
            <a:r>
              <a:rPr lang="en-US" sz="1600">
                <a:solidFill>
                  <a:srgbClr val="FFFFFF"/>
                </a:solidFill>
              </a:rPr>
              <a:t>bjensen@example.com</a:t>
            </a:r>
            <a:r>
              <a:rPr lang="en-US" sz="1600">
                <a:solidFill>
                  <a:schemeClr val="accent3"/>
                </a:solidFill>
              </a:rPr>
              <a:t>&lt;/saml:AttributeValue&gt;</a:t>
            </a:r>
          </a:p>
          <a:p>
            <a:pPr marL="457200" indent="-457200"/>
            <a:r>
              <a:rPr lang="en-US" sz="1600">
                <a:solidFill>
                  <a:schemeClr val="accent3"/>
                </a:solidFill>
              </a:rPr>
              <a:t> 	&lt;/saml:Attribute&gt; </a:t>
            </a:r>
          </a:p>
          <a:p>
            <a:pPr marL="457200" indent="-457200"/>
            <a:r>
              <a:rPr lang="en-US" sz="1600">
                <a:solidFill>
                  <a:schemeClr val="accent3"/>
                </a:solidFill>
              </a:rPr>
              <a:t>	&lt;saml:Attribute NameFormat="urn:oasis:names:tc:SAML:2.0:attrname-	format:unspecified" Name="SCIM.name.formatted"&gt;</a:t>
            </a:r>
          </a:p>
          <a:p>
            <a:pPr marL="457200" indent="-457200"/>
            <a:r>
              <a:rPr lang="en-US" sz="1600">
                <a:solidFill>
                  <a:schemeClr val="accent3"/>
                </a:solidFill>
              </a:rPr>
              <a:t>		&lt;saml:AttributeValue xmlns:xsi="http://www.w3.org/2001/XMLSchema-	instance" xsi:type="xs:string"&gt;</a:t>
            </a:r>
            <a:r>
              <a:rPr lang="en-US" sz="1600">
                <a:solidFill>
                  <a:schemeClr val="bg1"/>
                </a:solidFill>
              </a:rPr>
              <a:t>Ms. Babs J Jensen III</a:t>
            </a:r>
            <a:r>
              <a:rPr lang="en-US" sz="1600">
                <a:solidFill>
                  <a:schemeClr val="accent3"/>
                </a:solidFill>
              </a:rPr>
              <a:t>&lt;/saml:AttributeValue&gt; </a:t>
            </a:r>
          </a:p>
          <a:p>
            <a:pPr marL="457200" indent="-457200"/>
            <a:r>
              <a:rPr lang="en-US" sz="1600">
                <a:solidFill>
                  <a:schemeClr val="accent3"/>
                </a:solidFill>
              </a:rPr>
              <a:t>	&lt;/saml:Attribute&gt; </a:t>
            </a:r>
            <a:endParaRPr lang="en-US" sz="1600" dirty="0" smtClean="0">
              <a:solidFill>
                <a:srgbClr val="A5DE50"/>
              </a:solidFill>
              <a:latin typeface="Amasis"/>
            </a:endParaRPr>
          </a:p>
          <a:p>
            <a:pPr marL="457200" indent="-457200"/>
            <a:r>
              <a:rPr lang="en-US" sz="1600" dirty="0" smtClean="0">
                <a:solidFill>
                  <a:srgbClr val="A5DE50"/>
                </a:solidFill>
              </a:rPr>
              <a:t>&lt;/saml:AttributeStatement&gt;</a:t>
            </a:r>
          </a:p>
          <a:p>
            <a:pPr algn="l"/>
            <a:endParaRPr/>
          </a:p>
        </p:txBody>
      </p:sp>
      <p:sp>
        <p:nvSpPr>
          <p:cNvPr id="6" name="Title"/>
          <p:cNvSpPr txBox="1"/>
          <p:nvPr/>
        </p:nvSpPr>
        <p:spPr>
          <a:xfrm>
            <a:off x="381000" y="228600"/>
            <a:ext cx="6858000" cy="9525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A5DE50"/>
                </a:solidFill>
                <a:latin typeface="Calibri"/>
              </a:rPr>
              <a:t>SCIM &amp; SAML</a:t>
            </a:r>
          </a:p>
        </p:txBody>
      </p:sp>
      <p:sp>
        <p:nvSpPr>
          <p:cNvPr id="7" name="Oval 6"/>
          <p:cNvSpPr/>
          <p:nvPr/>
        </p:nvSpPr>
        <p:spPr>
          <a:xfrm>
            <a:off x="3429000" y="2171700"/>
            <a:ext cx="2057400" cy="475786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3581400" y="3695700"/>
            <a:ext cx="2057400" cy="475786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Box 5"/>
          <p:cNvSpPr txBox="1"/>
          <p:nvPr/>
        </p:nvSpPr>
        <p:spPr>
          <a:xfrm>
            <a:off x="2828925" y="44767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SAML</a:t>
            </a:r>
          </a:p>
        </p:txBody>
      </p:sp>
      <p:sp>
        <p:nvSpPr>
          <p:cNvPr id="297" name="TextBox 6"/>
          <p:cNvSpPr txBox="1"/>
          <p:nvPr/>
        </p:nvSpPr>
        <p:spPr>
          <a:xfrm>
            <a:off x="5314950" y="37052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JWT</a:t>
            </a:r>
          </a:p>
        </p:txBody>
      </p:sp>
      <p:sp>
        <p:nvSpPr>
          <p:cNvPr id="298" name="TextBox 7"/>
          <p:cNvSpPr txBox="1"/>
          <p:nvPr/>
        </p:nvSpPr>
        <p:spPr>
          <a:xfrm>
            <a:off x="2657475" y="47339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smtClean="0">
                <a:solidFill>
                  <a:srgbClr val="FFFFFF"/>
                </a:solidFill>
                <a:latin typeface="Calibri"/>
              </a:rPr>
              <a:t>OpenID</a:t>
            </a:r>
            <a:endParaRPr lang="en-US" sz="3450" b="1" i="0" u="none" spc="0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9" name="TextBox 8"/>
          <p:cNvSpPr txBox="1"/>
          <p:nvPr/>
        </p:nvSpPr>
        <p:spPr>
          <a:xfrm>
            <a:off x="409575" y="19907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SCIM</a:t>
            </a:r>
          </a:p>
        </p:txBody>
      </p:sp>
      <p:sp>
        <p:nvSpPr>
          <p:cNvPr id="300" name="TextBox 9"/>
          <p:cNvSpPr txBox="1"/>
          <p:nvPr/>
        </p:nvSpPr>
        <p:spPr>
          <a:xfrm>
            <a:off x="5314950" y="177165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OAuth</a:t>
            </a:r>
          </a:p>
        </p:txBody>
      </p:sp>
      <p:sp>
        <p:nvSpPr>
          <p:cNvPr id="301" name="TextBox 10"/>
          <p:cNvSpPr txBox="1"/>
          <p:nvPr/>
        </p:nvSpPr>
        <p:spPr>
          <a:xfrm>
            <a:off x="457200" y="381000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UMA</a:t>
            </a:r>
          </a:p>
        </p:txBody>
      </p:sp>
      <p:sp>
        <p:nvSpPr>
          <p:cNvPr id="302" name="Oval 13"/>
          <p:cNvSpPr/>
          <p:nvPr/>
        </p:nvSpPr>
        <p:spPr>
          <a:xfrm>
            <a:off x="95250" y="1333500"/>
            <a:ext cx="6896100" cy="1895475"/>
          </a:xfrm>
          <a:prstGeom prst="ellipse">
            <a:avLst/>
          </a:prstGeom>
          <a:solidFill>
            <a:srgbClr val="B5DEFF">
              <a:alpha val="49000"/>
            </a:srgbClr>
          </a:solidFill>
          <a:ln w="9525">
            <a:solidFill>
              <a:srgbClr val="B5DEFF"/>
            </a:solidFill>
          </a:ln>
          <a:effectLst>
            <a:outerShdw blurRad="50800" dist="38100" dir="2700000" algn="tl" rotWithShape="0">
              <a:srgbClr val="000000">
                <a:alpha val="34901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itle"/>
          <p:cNvSpPr txBox="1"/>
          <p:nvPr/>
        </p:nvSpPr>
        <p:spPr>
          <a:xfrm>
            <a:off x="381000" y="228600"/>
            <a:ext cx="6858000" cy="9525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B5DEFF"/>
                </a:solidFill>
                <a:latin typeface="Calibri"/>
              </a:rPr>
              <a:t>SCIM &amp; OAuth</a:t>
            </a:r>
          </a:p>
        </p:txBody>
      </p:sp>
      <p:sp>
        <p:nvSpPr>
          <p:cNvPr id="306" name="TextBox 1"/>
          <p:cNvSpPr txBox="1"/>
          <p:nvPr/>
        </p:nvSpPr>
        <p:spPr>
          <a:xfrm>
            <a:off x="923925" y="1200150"/>
            <a:ext cx="5038725" cy="3139321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700" b="0" i="0" u="none" spc="0" dirty="0" smtClean="0">
                <a:solidFill>
                  <a:srgbClr val="B5DEFF"/>
                </a:solidFill>
                <a:latin typeface="Amasis"/>
              </a:rPr>
              <a:t>Use OAuth to secure SCIM API calls</a:t>
            </a:r>
          </a:p>
          <a:p>
            <a:pPr marL="342900" indent="-342900" algn="l">
              <a:buFont typeface="+mj-lt"/>
              <a:buAutoNum type="arabicPeriod"/>
            </a:pPr>
            <a:endParaRPr/>
          </a:p>
          <a:p>
            <a:pPr marL="514350" indent="-514350" algn="l">
              <a:buFont typeface="+mj-lt"/>
              <a:buAutoNum type="arabicPeriod"/>
            </a:pPr>
            <a:r>
              <a:rPr lang="en-US" sz="2700" b="0" i="0" u="none" spc="0" dirty="0" smtClean="0">
                <a:solidFill>
                  <a:srgbClr val="B5DEFF"/>
                </a:solidFill>
                <a:latin typeface="Amasis"/>
              </a:rPr>
              <a:t>Use SCIM to provision account for subsequent OAuth-based mobile access to SaaS APIs</a:t>
            </a:r>
          </a:p>
          <a:p>
            <a:pPr algn="l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1-07-12 at 9.39.08 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620000" cy="5736980"/>
          </a:xfrm>
          <a:prstGeom prst="rect">
            <a:avLst/>
          </a:prstGeom>
        </p:spPr>
      </p:pic>
      <p:sp>
        <p:nvSpPr>
          <p:cNvPr id="5" name="Body"/>
          <p:cNvSpPr txBox="1"/>
          <p:nvPr/>
        </p:nvSpPr>
        <p:spPr>
          <a:xfrm>
            <a:off x="381000" y="1276350"/>
            <a:ext cx="6810375" cy="680956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marL="457200" indent="-457200" algn="l"/>
            <a:r>
              <a:rPr lang="en-US" sz="2025" b="0" i="0" u="none" spc="0" dirty="0" smtClean="0">
                <a:solidFill>
                  <a:srgbClr val="A5DE50"/>
                </a:solidFill>
                <a:latin typeface="Amasis"/>
              </a:rPr>
              <a:t>	</a:t>
            </a:r>
            <a:endParaRPr lang="en-US" sz="2025" dirty="0" smtClean="0">
              <a:solidFill>
                <a:srgbClr val="A5DE50"/>
              </a:solidFill>
              <a:latin typeface="Amasis"/>
            </a:endParaRPr>
          </a:p>
          <a:p>
            <a:pPr algn="l"/>
            <a:endParaRPr/>
          </a:p>
        </p:txBody>
      </p:sp>
      <p:sp>
        <p:nvSpPr>
          <p:cNvPr id="7" name="Title"/>
          <p:cNvSpPr txBox="1"/>
          <p:nvPr/>
        </p:nvSpPr>
        <p:spPr>
          <a:xfrm>
            <a:off x="381000" y="228600"/>
            <a:ext cx="6858000" cy="9525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B5DEFF"/>
                </a:solidFill>
                <a:latin typeface="Calibri"/>
              </a:rPr>
              <a:t>SCIM &amp; OAuth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913685"/>
            <a:ext cx="4930140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POST /User HTTP/1.1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Host: example.com 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Accept: application/xml 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Authorization: Bearer h480djs93hd8 </a:t>
            </a:r>
          </a:p>
          <a:p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&lt;?xml version="1.0" encoding="UTF-8"?&gt;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&lt;scim:User xmlns:scim="urn:scim:schemas:core:1.0"&gt;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&lt;userName&gt;bjensen@example.com&lt;/userName&gt;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&lt;externalId&gt;701984&lt;/externalId&gt;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&lt;emails&gt;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	&lt;email&gt;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	&lt;value&gt;bjensen@example.com&lt;/value&gt;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	&lt;primary&gt;true&lt;/primary&gt;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	&lt;type&gt;work&lt;/type&gt;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	&lt;/email&gt;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	&lt;/emails&gt;</a:t>
            </a:r>
          </a:p>
          <a:p>
            <a:r>
              <a:rPr lang="en-US">
                <a:solidFill>
                  <a:schemeClr val="accent1">
                    <a:lumMod val="40000"/>
                    <a:lumOff val="60000"/>
                  </a:schemeClr>
                </a:solidFill>
              </a:rPr>
              <a:t>&lt;/scim:User&gt; </a:t>
            </a:r>
          </a:p>
        </p:txBody>
      </p:sp>
      <p:sp>
        <p:nvSpPr>
          <p:cNvPr id="10" name="Oval 9"/>
          <p:cNvSpPr/>
          <p:nvPr/>
        </p:nvSpPr>
        <p:spPr>
          <a:xfrm>
            <a:off x="2286000" y="1714500"/>
            <a:ext cx="1600200" cy="4923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TextBox 5"/>
          <p:cNvSpPr txBox="1"/>
          <p:nvPr/>
        </p:nvSpPr>
        <p:spPr>
          <a:xfrm>
            <a:off x="2828925" y="44767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SAML</a:t>
            </a:r>
          </a:p>
        </p:txBody>
      </p:sp>
      <p:sp>
        <p:nvSpPr>
          <p:cNvPr id="359" name="TextBox 6"/>
          <p:cNvSpPr txBox="1"/>
          <p:nvPr/>
        </p:nvSpPr>
        <p:spPr>
          <a:xfrm>
            <a:off x="5314950" y="37052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JWT</a:t>
            </a:r>
          </a:p>
        </p:txBody>
      </p:sp>
      <p:sp>
        <p:nvSpPr>
          <p:cNvPr id="360" name="TextBox 7"/>
          <p:cNvSpPr txBox="1"/>
          <p:nvPr/>
        </p:nvSpPr>
        <p:spPr>
          <a:xfrm>
            <a:off x="2657475" y="47339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OpenID</a:t>
            </a:r>
          </a:p>
        </p:txBody>
      </p:sp>
      <p:sp>
        <p:nvSpPr>
          <p:cNvPr id="361" name="TextBox 8"/>
          <p:cNvSpPr txBox="1"/>
          <p:nvPr/>
        </p:nvSpPr>
        <p:spPr>
          <a:xfrm>
            <a:off x="409575" y="19907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SCIM</a:t>
            </a:r>
          </a:p>
        </p:txBody>
      </p:sp>
      <p:sp>
        <p:nvSpPr>
          <p:cNvPr id="362" name="TextBox 9"/>
          <p:cNvSpPr txBox="1"/>
          <p:nvPr/>
        </p:nvSpPr>
        <p:spPr>
          <a:xfrm>
            <a:off x="5314950" y="177165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OAuth</a:t>
            </a:r>
          </a:p>
        </p:txBody>
      </p:sp>
      <p:sp>
        <p:nvSpPr>
          <p:cNvPr id="363" name="TextBox 10"/>
          <p:cNvSpPr txBox="1"/>
          <p:nvPr/>
        </p:nvSpPr>
        <p:spPr>
          <a:xfrm>
            <a:off x="457200" y="381000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UMA</a:t>
            </a:r>
          </a:p>
        </p:txBody>
      </p:sp>
      <p:sp>
        <p:nvSpPr>
          <p:cNvPr id="364" name="Oval 14"/>
          <p:cNvSpPr/>
          <p:nvPr/>
        </p:nvSpPr>
        <p:spPr>
          <a:xfrm rot="732056">
            <a:off x="2447925" y="361950"/>
            <a:ext cx="4343400" cy="2095500"/>
          </a:xfrm>
          <a:prstGeom prst="ellipse">
            <a:avLst/>
          </a:prstGeom>
          <a:solidFill>
            <a:srgbClr val="EE2D2D">
              <a:alpha val="48000"/>
            </a:srgbClr>
          </a:solidFill>
          <a:ln w="9525">
            <a:solidFill>
              <a:srgbClr val="4F81BD"/>
            </a:solidFill>
          </a:ln>
          <a:effectLst>
            <a:outerShdw blurRad="50800" dist="38100" dir="2700000" algn="tl" rotWithShape="0">
              <a:srgbClr val="000000">
                <a:alpha val="34901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/>
          </a:p>
        </p:txBody>
      </p:sp>
      <p:sp>
        <p:nvSpPr>
          <p:cNvPr id="365" name="Oval 15"/>
          <p:cNvSpPr/>
          <p:nvPr/>
        </p:nvSpPr>
        <p:spPr>
          <a:xfrm>
            <a:off x="4648200" y="1714500"/>
            <a:ext cx="2590800" cy="2809875"/>
          </a:xfrm>
          <a:prstGeom prst="ellipse">
            <a:avLst/>
          </a:prstGeom>
          <a:solidFill>
            <a:srgbClr val="EE2D2D">
              <a:alpha val="52000"/>
            </a:srgbClr>
          </a:solidFill>
          <a:ln w="9525">
            <a:solidFill>
              <a:srgbClr val="4F81BD"/>
            </a:solidFill>
          </a:ln>
          <a:effectLst>
            <a:outerShdw blurRad="50800" dist="38100" dir="2700000" algn="tl" rotWithShape="0">
              <a:srgbClr val="000000">
                <a:alpha val="34901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Title"/>
          <p:cNvSpPr txBox="1"/>
          <p:nvPr/>
        </p:nvSpPr>
        <p:spPr>
          <a:xfrm>
            <a:off x="381000" y="228600"/>
            <a:ext cx="6858000" cy="9525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EE2D2D"/>
                </a:solidFill>
                <a:latin typeface="Calibri"/>
              </a:rPr>
              <a:t>SAML &amp; JWT &amp; OAuth</a:t>
            </a:r>
          </a:p>
        </p:txBody>
      </p:sp>
      <p:sp>
        <p:nvSpPr>
          <p:cNvPr id="368" name="Body"/>
          <p:cNvSpPr txBox="1"/>
          <p:nvPr/>
        </p:nvSpPr>
        <p:spPr>
          <a:xfrm>
            <a:off x="381000" y="1276350"/>
            <a:ext cx="6810375" cy="3027752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>
              <a:buFont typeface="Arial"/>
              <a:buChar char="•"/>
            </a:pPr>
            <a:r>
              <a:rPr lang="en-US" sz="2025" b="0" i="0" u="none" spc="0" dirty="0" smtClean="0">
                <a:solidFill>
                  <a:srgbClr val="EE2D2D"/>
                </a:solidFill>
                <a:latin typeface="Amasis"/>
              </a:rPr>
              <a:t> Use SAML assertion or JWT for</a:t>
            </a:r>
          </a:p>
          <a:p>
            <a:pPr algn="l"/>
            <a:r>
              <a:rPr lang="en-US" sz="2025" b="0" i="0" u="none" spc="0" dirty="0" smtClean="0">
                <a:solidFill>
                  <a:srgbClr val="EE2D2D"/>
                </a:solidFill>
                <a:latin typeface="Amasis"/>
              </a:rPr>
              <a:t>OAuth client authentication and/or OAuth grant type</a:t>
            </a:r>
          </a:p>
          <a:p>
            <a:pPr algn="l"/>
            <a:endParaRPr lang="en-US" sz="2025" dirty="0" smtClean="0">
              <a:solidFill>
                <a:srgbClr val="EE2D2D"/>
              </a:solidFill>
              <a:latin typeface="Amasis"/>
            </a:endParaRPr>
          </a:p>
          <a:p>
            <a:r>
              <a:rPr lang="en-US" sz="1600">
                <a:solidFill>
                  <a:srgbClr val="FF0000"/>
                </a:solidFill>
              </a:rPr>
              <a:t>POST /token HTTP/1.1</a:t>
            </a:r>
          </a:p>
          <a:p>
            <a:r>
              <a:rPr lang="en-US" sz="1600">
                <a:solidFill>
                  <a:srgbClr val="FF0000"/>
                </a:solidFill>
              </a:rPr>
              <a:t>Host: server.example.com</a:t>
            </a:r>
          </a:p>
          <a:p>
            <a:r>
              <a:rPr lang="en-US" sz="1600">
                <a:solidFill>
                  <a:srgbClr val="FF0000"/>
                </a:solidFill>
              </a:rPr>
              <a:t>Content-Type: application/x-www-form-urlencoded</a:t>
            </a:r>
          </a:p>
          <a:p>
            <a:endParaRPr lang="en-US" sz="1600">
              <a:solidFill>
                <a:srgbClr val="FF0000"/>
              </a:solidFill>
            </a:endParaRPr>
          </a:p>
          <a:p>
            <a:r>
              <a:rPr lang="en-US" sz="1600">
                <a:solidFill>
                  <a:srgbClr val="FF0000"/>
                </a:solidFill>
              </a:rPr>
              <a:t>grant_type=authorization_code&amp; code=i1WsRn1uB1&amp; client_id=s6BhdRkqt3&amp; client_assertion_type=urn%3Aoasis%3Anames%sAtc%3ASAML%3A2.0%3Aassertion&amp; client_assertion=PHNhbWxwOl…...ZT </a:t>
            </a:r>
            <a:endParaRPr lang="en-US" sz="1600" b="0" i="0" u="none" spc="0" dirty="0" smtClean="0">
              <a:solidFill>
                <a:srgbClr val="FF0000"/>
              </a:solidFill>
              <a:latin typeface="Amasis"/>
            </a:endParaRPr>
          </a:p>
          <a:p>
            <a:pPr algn="l"/>
            <a:endParaRPr/>
          </a:p>
        </p:txBody>
      </p:sp>
      <p:sp>
        <p:nvSpPr>
          <p:cNvPr id="4" name="Oval 3"/>
          <p:cNvSpPr/>
          <p:nvPr/>
        </p:nvSpPr>
        <p:spPr>
          <a:xfrm>
            <a:off x="3657600" y="3619500"/>
            <a:ext cx="2209800" cy="475786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1-07-12 at 9.39.08 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620000" cy="5736980"/>
          </a:xfrm>
          <a:prstGeom prst="rect">
            <a:avLst/>
          </a:prstGeom>
        </p:spPr>
      </p:pic>
      <p:sp>
        <p:nvSpPr>
          <p:cNvPr id="5" name="Body"/>
          <p:cNvSpPr txBox="1"/>
          <p:nvPr/>
        </p:nvSpPr>
        <p:spPr>
          <a:xfrm>
            <a:off x="381000" y="1276350"/>
            <a:ext cx="6810375" cy="680956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marL="457200" indent="-457200" algn="l"/>
            <a:r>
              <a:rPr lang="en-US" sz="2025" b="0" i="0" u="none" spc="0" dirty="0" smtClean="0">
                <a:solidFill>
                  <a:srgbClr val="A5DE50"/>
                </a:solidFill>
                <a:latin typeface="Amasis"/>
              </a:rPr>
              <a:t>	</a:t>
            </a:r>
            <a:endParaRPr lang="en-US" sz="2025" dirty="0" smtClean="0">
              <a:solidFill>
                <a:srgbClr val="A5DE50"/>
              </a:solidFill>
              <a:latin typeface="Amasis"/>
            </a:endParaRPr>
          </a:p>
          <a:p>
            <a:pPr algn="l"/>
            <a:endParaRPr/>
          </a:p>
        </p:txBody>
      </p:sp>
      <p:sp>
        <p:nvSpPr>
          <p:cNvPr id="7" name="Title"/>
          <p:cNvSpPr txBox="1"/>
          <p:nvPr/>
        </p:nvSpPr>
        <p:spPr>
          <a:xfrm>
            <a:off x="381000" y="410538"/>
            <a:ext cx="6858000" cy="588623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FF0000"/>
                </a:solidFill>
                <a:latin typeface="Calibri"/>
              </a:rPr>
              <a:t>SAML &amp; JWT &amp; OAuth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3771900"/>
            <a:ext cx="4460866" cy="822960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OAuth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781300"/>
            <a:ext cx="4460866" cy="822960"/>
          </a:xfrm>
          <a:prstGeom prst="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Assertion profile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1790700"/>
            <a:ext cx="2133600" cy="8229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SAML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71800" y="1790700"/>
            <a:ext cx="2133600" cy="8229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JWT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1600" y="3848100"/>
            <a:ext cx="1460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Core protocol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75250" y="2705100"/>
            <a:ext cx="2444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to use assertions </a:t>
            </a:r>
          </a:p>
          <a:p>
            <a:r>
              <a:rPr lang="en-US" dirty="0">
                <a:solidFill>
                  <a:srgbClr val="FF0000"/>
                </a:solidFill>
              </a:rPr>
              <a:t>for client authentication </a:t>
            </a:r>
          </a:p>
          <a:p>
            <a:r>
              <a:rPr lang="en-US" dirty="0">
                <a:solidFill>
                  <a:srgbClr val="FF0000"/>
                </a:solidFill>
              </a:rPr>
              <a:t>and as a grant type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65106" y="1790700"/>
            <a:ext cx="24548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Profiles assertion profile</a:t>
            </a:r>
          </a:p>
          <a:p>
            <a:r>
              <a:rPr lang="en-US" dirty="0">
                <a:solidFill>
                  <a:srgbClr val="FF0000"/>
                </a:solidFill>
              </a:rPr>
              <a:t>For specific assertion</a:t>
            </a:r>
          </a:p>
          <a:p>
            <a:r>
              <a:rPr lang="en-US" dirty="0">
                <a:solidFill>
                  <a:srgbClr val="FF0000"/>
                </a:solidFill>
              </a:rPr>
              <a:t>formats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TextBox 5"/>
          <p:cNvSpPr txBox="1"/>
          <p:nvPr/>
        </p:nvSpPr>
        <p:spPr>
          <a:xfrm>
            <a:off x="2828925" y="44767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SAML</a:t>
            </a:r>
          </a:p>
        </p:txBody>
      </p:sp>
      <p:sp>
        <p:nvSpPr>
          <p:cNvPr id="387" name="TextBox 6"/>
          <p:cNvSpPr txBox="1"/>
          <p:nvPr/>
        </p:nvSpPr>
        <p:spPr>
          <a:xfrm>
            <a:off x="5314950" y="37052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JWT</a:t>
            </a:r>
          </a:p>
        </p:txBody>
      </p:sp>
      <p:sp>
        <p:nvSpPr>
          <p:cNvPr id="388" name="TextBox 7"/>
          <p:cNvSpPr txBox="1"/>
          <p:nvPr/>
        </p:nvSpPr>
        <p:spPr>
          <a:xfrm>
            <a:off x="2657475" y="47339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OpenID</a:t>
            </a:r>
          </a:p>
        </p:txBody>
      </p:sp>
      <p:sp>
        <p:nvSpPr>
          <p:cNvPr id="389" name="TextBox 8"/>
          <p:cNvSpPr txBox="1"/>
          <p:nvPr/>
        </p:nvSpPr>
        <p:spPr>
          <a:xfrm>
            <a:off x="409575" y="19907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SCIM</a:t>
            </a:r>
          </a:p>
        </p:txBody>
      </p:sp>
      <p:sp>
        <p:nvSpPr>
          <p:cNvPr id="390" name="TextBox 9"/>
          <p:cNvSpPr txBox="1"/>
          <p:nvPr/>
        </p:nvSpPr>
        <p:spPr>
          <a:xfrm>
            <a:off x="5314950" y="177165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OAuth</a:t>
            </a:r>
          </a:p>
        </p:txBody>
      </p:sp>
      <p:sp>
        <p:nvSpPr>
          <p:cNvPr id="391" name="TextBox 10"/>
          <p:cNvSpPr txBox="1"/>
          <p:nvPr/>
        </p:nvSpPr>
        <p:spPr>
          <a:xfrm>
            <a:off x="457200" y="381000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UMA</a:t>
            </a:r>
          </a:p>
        </p:txBody>
      </p:sp>
      <p:sp>
        <p:nvSpPr>
          <p:cNvPr id="392" name="Oval 16"/>
          <p:cNvSpPr/>
          <p:nvPr/>
        </p:nvSpPr>
        <p:spPr>
          <a:xfrm rot="20484528">
            <a:off x="114300" y="2095500"/>
            <a:ext cx="6991350" cy="1857375"/>
          </a:xfrm>
          <a:prstGeom prst="ellipse">
            <a:avLst/>
          </a:prstGeom>
          <a:solidFill>
            <a:srgbClr val="0D668F">
              <a:alpha val="51000"/>
            </a:srgbClr>
          </a:solidFill>
          <a:ln w="9525">
            <a:solidFill>
              <a:srgbClr val="4F81BD"/>
            </a:solidFill>
          </a:ln>
          <a:effectLst>
            <a:outerShdw blurRad="50800" dist="38100" dir="2700000" algn="tl" rotWithShape="0">
              <a:srgbClr val="000000">
                <a:alpha val="34901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Box 5"/>
          <p:cNvSpPr txBox="1"/>
          <p:nvPr/>
        </p:nvSpPr>
        <p:spPr>
          <a:xfrm>
            <a:off x="2828925" y="44767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SAML</a:t>
            </a:r>
          </a:p>
        </p:txBody>
      </p:sp>
      <p:sp>
        <p:nvSpPr>
          <p:cNvPr id="275" name="TextBox 6"/>
          <p:cNvSpPr txBox="1"/>
          <p:nvPr/>
        </p:nvSpPr>
        <p:spPr>
          <a:xfrm>
            <a:off x="5314950" y="37052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JWT</a:t>
            </a:r>
          </a:p>
        </p:txBody>
      </p:sp>
      <p:sp>
        <p:nvSpPr>
          <p:cNvPr id="276" name="TextBox 7"/>
          <p:cNvSpPr txBox="1"/>
          <p:nvPr/>
        </p:nvSpPr>
        <p:spPr>
          <a:xfrm>
            <a:off x="2657475" y="47339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err="1" smtClean="0">
                <a:solidFill>
                  <a:srgbClr val="FFFFFF"/>
                </a:solidFill>
                <a:latin typeface="Calibri"/>
              </a:rPr>
              <a:t>OpenID</a:t>
            </a:r>
            <a:endParaRPr lang="en-US" sz="3450" b="1" i="0" u="none" spc="0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7" name="TextBox 8"/>
          <p:cNvSpPr txBox="1"/>
          <p:nvPr/>
        </p:nvSpPr>
        <p:spPr>
          <a:xfrm>
            <a:off x="409575" y="19907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SCIM</a:t>
            </a:r>
          </a:p>
        </p:txBody>
      </p:sp>
      <p:sp>
        <p:nvSpPr>
          <p:cNvPr id="278" name="TextBox 9"/>
          <p:cNvSpPr txBox="1"/>
          <p:nvPr/>
        </p:nvSpPr>
        <p:spPr>
          <a:xfrm>
            <a:off x="5314950" y="177165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OAuth</a:t>
            </a:r>
          </a:p>
        </p:txBody>
      </p:sp>
      <p:sp>
        <p:nvSpPr>
          <p:cNvPr id="279" name="TextBox 10"/>
          <p:cNvSpPr txBox="1"/>
          <p:nvPr/>
        </p:nvSpPr>
        <p:spPr>
          <a:xfrm>
            <a:off x="457200" y="381000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UMA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itle"/>
          <p:cNvSpPr txBox="1"/>
          <p:nvPr/>
        </p:nvSpPr>
        <p:spPr>
          <a:xfrm>
            <a:off x="381000" y="228600"/>
            <a:ext cx="6858000" cy="9525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17B6FF"/>
                </a:solidFill>
                <a:latin typeface="Calibri"/>
              </a:rPr>
              <a:t>UMA &amp; OAuth</a:t>
            </a:r>
          </a:p>
        </p:txBody>
      </p:sp>
      <p:sp>
        <p:nvSpPr>
          <p:cNvPr id="395" name="Body"/>
          <p:cNvSpPr txBox="1"/>
          <p:nvPr/>
        </p:nvSpPr>
        <p:spPr>
          <a:xfrm>
            <a:off x="152400" y="1028700"/>
            <a:ext cx="7239000" cy="1788951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b="0" i="0" u="none" spc="0" dirty="0" smtClean="0">
                <a:solidFill>
                  <a:srgbClr val="17B6FF"/>
                </a:solidFill>
                <a:latin typeface="Amasis"/>
              </a:rPr>
              <a:t>User Managed Access extends OAuth 2.0 to allow for a user to manage access to multiple (and distributed) resources through centralized Authorization Manager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rgbClr val="17B6FF"/>
                </a:solidFill>
                <a:latin typeface="Amasis"/>
              </a:rPr>
              <a:t>Leverages separation between AS &amp; RS introduced by WRAP</a:t>
            </a:r>
            <a:endParaRPr lang="en-US" b="0" i="0" u="none" spc="0" dirty="0" smtClean="0">
              <a:solidFill>
                <a:srgbClr val="17B6FF"/>
              </a:solidFill>
              <a:latin typeface="Amasis"/>
            </a:endParaRPr>
          </a:p>
          <a:p>
            <a:pPr marL="457200" indent="-457200" algn="l">
              <a:buFont typeface="Arial"/>
              <a:buChar char="•"/>
            </a:pPr>
            <a:endParaRPr lang="en-US" sz="2025" b="0" i="0" u="none" spc="0" dirty="0" smtClean="0">
              <a:solidFill>
                <a:srgbClr val="17B6FF"/>
              </a:solidFill>
              <a:latin typeface="Amasis"/>
            </a:endParaRPr>
          </a:p>
          <a:p>
            <a:pPr algn="l"/>
            <a:endParaRPr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324100"/>
          <a:ext cx="6858000" cy="325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3429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OAuth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UMA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/>
                        <a:t>The resource server respects access tokens from “its” authorization 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The host outsources authorization jobs to an authorization manager chosen by the user</a:t>
                      </a:r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sz="1400"/>
                        <a:t>The authorization server issues tokens based on the client’s ability to authenticate.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The authorization manager issues tokens based on user policy and “claims” conveyed by the requester.</a:t>
                      </a:r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1400"/>
                        <a:t>The resource server validates tokens in an unspecified manner, assumed locally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The host can ask the authorization manager to validate tokens in real time.</a:t>
                      </a:r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en-US" sz="1400"/>
                        <a:t>Static client registration step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More dynamic</a:t>
                      </a:r>
                      <a:r>
                        <a:rPr lang="en-US" sz="1400" baseline="0"/>
                        <a:t> model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5"/>
          <p:cNvSpPr txBox="1"/>
          <p:nvPr/>
        </p:nvSpPr>
        <p:spPr>
          <a:xfrm>
            <a:off x="2828925" y="447675"/>
            <a:ext cx="1809750" cy="623248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000000"/>
                </a:solidFill>
                <a:latin typeface="Calibri"/>
              </a:rPr>
              <a:t>SAML</a:t>
            </a:r>
          </a:p>
        </p:txBody>
      </p:sp>
      <p:sp>
        <p:nvSpPr>
          <p:cNvPr id="22" name="TextBox 6"/>
          <p:cNvSpPr txBox="1"/>
          <p:nvPr/>
        </p:nvSpPr>
        <p:spPr>
          <a:xfrm>
            <a:off x="5314950" y="3705225"/>
            <a:ext cx="1809750" cy="623248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000000"/>
                </a:solidFill>
                <a:latin typeface="Calibri"/>
              </a:rPr>
              <a:t>JWT</a:t>
            </a:r>
          </a:p>
        </p:txBody>
      </p:sp>
      <p:sp>
        <p:nvSpPr>
          <p:cNvPr id="23" name="TextBox 7"/>
          <p:cNvSpPr txBox="1"/>
          <p:nvPr/>
        </p:nvSpPr>
        <p:spPr>
          <a:xfrm>
            <a:off x="2657475" y="4733925"/>
            <a:ext cx="1809750" cy="623248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000000"/>
                </a:solidFill>
                <a:latin typeface="Calibri"/>
              </a:rPr>
              <a:t>OpenID</a:t>
            </a:r>
          </a:p>
        </p:txBody>
      </p:sp>
      <p:sp>
        <p:nvSpPr>
          <p:cNvPr id="24" name="TextBox 8"/>
          <p:cNvSpPr txBox="1"/>
          <p:nvPr/>
        </p:nvSpPr>
        <p:spPr>
          <a:xfrm>
            <a:off x="409575" y="1990725"/>
            <a:ext cx="1809750" cy="623248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000000"/>
                </a:solidFill>
                <a:latin typeface="Calibri"/>
              </a:rPr>
              <a:t>SCIM</a:t>
            </a:r>
          </a:p>
        </p:txBody>
      </p:sp>
      <p:sp>
        <p:nvSpPr>
          <p:cNvPr id="25" name="TextBox 9"/>
          <p:cNvSpPr txBox="1"/>
          <p:nvPr/>
        </p:nvSpPr>
        <p:spPr>
          <a:xfrm>
            <a:off x="5314950" y="1771650"/>
            <a:ext cx="1809750" cy="623248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000000"/>
                </a:solidFill>
                <a:latin typeface="Calibri"/>
              </a:rPr>
              <a:t>OAuth</a:t>
            </a:r>
          </a:p>
        </p:txBody>
      </p:sp>
      <p:sp>
        <p:nvSpPr>
          <p:cNvPr id="26" name="TextBox 10"/>
          <p:cNvSpPr txBox="1"/>
          <p:nvPr/>
        </p:nvSpPr>
        <p:spPr>
          <a:xfrm>
            <a:off x="457200" y="3810000"/>
            <a:ext cx="1809750" cy="623248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000000"/>
                </a:solidFill>
                <a:latin typeface="Calibri"/>
              </a:rPr>
              <a:t>UMA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333500"/>
            <a:ext cx="36576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1-07-12 at 9.39.08 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620000" cy="5736980"/>
          </a:xfrm>
          <a:prstGeom prst="rect">
            <a:avLst/>
          </a:prstGeom>
        </p:spPr>
      </p:pic>
      <p:sp>
        <p:nvSpPr>
          <p:cNvPr id="5" name="Body"/>
          <p:cNvSpPr txBox="1"/>
          <p:nvPr/>
        </p:nvSpPr>
        <p:spPr>
          <a:xfrm>
            <a:off x="381000" y="647700"/>
            <a:ext cx="6810375" cy="2246769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halkboard"/>
                <a:cs typeface="Chalkboard"/>
              </a:rPr>
              <a:t>Thank you.</a:t>
            </a:r>
          </a:p>
          <a:p>
            <a:endParaRPr lang="en-US" sz="28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endParaRPr lang="en-US" sz="28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endParaRPr lang="en-US" sz="28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Chalkboard"/>
                <a:cs typeface="Chalkboard"/>
              </a:rPr>
              <a:t>@ve7jtb</a:t>
            </a:r>
            <a:endParaRPr lang="en-US" sz="2800" dirty="0">
              <a:solidFill>
                <a:schemeClr val="bg1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itle"/>
          <p:cNvSpPr txBox="1"/>
          <p:nvPr/>
        </p:nvSpPr>
        <p:spPr>
          <a:xfrm>
            <a:off x="381000" y="209550"/>
            <a:ext cx="6810375" cy="9144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675" b="1" i="0" u="none" spc="0" dirty="0" smtClean="0">
                <a:solidFill>
                  <a:srgbClr val="FFFFFF"/>
                </a:solidFill>
                <a:latin typeface="Amasis"/>
              </a:rPr>
              <a:t>Double-click to enter title</a:t>
            </a:r>
          </a:p>
        </p:txBody>
      </p:sp>
      <p:sp>
        <p:nvSpPr>
          <p:cNvPr id="262" name="Body"/>
          <p:cNvSpPr txBox="1"/>
          <p:nvPr/>
        </p:nvSpPr>
        <p:spPr>
          <a:xfrm>
            <a:off x="381000" y="1276350"/>
            <a:ext cx="6810375" cy="4114800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2025" b="0" i="0" u="none" spc="0" dirty="0" smtClean="0">
                <a:solidFill>
                  <a:srgbClr val="FFFFFF"/>
                </a:solidFill>
                <a:latin typeface="Amasis"/>
              </a:rPr>
              <a:t>Double-click to enter text</a:t>
            </a:r>
          </a:p>
        </p:txBody>
      </p:sp>
      <p:pic>
        <p:nvPicPr>
          <p:cNvPr id="263" name="cup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50" y="28575"/>
            <a:ext cx="7362825" cy="5524500"/>
          </a:xfrm>
          <a:prstGeom prst="rect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TextBox 5"/>
          <p:cNvSpPr txBox="1"/>
          <p:nvPr/>
        </p:nvSpPr>
        <p:spPr>
          <a:xfrm>
            <a:off x="2828925" y="44767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SAML</a:t>
            </a:r>
          </a:p>
        </p:txBody>
      </p:sp>
      <p:sp>
        <p:nvSpPr>
          <p:cNvPr id="373" name="TextBox 6"/>
          <p:cNvSpPr txBox="1"/>
          <p:nvPr/>
        </p:nvSpPr>
        <p:spPr>
          <a:xfrm>
            <a:off x="5314950" y="37052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JWT</a:t>
            </a:r>
          </a:p>
        </p:txBody>
      </p:sp>
      <p:sp>
        <p:nvSpPr>
          <p:cNvPr id="374" name="TextBox 7"/>
          <p:cNvSpPr txBox="1"/>
          <p:nvPr/>
        </p:nvSpPr>
        <p:spPr>
          <a:xfrm>
            <a:off x="2657475" y="47339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OpenID</a:t>
            </a:r>
          </a:p>
        </p:txBody>
      </p:sp>
      <p:sp>
        <p:nvSpPr>
          <p:cNvPr id="375" name="TextBox 8"/>
          <p:cNvSpPr txBox="1"/>
          <p:nvPr/>
        </p:nvSpPr>
        <p:spPr>
          <a:xfrm>
            <a:off x="409575" y="19907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SCIM</a:t>
            </a:r>
          </a:p>
        </p:txBody>
      </p:sp>
      <p:sp>
        <p:nvSpPr>
          <p:cNvPr id="376" name="TextBox 9"/>
          <p:cNvSpPr txBox="1"/>
          <p:nvPr/>
        </p:nvSpPr>
        <p:spPr>
          <a:xfrm>
            <a:off x="5314950" y="177165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OAuth</a:t>
            </a:r>
          </a:p>
        </p:txBody>
      </p:sp>
      <p:sp>
        <p:nvSpPr>
          <p:cNvPr id="377" name="TextBox 10"/>
          <p:cNvSpPr txBox="1"/>
          <p:nvPr/>
        </p:nvSpPr>
        <p:spPr>
          <a:xfrm>
            <a:off x="457200" y="381000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UMA</a:t>
            </a:r>
          </a:p>
        </p:txBody>
      </p:sp>
      <p:sp>
        <p:nvSpPr>
          <p:cNvPr id="378" name="Oval 14"/>
          <p:cNvSpPr/>
          <p:nvPr/>
        </p:nvSpPr>
        <p:spPr>
          <a:xfrm>
            <a:off x="4391025" y="1771650"/>
            <a:ext cx="3228975" cy="2686050"/>
          </a:xfrm>
          <a:prstGeom prst="ellipse">
            <a:avLst/>
          </a:prstGeom>
          <a:solidFill>
            <a:srgbClr val="B28FCA">
              <a:alpha val="48000"/>
            </a:srgbClr>
          </a:solidFill>
          <a:ln w="9525">
            <a:solidFill>
              <a:srgbClr val="4F81BD"/>
            </a:solidFill>
          </a:ln>
          <a:effectLst>
            <a:outerShdw blurRad="50800" dist="38100" dir="2700000" algn="tl" rotWithShape="0">
              <a:srgbClr val="000000">
                <a:alpha val="34901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/>
          </a:p>
        </p:txBody>
      </p:sp>
      <p:sp>
        <p:nvSpPr>
          <p:cNvPr id="379" name="Oval 15"/>
          <p:cNvSpPr/>
          <p:nvPr/>
        </p:nvSpPr>
        <p:spPr>
          <a:xfrm rot="20836369">
            <a:off x="2059278" y="3795897"/>
            <a:ext cx="4590997" cy="1525076"/>
          </a:xfrm>
          <a:prstGeom prst="ellipse">
            <a:avLst/>
          </a:prstGeom>
          <a:solidFill>
            <a:srgbClr val="B28FCA">
              <a:alpha val="46000"/>
            </a:srgbClr>
          </a:solidFill>
          <a:ln w="9525">
            <a:solidFill>
              <a:srgbClr val="4F81BD"/>
            </a:solidFill>
          </a:ln>
          <a:effectLst>
            <a:outerShdw blurRad="50800" dist="38100" dir="2700000" algn="tl" rotWithShape="0">
              <a:srgbClr val="000000">
                <a:alpha val="34901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Title"/>
          <p:cNvSpPr txBox="1"/>
          <p:nvPr/>
        </p:nvSpPr>
        <p:spPr>
          <a:xfrm>
            <a:off x="381000" y="228600"/>
            <a:ext cx="6858000" cy="9525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B28FCA"/>
                </a:solidFill>
                <a:latin typeface="Calibri"/>
              </a:rPr>
              <a:t>OpenID &amp; JWT &amp; OAuth</a:t>
            </a:r>
          </a:p>
        </p:txBody>
      </p:sp>
      <p:sp>
        <p:nvSpPr>
          <p:cNvPr id="382" name="Body"/>
          <p:cNvSpPr txBox="1"/>
          <p:nvPr/>
        </p:nvSpPr>
        <p:spPr>
          <a:xfrm>
            <a:off x="381000" y="1276350"/>
            <a:ext cx="6810375" cy="2862322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>
              <a:buFont typeface="Arial"/>
              <a:buChar char="•"/>
            </a:pPr>
            <a:r>
              <a:rPr lang="en-US" sz="2025" b="0" i="0" u="none" spc="0" dirty="0" smtClean="0">
                <a:solidFill>
                  <a:srgbClr val="B28FCA"/>
                </a:solidFill>
                <a:latin typeface="Amasis"/>
              </a:rPr>
              <a:t>OpenID Connect profiles/extends OAuth &amp; JWT</a:t>
            </a:r>
          </a:p>
          <a:p>
            <a:pPr lvl="1">
              <a:buFont typeface="Arial"/>
              <a:buChar char="•"/>
            </a:pPr>
            <a:r>
              <a:rPr lang="en-US" sz="2025" b="0" i="0" u="none" spc="0" dirty="0" smtClean="0">
                <a:solidFill>
                  <a:srgbClr val="B28FCA"/>
                </a:solidFill>
                <a:latin typeface="Amasis"/>
              </a:rPr>
              <a:t>Adds identity layer on top of OAuth 2.0</a:t>
            </a:r>
          </a:p>
          <a:p>
            <a:pPr lvl="1">
              <a:buFont typeface="Arial"/>
              <a:buChar char="•"/>
            </a:pPr>
            <a:r>
              <a:rPr lang="en-US" sz="2025" dirty="0" smtClean="0">
                <a:solidFill>
                  <a:srgbClr val="B28FCA"/>
                </a:solidFill>
                <a:latin typeface="Amasis"/>
              </a:rPr>
              <a:t>Stipulates use of JWT for 'identity tokens'</a:t>
            </a:r>
            <a:endParaRPr lang="en-US" sz="2025" b="0" i="0" u="none" spc="0" dirty="0" smtClean="0">
              <a:solidFill>
                <a:srgbClr val="B28FCA"/>
              </a:solidFill>
              <a:latin typeface="Amasis"/>
            </a:endParaRPr>
          </a:p>
          <a:p>
            <a:pPr algn="l">
              <a:buFont typeface="Arial"/>
              <a:buChar char="•"/>
            </a:pPr>
            <a:r>
              <a:rPr lang="en-US" sz="2025" dirty="0" smtClean="0">
                <a:solidFill>
                  <a:srgbClr val="B28FCA"/>
                </a:solidFill>
                <a:latin typeface="Amasis"/>
              </a:rPr>
              <a:t>Reflects harmonization of competing proposals (vNext, Connect, AB) for evolution of OpenID 2.0</a:t>
            </a:r>
            <a:endParaRPr lang="en-US" sz="2025" b="0" i="0" u="none" spc="0" dirty="0" smtClean="0">
              <a:solidFill>
                <a:srgbClr val="B28FCA"/>
              </a:solidFill>
              <a:latin typeface="Amasis"/>
            </a:endParaRPr>
          </a:p>
          <a:p>
            <a:pPr algn="l">
              <a:buFont typeface="Arial"/>
              <a:buChar char="•"/>
            </a:pPr>
            <a:r>
              <a:rPr lang="en-US" sz="2025" b="0" i="0" u="none" spc="0" dirty="0" smtClean="0">
                <a:solidFill>
                  <a:srgbClr val="B28FCA"/>
                </a:solidFill>
                <a:latin typeface="Amasis"/>
              </a:rPr>
              <a:t>Enables higher LOA by allowing for assertions to flow through back-channel a la artifact or via signing and encryption</a:t>
            </a:r>
          </a:p>
          <a:p>
            <a:pPr algn="l"/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1-07-12 at 9.39.08 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1980"/>
            <a:ext cx="7620000" cy="5736980"/>
          </a:xfrm>
          <a:prstGeom prst="rect">
            <a:avLst/>
          </a:prstGeom>
        </p:spPr>
      </p:pic>
      <p:sp>
        <p:nvSpPr>
          <p:cNvPr id="381" name="Title"/>
          <p:cNvSpPr txBox="1"/>
          <p:nvPr/>
        </p:nvSpPr>
        <p:spPr>
          <a:xfrm>
            <a:off x="381000" y="228600"/>
            <a:ext cx="6858000" cy="952500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B28FCA"/>
                </a:solidFill>
                <a:latin typeface="Calibri"/>
              </a:rPr>
              <a:t>OpenID &amp; JWT &amp; OAuth</a:t>
            </a:r>
          </a:p>
        </p:txBody>
      </p:sp>
      <p:sp>
        <p:nvSpPr>
          <p:cNvPr id="382" name="Body"/>
          <p:cNvSpPr txBox="1"/>
          <p:nvPr/>
        </p:nvSpPr>
        <p:spPr>
          <a:xfrm>
            <a:off x="381000" y="1276350"/>
            <a:ext cx="6810375" cy="369332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33400" y="1257300"/>
            <a:ext cx="6477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8064A2"/>
                </a:solidFill>
              </a:rPr>
              <a:t>Whereas </a:t>
            </a:r>
            <a:r>
              <a:rPr lang="en-US" sz="2400" dirty="0" err="1">
                <a:solidFill>
                  <a:srgbClr val="8064A2"/>
                </a:solidFill>
              </a:rPr>
              <a:t>OAuth</a:t>
            </a:r>
            <a:r>
              <a:rPr lang="en-US" sz="2400" dirty="0">
                <a:solidFill>
                  <a:srgbClr val="8064A2"/>
                </a:solidFill>
              </a:rPr>
              <a:t> is a general mechanism to authorize API access, </a:t>
            </a:r>
            <a:r>
              <a:rPr lang="en-US" sz="2400" dirty="0" err="1">
                <a:solidFill>
                  <a:srgbClr val="8064A2"/>
                </a:solidFill>
              </a:rPr>
              <a:t>OpenID</a:t>
            </a:r>
            <a:r>
              <a:rPr lang="en-US" sz="2400" dirty="0">
                <a:solidFill>
                  <a:srgbClr val="8064A2"/>
                </a:solidFill>
              </a:rPr>
              <a:t> Connect profiles the generic for purposes of sharing profile information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8064A2"/>
                </a:solidFill>
              </a:rPr>
              <a:t>Uses the </a:t>
            </a:r>
            <a:r>
              <a:rPr lang="en-US" sz="2400" dirty="0" err="1">
                <a:solidFill>
                  <a:srgbClr val="8064A2"/>
                </a:solidFill>
              </a:rPr>
              <a:t>authz</a:t>
            </a:r>
            <a:r>
              <a:rPr lang="en-US" sz="2400" dirty="0">
                <a:solidFill>
                  <a:srgbClr val="8064A2"/>
                </a:solidFill>
              </a:rPr>
              <a:t> code &amp; </a:t>
            </a:r>
            <a:r>
              <a:rPr lang="en-US" sz="2400" dirty="0" smtClean="0">
                <a:solidFill>
                  <a:srgbClr val="8064A2"/>
                </a:solidFill>
              </a:rPr>
              <a:t>code </a:t>
            </a:r>
            <a:r>
              <a:rPr lang="en-US" sz="2400" dirty="0">
                <a:solidFill>
                  <a:srgbClr val="8064A2"/>
                </a:solidFill>
              </a:rPr>
              <a:t>grant types – the pieces of </a:t>
            </a:r>
            <a:r>
              <a:rPr lang="en-US" sz="2400" dirty="0" err="1">
                <a:solidFill>
                  <a:srgbClr val="8064A2"/>
                </a:solidFill>
              </a:rPr>
              <a:t>OAuth</a:t>
            </a:r>
            <a:r>
              <a:rPr lang="en-US" sz="2400" dirty="0">
                <a:solidFill>
                  <a:srgbClr val="8064A2"/>
                </a:solidFill>
              </a:rPr>
              <a:t> optimized for user-consent scenarios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8064A2"/>
                </a:solidFill>
              </a:rPr>
              <a:t>Leverages the authorization &amp; token endpoints &amp; adds identity-based </a:t>
            </a:r>
            <a:r>
              <a:rPr lang="en-US" sz="2400" dirty="0" err="1">
                <a:solidFill>
                  <a:srgbClr val="8064A2"/>
                </a:solidFill>
              </a:rPr>
              <a:t>params</a:t>
            </a:r>
            <a:r>
              <a:rPr lang="en-US" sz="2400" dirty="0">
                <a:solidFill>
                  <a:srgbClr val="8064A2"/>
                </a:solidFill>
              </a:rPr>
              <a:t> to core </a:t>
            </a:r>
            <a:r>
              <a:rPr lang="en-US" sz="2400" dirty="0" err="1">
                <a:solidFill>
                  <a:srgbClr val="8064A2"/>
                </a:solidFill>
              </a:rPr>
              <a:t>OAuth</a:t>
            </a:r>
            <a:r>
              <a:rPr lang="en-US" sz="2400" dirty="0">
                <a:solidFill>
                  <a:srgbClr val="8064A2"/>
                </a:solidFill>
              </a:rPr>
              <a:t> messages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creen shot 2011-07-12 at 9.39.08 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4300"/>
            <a:ext cx="7620000" cy="57369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81365"/>
            <a:ext cx="5339649" cy="3771636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8064A2"/>
                </a:solidFill>
              </a:rPr>
              <a:t>Authorization Endpoint: Client sends a request to the Server at the Authorization endpoint. Server authenticates the End-User. After authorization, Server returns an Authorization Code.</a:t>
            </a:r>
          </a:p>
          <a:p>
            <a:r>
              <a:rPr lang="en-US" dirty="0">
                <a:solidFill>
                  <a:srgbClr val="8064A2"/>
                </a:solidFill>
              </a:rPr>
              <a:t>Token Endpoint: The Client sends the Access Token Request to the Token Endpoint to obtain Access Token Response which includes an </a:t>
            </a:r>
            <a:r>
              <a:rPr lang="en-US" dirty="0" err="1">
                <a:solidFill>
                  <a:srgbClr val="8064A2"/>
                </a:solidFill>
              </a:rPr>
              <a:t>access_token</a:t>
            </a:r>
            <a:r>
              <a:rPr lang="en-US" dirty="0">
                <a:solidFill>
                  <a:srgbClr val="8064A2"/>
                </a:solidFill>
              </a:rPr>
              <a:t>.</a:t>
            </a:r>
          </a:p>
          <a:p>
            <a:r>
              <a:rPr lang="en-US" dirty="0" err="1">
                <a:solidFill>
                  <a:srgbClr val="8064A2"/>
                </a:solidFill>
              </a:rPr>
              <a:t>UserInfo</a:t>
            </a:r>
            <a:r>
              <a:rPr lang="en-US" dirty="0">
                <a:solidFill>
                  <a:srgbClr val="8064A2"/>
                </a:solidFill>
              </a:rPr>
              <a:t> Endpoint: The </a:t>
            </a:r>
            <a:r>
              <a:rPr lang="en-US" dirty="0" err="1">
                <a:solidFill>
                  <a:srgbClr val="8064A2"/>
                </a:solidFill>
              </a:rPr>
              <a:t>access_token</a:t>
            </a:r>
            <a:r>
              <a:rPr lang="en-US" dirty="0">
                <a:solidFill>
                  <a:srgbClr val="8064A2"/>
                </a:solidFill>
              </a:rPr>
              <a:t> MAY be sent to the </a:t>
            </a:r>
            <a:r>
              <a:rPr lang="en-US" dirty="0" err="1">
                <a:solidFill>
                  <a:srgbClr val="8064A2"/>
                </a:solidFill>
              </a:rPr>
              <a:t>UserInfo</a:t>
            </a:r>
            <a:r>
              <a:rPr lang="en-US" dirty="0">
                <a:solidFill>
                  <a:srgbClr val="8064A2"/>
                </a:solidFill>
              </a:rPr>
              <a:t> Endpoint to obtain user information/assertion/claims about the user</a:t>
            </a:r>
          </a:p>
          <a:p>
            <a:r>
              <a:rPr lang="en-US" dirty="0" smtClean="0">
                <a:solidFill>
                  <a:srgbClr val="8064A2"/>
                </a:solidFill>
              </a:rPr>
              <a:t>The ID Token, aggregated </a:t>
            </a:r>
            <a:r>
              <a:rPr lang="en-US" err="1" smtClean="0">
                <a:solidFill>
                  <a:srgbClr val="8064A2"/>
                </a:solidFill>
              </a:rPr>
              <a:t>claims</a:t>
            </a:r>
            <a:r>
              <a:rPr lang="en-US" smtClean="0">
                <a:solidFill>
                  <a:srgbClr val="8064A2"/>
                </a:solidFill>
              </a:rPr>
              <a:t>,</a:t>
            </a:r>
            <a:r>
              <a:rPr lang="en-US">
                <a:solidFill>
                  <a:srgbClr val="8064A2"/>
                </a:solidFill>
              </a:rPr>
              <a:t> </a:t>
            </a:r>
            <a:r>
              <a:rPr lang="en-US" smtClean="0">
                <a:solidFill>
                  <a:srgbClr val="8064A2"/>
                </a:solidFill>
              </a:rPr>
              <a:t>distributed </a:t>
            </a:r>
            <a:r>
              <a:rPr lang="en-US" dirty="0" smtClean="0">
                <a:solidFill>
                  <a:srgbClr val="8064A2"/>
                </a:solidFill>
              </a:rPr>
              <a:t>claims and Session Management.</a:t>
            </a:r>
            <a:endParaRPr lang="en-US" dirty="0">
              <a:solidFill>
                <a:srgbClr val="8064A2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638800" y="1257300"/>
            <a:ext cx="254000" cy="1676135"/>
          </a:xfrm>
          <a:prstGeom prst="righ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6" name="Right Brace 5"/>
          <p:cNvSpPr/>
          <p:nvPr/>
        </p:nvSpPr>
        <p:spPr>
          <a:xfrm>
            <a:off x="5638800" y="3924300"/>
            <a:ext cx="304800" cy="838200"/>
          </a:xfrm>
          <a:prstGeom prst="righ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7" name="Right Brace 6"/>
          <p:cNvSpPr/>
          <p:nvPr/>
        </p:nvSpPr>
        <p:spPr>
          <a:xfrm>
            <a:off x="5638800" y="3162300"/>
            <a:ext cx="254000" cy="701555"/>
          </a:xfrm>
          <a:prstGeom prst="righ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8" name="TextBox 7"/>
          <p:cNvSpPr txBox="1"/>
          <p:nvPr/>
        </p:nvSpPr>
        <p:spPr>
          <a:xfrm>
            <a:off x="5997988" y="1926304"/>
            <a:ext cx="1519243" cy="353939"/>
          </a:xfrm>
          <a:prstGeom prst="rect">
            <a:avLst/>
          </a:prstGeom>
          <a:noFill/>
        </p:spPr>
        <p:txBody>
          <a:bodyPr wrap="square" lIns="76197" tIns="38098" rIns="76197" bIns="38098" rtlCol="0">
            <a:spAutoFit/>
          </a:bodyPr>
          <a:lstStyle/>
          <a:p>
            <a:r>
              <a:rPr lang="en-US">
                <a:solidFill>
                  <a:srgbClr val="8064A2"/>
                </a:solidFill>
              </a:rPr>
              <a:t>As in OAuth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7188" y="3238500"/>
            <a:ext cx="1672812" cy="630938"/>
          </a:xfrm>
          <a:prstGeom prst="rect">
            <a:avLst/>
          </a:prstGeom>
          <a:noFill/>
        </p:spPr>
        <p:txBody>
          <a:bodyPr wrap="square" lIns="76197" tIns="38098" rIns="76197" bIns="38098" rtlCol="0">
            <a:spAutoFit/>
          </a:bodyPr>
          <a:lstStyle/>
          <a:p>
            <a:r>
              <a:rPr lang="en-US" dirty="0">
                <a:solidFill>
                  <a:srgbClr val="8064A2"/>
                </a:solidFill>
              </a:rPr>
              <a:t>As in Facebook Connect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3600" y="4000500"/>
            <a:ext cx="1519243" cy="353939"/>
          </a:xfrm>
          <a:prstGeom prst="rect">
            <a:avLst/>
          </a:prstGeom>
          <a:noFill/>
        </p:spPr>
        <p:txBody>
          <a:bodyPr wrap="square" lIns="76197" tIns="38098" rIns="76197" bIns="38098" rtlCol="0">
            <a:spAutoFit/>
          </a:bodyPr>
          <a:lstStyle/>
          <a:p>
            <a:r>
              <a:rPr lang="en-US">
                <a:solidFill>
                  <a:srgbClr val="8064A2"/>
                </a:solidFill>
              </a:rPr>
              <a:t>New</a:t>
            </a:r>
          </a:p>
        </p:txBody>
      </p:sp>
      <p:sp>
        <p:nvSpPr>
          <p:cNvPr id="13" name="Title"/>
          <p:cNvSpPr txBox="1"/>
          <p:nvPr/>
        </p:nvSpPr>
        <p:spPr>
          <a:xfrm>
            <a:off x="381000" y="410538"/>
            <a:ext cx="6858000" cy="588623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dirty="0" smtClean="0">
                <a:solidFill>
                  <a:srgbClr val="B28FCA"/>
                </a:solidFill>
              </a:rPr>
              <a:t>OpenID &amp; JWT &amp; OAuth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TextBox 5"/>
          <p:cNvSpPr txBox="1"/>
          <p:nvPr/>
        </p:nvSpPr>
        <p:spPr>
          <a:xfrm>
            <a:off x="2828925" y="44767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SAML</a:t>
            </a:r>
          </a:p>
        </p:txBody>
      </p:sp>
      <p:sp>
        <p:nvSpPr>
          <p:cNvPr id="311" name="TextBox 6"/>
          <p:cNvSpPr txBox="1"/>
          <p:nvPr/>
        </p:nvSpPr>
        <p:spPr>
          <a:xfrm>
            <a:off x="5314950" y="37052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JWT</a:t>
            </a:r>
          </a:p>
        </p:txBody>
      </p:sp>
      <p:sp>
        <p:nvSpPr>
          <p:cNvPr id="312" name="TextBox 7"/>
          <p:cNvSpPr txBox="1"/>
          <p:nvPr/>
        </p:nvSpPr>
        <p:spPr>
          <a:xfrm>
            <a:off x="2657475" y="47339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OpenID</a:t>
            </a:r>
          </a:p>
        </p:txBody>
      </p:sp>
      <p:sp>
        <p:nvSpPr>
          <p:cNvPr id="313" name="TextBox 8"/>
          <p:cNvSpPr txBox="1"/>
          <p:nvPr/>
        </p:nvSpPr>
        <p:spPr>
          <a:xfrm>
            <a:off x="409575" y="1990725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SCIM</a:t>
            </a:r>
          </a:p>
        </p:txBody>
      </p:sp>
      <p:sp>
        <p:nvSpPr>
          <p:cNvPr id="314" name="TextBox 9"/>
          <p:cNvSpPr txBox="1"/>
          <p:nvPr/>
        </p:nvSpPr>
        <p:spPr>
          <a:xfrm>
            <a:off x="5314950" y="177165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OAuth</a:t>
            </a:r>
          </a:p>
        </p:txBody>
      </p:sp>
      <p:sp>
        <p:nvSpPr>
          <p:cNvPr id="315" name="TextBox 10"/>
          <p:cNvSpPr txBox="1"/>
          <p:nvPr/>
        </p:nvSpPr>
        <p:spPr>
          <a:xfrm>
            <a:off x="457200" y="3810000"/>
            <a:ext cx="1809750" cy="695325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algn="l"/>
            <a:r>
              <a:rPr lang="en-US" sz="3450" b="1" i="0" u="none" spc="0" dirty="0" smtClean="0">
                <a:solidFill>
                  <a:srgbClr val="FFFFFF"/>
                </a:solidFill>
                <a:latin typeface="Calibri"/>
              </a:rPr>
              <a:t>UMA</a:t>
            </a:r>
          </a:p>
        </p:txBody>
      </p:sp>
      <p:sp>
        <p:nvSpPr>
          <p:cNvPr id="316" name="Oval 13"/>
          <p:cNvSpPr/>
          <p:nvPr/>
        </p:nvSpPr>
        <p:spPr>
          <a:xfrm rot="916578">
            <a:off x="2524125" y="647700"/>
            <a:ext cx="4514850" cy="1895475"/>
          </a:xfrm>
          <a:prstGeom prst="ellipse">
            <a:avLst/>
          </a:prstGeom>
          <a:solidFill>
            <a:srgbClr val="FFF530">
              <a:alpha val="47000"/>
            </a:srgbClr>
          </a:solidFill>
          <a:ln w="9525">
            <a:solidFill>
              <a:srgbClr val="4F81BD"/>
            </a:solidFill>
          </a:ln>
          <a:effectLst>
            <a:outerShdw blurRad="50800" dist="38100" dir="2700000" algn="tl" rotWithShape="0">
              <a:srgbClr val="000000">
                <a:alpha val="34901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1-07-12 at 9.39.08 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620000" cy="5736980"/>
          </a:xfrm>
          <a:prstGeom prst="rect">
            <a:avLst/>
          </a:prstGeom>
        </p:spPr>
      </p:pic>
      <p:sp>
        <p:nvSpPr>
          <p:cNvPr id="5" name="Body"/>
          <p:cNvSpPr txBox="1"/>
          <p:nvPr/>
        </p:nvSpPr>
        <p:spPr>
          <a:xfrm>
            <a:off x="381000" y="1276350"/>
            <a:ext cx="6810375" cy="680956"/>
          </a:xfrm>
          <a:prstGeom prst="rect">
            <a:avLst/>
          </a:prstGeom>
          <a:effectLst/>
        </p:spPr>
        <p:txBody>
          <a:bodyPr wrap="square" rtlCol="0" anchor="t">
            <a:spAutoFit/>
          </a:bodyPr>
          <a:lstStyle/>
          <a:p>
            <a:pPr marL="457200" indent="-457200" algn="l"/>
            <a:r>
              <a:rPr lang="en-US" sz="2025" b="0" i="0" u="none" spc="0" dirty="0" smtClean="0">
                <a:solidFill>
                  <a:srgbClr val="A5DE50"/>
                </a:solidFill>
                <a:latin typeface="Amasis"/>
              </a:rPr>
              <a:t>	</a:t>
            </a:r>
            <a:endParaRPr lang="en-US" sz="2025" dirty="0" smtClean="0">
              <a:solidFill>
                <a:srgbClr val="A5DE50"/>
              </a:solidFill>
              <a:latin typeface="Amasis"/>
            </a:endParaRPr>
          </a:p>
          <a:p>
            <a:pPr algn="l"/>
            <a:endParaRPr/>
          </a:p>
        </p:txBody>
      </p:sp>
      <p:sp>
        <p:nvSpPr>
          <p:cNvPr id="7" name="Title"/>
          <p:cNvSpPr txBox="1"/>
          <p:nvPr/>
        </p:nvSpPr>
        <p:spPr>
          <a:xfrm>
            <a:off x="381000" y="410538"/>
            <a:ext cx="6858000" cy="588623"/>
          </a:xfrm>
          <a:prstGeom prst="rect">
            <a:avLst/>
          </a:prstGeom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lang="en-US" sz="3225" b="0" i="0" u="none" spc="0" dirty="0" smtClean="0">
                <a:solidFill>
                  <a:srgbClr val="FFFF00"/>
                </a:solidFill>
                <a:latin typeface="Calibri"/>
              </a:rPr>
              <a:t>SAML &amp; OAuth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54136" y="1293452"/>
            <a:ext cx="3817864" cy="649648"/>
          </a:xfrm>
          <a:prstGeom prst="rect">
            <a:avLst/>
          </a:prstGeom>
          <a:solidFill>
            <a:srgbClr val="FFFF00">
              <a:alpha val="53000"/>
            </a:srgb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SAML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1409700"/>
            <a:ext cx="1760464" cy="421048"/>
          </a:xfrm>
          <a:prstGeom prst="rect">
            <a:avLst/>
          </a:prstGeom>
          <a:solidFill>
            <a:srgbClr val="FFFF00">
              <a:alpha val="98000"/>
            </a:srgb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OAuth</a:t>
            </a:r>
          </a:p>
        </p:txBody>
      </p:sp>
      <p:sp>
        <p:nvSpPr>
          <p:cNvPr id="9" name="Rectangle 8"/>
          <p:cNvSpPr/>
          <p:nvPr/>
        </p:nvSpPr>
        <p:spPr>
          <a:xfrm>
            <a:off x="754136" y="2324100"/>
            <a:ext cx="3817864" cy="649648"/>
          </a:xfrm>
          <a:prstGeom prst="rect">
            <a:avLst/>
          </a:prstGeom>
          <a:solidFill>
            <a:srgbClr val="FFFF00">
              <a:alpha val="53000"/>
            </a:srgb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OAuth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0" y="2440348"/>
            <a:ext cx="1760464" cy="421048"/>
          </a:xfrm>
          <a:prstGeom prst="rect">
            <a:avLst/>
          </a:prstGeom>
          <a:solidFill>
            <a:srgbClr val="FFFF00">
              <a:alpha val="98000"/>
            </a:srgb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SAML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" y="3429000"/>
            <a:ext cx="1836664" cy="649648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SAML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43200" y="3429000"/>
            <a:ext cx="1828800" cy="647700"/>
          </a:xfrm>
          <a:prstGeom prst="rect">
            <a:avLst/>
          </a:prstGeom>
          <a:solidFill>
            <a:srgbClr val="FFFF00">
              <a:alpha val="98000"/>
            </a:srgb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OAuth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78507" y="1333500"/>
            <a:ext cx="2841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'Hybrid' – carry </a:t>
            </a:r>
            <a:r>
              <a:rPr lang="en-US" dirty="0" err="1">
                <a:solidFill>
                  <a:srgbClr val="FFFF00"/>
                </a:solidFill>
              </a:rPr>
              <a:t>OAuth</a:t>
            </a:r>
            <a:r>
              <a:rPr lang="en-US" dirty="0">
                <a:solidFill>
                  <a:srgbClr val="FFFF00"/>
                </a:solidFill>
              </a:rPr>
              <a:t> token</a:t>
            </a:r>
          </a:p>
          <a:p>
            <a:r>
              <a:rPr lang="en-US" dirty="0">
                <a:solidFill>
                  <a:srgbClr val="FFFF00"/>
                </a:solidFill>
              </a:rPr>
              <a:t>in SAML SSO messages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78507" y="2171700"/>
            <a:ext cx="2841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'Assertion profile' use</a:t>
            </a:r>
          </a:p>
          <a:p>
            <a:r>
              <a:rPr lang="en-US" dirty="0">
                <a:solidFill>
                  <a:srgbClr val="FFFF00"/>
                </a:solidFill>
              </a:rPr>
              <a:t>SAML assertions within </a:t>
            </a:r>
          </a:p>
          <a:p>
            <a:r>
              <a:rPr lang="en-US" dirty="0" err="1">
                <a:solidFill>
                  <a:srgbClr val="FFFF00"/>
                </a:solidFill>
              </a:rPr>
              <a:t>OAuth</a:t>
            </a:r>
            <a:r>
              <a:rPr lang="en-US" dirty="0">
                <a:solidFill>
                  <a:srgbClr val="FFFF00"/>
                </a:solidFill>
              </a:rPr>
              <a:t> flow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78507" y="3429000"/>
            <a:ext cx="2914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'Sequencing' – use SAML SSO</a:t>
            </a:r>
          </a:p>
          <a:p>
            <a:r>
              <a:rPr lang="en-US" dirty="0">
                <a:solidFill>
                  <a:srgbClr val="FFFF00"/>
                </a:solidFill>
              </a:rPr>
              <a:t>To authenticate user to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PIC.thmx</Template>
  <TotalTime>2141</TotalTime>
  <Words>650</Words>
  <Application>Microsoft Office PowerPoint</Application>
  <PresentationFormat>Custom</PresentationFormat>
  <Paragraphs>168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sliderocket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sliderocket</dc:creator>
  <cp:lastModifiedBy>Jane Harnad</cp:lastModifiedBy>
  <cp:revision>18</cp:revision>
  <dcterms:created xsi:type="dcterms:W3CDTF">2011-07-20T17:42:51Z</dcterms:created>
  <dcterms:modified xsi:type="dcterms:W3CDTF">2012-06-13T09:46:00Z</dcterms:modified>
</cp:coreProperties>
</file>